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8" r:id="rId2"/>
    <p:sldMasterId id="2147483668" r:id="rId3"/>
    <p:sldMasterId id="2147483688" r:id="rId4"/>
  </p:sldMasterIdLst>
  <p:notesMasterIdLst>
    <p:notesMasterId r:id="rId82"/>
  </p:notesMasterIdLst>
  <p:handoutMasterIdLst>
    <p:handoutMasterId r:id="rId83"/>
  </p:handoutMasterIdLst>
  <p:sldIdLst>
    <p:sldId id="256" r:id="rId5"/>
    <p:sldId id="257" r:id="rId6"/>
    <p:sldId id="258" r:id="rId7"/>
    <p:sldId id="336" r:id="rId8"/>
    <p:sldId id="337" r:id="rId9"/>
    <p:sldId id="309" r:id="rId10"/>
    <p:sldId id="338" r:id="rId11"/>
    <p:sldId id="263" r:id="rId12"/>
    <p:sldId id="339" r:id="rId13"/>
    <p:sldId id="286" r:id="rId14"/>
    <p:sldId id="340" r:id="rId15"/>
    <p:sldId id="262" r:id="rId16"/>
    <p:sldId id="341" r:id="rId17"/>
    <p:sldId id="285" r:id="rId18"/>
    <p:sldId id="342" r:id="rId19"/>
    <p:sldId id="264" r:id="rId20"/>
    <p:sldId id="328" r:id="rId21"/>
    <p:sldId id="329" r:id="rId22"/>
    <p:sldId id="265" r:id="rId23"/>
    <p:sldId id="469" r:id="rId24"/>
    <p:sldId id="470" r:id="rId25"/>
    <p:sldId id="471" r:id="rId26"/>
    <p:sldId id="300" r:id="rId27"/>
    <p:sldId id="268" r:id="rId28"/>
    <p:sldId id="312" r:id="rId29"/>
    <p:sldId id="330" r:id="rId30"/>
    <p:sldId id="270" r:id="rId31"/>
    <p:sldId id="333" r:id="rId32"/>
    <p:sldId id="344" r:id="rId33"/>
    <p:sldId id="362" r:id="rId34"/>
    <p:sldId id="271" r:id="rId35"/>
    <p:sldId id="272" r:id="rId36"/>
    <p:sldId id="453" r:id="rId37"/>
    <p:sldId id="273" r:id="rId38"/>
    <p:sldId id="274" r:id="rId39"/>
    <p:sldId id="452" r:id="rId40"/>
    <p:sldId id="454" r:id="rId41"/>
    <p:sldId id="455" r:id="rId42"/>
    <p:sldId id="345" r:id="rId43"/>
    <p:sldId id="298" r:id="rId44"/>
    <p:sldId id="318" r:id="rId45"/>
    <p:sldId id="313" r:id="rId46"/>
    <p:sldId id="275" r:id="rId47"/>
    <p:sldId id="276" r:id="rId48"/>
    <p:sldId id="319" r:id="rId49"/>
    <p:sldId id="456" r:id="rId50"/>
    <p:sldId id="277" r:id="rId51"/>
    <p:sldId id="347" r:id="rId52"/>
    <p:sldId id="348" r:id="rId53"/>
    <p:sldId id="472" r:id="rId54"/>
    <p:sldId id="278" r:id="rId55"/>
    <p:sldId id="279" r:id="rId56"/>
    <p:sldId id="473" r:id="rId57"/>
    <p:sldId id="457" r:id="rId58"/>
    <p:sldId id="288" r:id="rId59"/>
    <p:sldId id="350" r:id="rId60"/>
    <p:sldId id="296" r:id="rId61"/>
    <p:sldId id="281" r:id="rId62"/>
    <p:sldId id="297" r:id="rId63"/>
    <p:sldId id="314" r:id="rId64"/>
    <p:sldId id="351" r:id="rId65"/>
    <p:sldId id="352" r:id="rId66"/>
    <p:sldId id="284" r:id="rId67"/>
    <p:sldId id="460" r:id="rId68"/>
    <p:sldId id="466" r:id="rId69"/>
    <p:sldId id="467" r:id="rId70"/>
    <p:sldId id="458" r:id="rId71"/>
    <p:sldId id="290" r:id="rId72"/>
    <p:sldId id="294" r:id="rId73"/>
    <p:sldId id="291" r:id="rId74"/>
    <p:sldId id="462" r:id="rId75"/>
    <p:sldId id="465" r:id="rId76"/>
    <p:sldId id="463" r:id="rId77"/>
    <p:sldId id="464" r:id="rId78"/>
    <p:sldId id="315" r:id="rId79"/>
    <p:sldId id="459" r:id="rId80"/>
    <p:sldId id="468" r:id="rId81"/>
  </p:sldIdLst>
  <p:sldSz cx="9144000" cy="6858000" type="screen4x3"/>
  <p:notesSz cx="7023100" cy="9309100"/>
  <p:custDataLst>
    <p:tags r:id="rId84"/>
  </p:custDataLst>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262D"/>
    <a:srgbClr val="B7222D"/>
    <a:srgbClr val="E6313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58" autoAdjust="0"/>
    <p:restoredTop sz="90238" autoAdjust="0"/>
  </p:normalViewPr>
  <p:slideViewPr>
    <p:cSldViewPr snapToGrid="0" snapToObjects="1">
      <p:cViewPr varScale="1">
        <p:scale>
          <a:sx n="101" d="100"/>
          <a:sy n="101" d="100"/>
        </p:scale>
        <p:origin x="7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tags" Target="tags/tag1.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handoutMaster" Target="handoutMasters/handout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sz="quarter" idx="1"/>
          </p:nvPr>
        </p:nvSpPr>
        <p:spPr>
          <a:xfrm>
            <a:off x="3978275" y="0"/>
            <a:ext cx="3043238" cy="465138"/>
          </a:xfrm>
          <a:prstGeom prst="rect">
            <a:avLst/>
          </a:prstGeom>
        </p:spPr>
        <p:txBody>
          <a:bodyPr vert="horz" lIns="91440" tIns="45720" rIns="91440" bIns="45720" rtlCol="0"/>
          <a:lstStyle>
            <a:lvl1pPr algn="r">
              <a:defRPr sz="1200"/>
            </a:lvl1pPr>
          </a:lstStyle>
          <a:p>
            <a:fld id="{A76C2693-9846-4156-A3FA-44EC76C7374C}" type="datetimeFigureOut">
              <a:rPr lang="fr-CA" smtClean="0"/>
              <a:t>2021-01-12</a:t>
            </a:fld>
            <a:endParaRPr lang="fr-CA"/>
          </a:p>
        </p:txBody>
      </p:sp>
      <p:sp>
        <p:nvSpPr>
          <p:cNvPr id="4" name="Espace réservé du pied de page 3"/>
          <p:cNvSpPr>
            <a:spLocks noGrp="1"/>
          </p:cNvSpPr>
          <p:nvPr>
            <p:ph type="ftr" sz="quarter" idx="2"/>
          </p:nvPr>
        </p:nvSpPr>
        <p:spPr>
          <a:xfrm>
            <a:off x="0" y="8842375"/>
            <a:ext cx="3043238" cy="465138"/>
          </a:xfrm>
          <a:prstGeom prst="rect">
            <a:avLst/>
          </a:prstGeom>
        </p:spPr>
        <p:txBody>
          <a:bodyPr vert="horz" lIns="91440" tIns="45720" rIns="91440" bIns="45720" rtlCol="0" anchor="b"/>
          <a:lstStyle>
            <a:lvl1pPr algn="l">
              <a:defRPr sz="1200"/>
            </a:lvl1pPr>
          </a:lstStyle>
          <a:p>
            <a:endParaRPr lang="fr-CA"/>
          </a:p>
        </p:txBody>
      </p:sp>
      <p:sp>
        <p:nvSpPr>
          <p:cNvPr id="5" name="Espace réservé du numéro de diapositive 4"/>
          <p:cNvSpPr>
            <a:spLocks noGrp="1"/>
          </p:cNvSpPr>
          <p:nvPr>
            <p:ph type="sldNum" sz="quarter" idx="3"/>
          </p:nvPr>
        </p:nvSpPr>
        <p:spPr>
          <a:xfrm>
            <a:off x="3978275" y="8842375"/>
            <a:ext cx="3043238" cy="465138"/>
          </a:xfrm>
          <a:prstGeom prst="rect">
            <a:avLst/>
          </a:prstGeom>
        </p:spPr>
        <p:txBody>
          <a:bodyPr vert="horz" lIns="91440" tIns="45720" rIns="91440" bIns="45720" rtlCol="0" anchor="b"/>
          <a:lstStyle>
            <a:lvl1pPr algn="r">
              <a:defRPr sz="1200"/>
            </a:lvl1pPr>
          </a:lstStyle>
          <a:p>
            <a:fld id="{7EE6E999-EC47-42D8-9B2D-6F02A0D95174}" type="slidenum">
              <a:rPr lang="fr-CA" smtClean="0"/>
              <a:t>‹N°›</a:t>
            </a:fld>
            <a:endParaRPr lang="fr-CA"/>
          </a:p>
        </p:txBody>
      </p:sp>
    </p:spTree>
    <p:extLst>
      <p:ext uri="{BB962C8B-B14F-4D97-AF65-F5344CB8AC3E}">
        <p14:creationId xmlns:p14="http://schemas.microsoft.com/office/powerpoint/2010/main" val="41991223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fr-FR"/>
          </a:p>
        </p:txBody>
      </p:sp>
      <p:sp>
        <p:nvSpPr>
          <p:cNvPr id="3" name="Espace réservé de la date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F037EC64-71BE-3A4F-9E51-DBA3ABD7B48D}" type="datetimeFigureOut">
              <a:rPr lang="fr-FR" smtClean="0"/>
              <a:t>12/01/2021</a:t>
            </a:fld>
            <a:endParaRPr lang="fr-FR"/>
          </a:p>
        </p:txBody>
      </p:sp>
      <p:sp>
        <p:nvSpPr>
          <p:cNvPr id="4" name="Espace réservé de l'image des diapositives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fr-FR"/>
          </a:p>
        </p:txBody>
      </p:sp>
      <p:sp>
        <p:nvSpPr>
          <p:cNvPr id="5" name="Espace réservé des commentaires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6" name="Espace réservé du pied de page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6FB63BDF-C90E-AD46-8152-0CA0394D4568}" type="slidenum">
              <a:rPr lang="fr-FR" smtClean="0"/>
              <a:t>‹N°›</a:t>
            </a:fld>
            <a:endParaRPr lang="fr-FR"/>
          </a:p>
        </p:txBody>
      </p:sp>
    </p:spTree>
    <p:extLst>
      <p:ext uri="{BB962C8B-B14F-4D97-AF65-F5344CB8AC3E}">
        <p14:creationId xmlns:p14="http://schemas.microsoft.com/office/powerpoint/2010/main" val="107473733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baseline="0" dirty="0"/>
          </a:p>
        </p:txBody>
      </p:sp>
      <p:sp>
        <p:nvSpPr>
          <p:cNvPr id="4" name="Espace réservé du numéro de diapositive 3"/>
          <p:cNvSpPr>
            <a:spLocks noGrp="1"/>
          </p:cNvSpPr>
          <p:nvPr>
            <p:ph type="sldNum" sz="quarter" idx="10"/>
          </p:nvPr>
        </p:nvSpPr>
        <p:spPr/>
        <p:txBody>
          <a:bodyPr/>
          <a:lstStyle/>
          <a:p>
            <a:fld id="{6FB63BDF-C90E-AD46-8152-0CA0394D4568}" type="slidenum">
              <a:rPr lang="fr-FR" smtClean="0"/>
              <a:t>1</a:t>
            </a:fld>
            <a:endParaRPr lang="fr-FR"/>
          </a:p>
        </p:txBody>
      </p:sp>
    </p:spTree>
    <p:extLst>
      <p:ext uri="{BB962C8B-B14F-4D97-AF65-F5344CB8AC3E}">
        <p14:creationId xmlns:p14="http://schemas.microsoft.com/office/powerpoint/2010/main" val="29637130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baseline="0" dirty="0"/>
          </a:p>
        </p:txBody>
      </p:sp>
      <p:sp>
        <p:nvSpPr>
          <p:cNvPr id="4" name="Espace réservé du numéro de diapositive 3"/>
          <p:cNvSpPr>
            <a:spLocks noGrp="1"/>
          </p:cNvSpPr>
          <p:nvPr>
            <p:ph type="sldNum" sz="quarter" idx="10"/>
          </p:nvPr>
        </p:nvSpPr>
        <p:spPr/>
        <p:txBody>
          <a:bodyPr/>
          <a:lstStyle/>
          <a:p>
            <a:fld id="{6FB63BDF-C90E-AD46-8152-0CA0394D4568}" type="slidenum">
              <a:rPr lang="fr-FR" smtClean="0"/>
              <a:t>10</a:t>
            </a:fld>
            <a:endParaRPr lang="fr-FR"/>
          </a:p>
        </p:txBody>
      </p:sp>
    </p:spTree>
    <p:extLst>
      <p:ext uri="{BB962C8B-B14F-4D97-AF65-F5344CB8AC3E}">
        <p14:creationId xmlns:p14="http://schemas.microsoft.com/office/powerpoint/2010/main" val="23813643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FB63BDF-C90E-AD46-8152-0CA0394D4568}"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708895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CA" dirty="0"/>
          </a:p>
        </p:txBody>
      </p:sp>
      <p:sp>
        <p:nvSpPr>
          <p:cNvPr id="4" name="Espace réservé du numéro de diapositive 3"/>
          <p:cNvSpPr>
            <a:spLocks noGrp="1"/>
          </p:cNvSpPr>
          <p:nvPr>
            <p:ph type="sldNum" sz="quarter" idx="10"/>
          </p:nvPr>
        </p:nvSpPr>
        <p:spPr/>
        <p:txBody>
          <a:bodyPr/>
          <a:lstStyle/>
          <a:p>
            <a:fld id="{6FB63BDF-C90E-AD46-8152-0CA0394D4568}" type="slidenum">
              <a:rPr lang="fr-FR" smtClean="0"/>
              <a:t>12</a:t>
            </a:fld>
            <a:endParaRPr lang="fr-FR"/>
          </a:p>
        </p:txBody>
      </p:sp>
    </p:spTree>
    <p:extLst>
      <p:ext uri="{BB962C8B-B14F-4D97-AF65-F5344CB8AC3E}">
        <p14:creationId xmlns:p14="http://schemas.microsoft.com/office/powerpoint/2010/main" val="41069919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6FB63BDF-C90E-AD46-8152-0CA0394D4568}" type="slidenum">
              <a:rPr lang="fr-FR" smtClean="0"/>
              <a:t>13</a:t>
            </a:fld>
            <a:endParaRPr lang="fr-FR"/>
          </a:p>
        </p:txBody>
      </p:sp>
    </p:spTree>
    <p:extLst>
      <p:ext uri="{BB962C8B-B14F-4D97-AF65-F5344CB8AC3E}">
        <p14:creationId xmlns:p14="http://schemas.microsoft.com/office/powerpoint/2010/main" val="7602311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baseline="0" dirty="0"/>
          </a:p>
        </p:txBody>
      </p:sp>
      <p:sp>
        <p:nvSpPr>
          <p:cNvPr id="4" name="Espace réservé du numéro de diapositive 3"/>
          <p:cNvSpPr>
            <a:spLocks noGrp="1"/>
          </p:cNvSpPr>
          <p:nvPr>
            <p:ph type="sldNum" sz="quarter" idx="10"/>
          </p:nvPr>
        </p:nvSpPr>
        <p:spPr/>
        <p:txBody>
          <a:bodyPr/>
          <a:lstStyle/>
          <a:p>
            <a:fld id="{6FB63BDF-C90E-AD46-8152-0CA0394D4568}" type="slidenum">
              <a:rPr lang="fr-FR" smtClean="0"/>
              <a:t>14</a:t>
            </a:fld>
            <a:endParaRPr lang="fr-FR"/>
          </a:p>
        </p:txBody>
      </p:sp>
    </p:spTree>
    <p:extLst>
      <p:ext uri="{BB962C8B-B14F-4D97-AF65-F5344CB8AC3E}">
        <p14:creationId xmlns:p14="http://schemas.microsoft.com/office/powerpoint/2010/main" val="10651047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FB63BDF-C90E-AD46-8152-0CA0394D4568}"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972122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fr-CA" b="0" dirty="0"/>
          </a:p>
        </p:txBody>
      </p:sp>
      <p:sp>
        <p:nvSpPr>
          <p:cNvPr id="4" name="Espace réservé du numéro de diapositive 3"/>
          <p:cNvSpPr>
            <a:spLocks noGrp="1"/>
          </p:cNvSpPr>
          <p:nvPr>
            <p:ph type="sldNum" sz="quarter" idx="10"/>
          </p:nvPr>
        </p:nvSpPr>
        <p:spPr/>
        <p:txBody>
          <a:bodyPr/>
          <a:lstStyle/>
          <a:p>
            <a:fld id="{6FB63BDF-C90E-AD46-8152-0CA0394D4568}" type="slidenum">
              <a:rPr lang="fr-FR" smtClean="0"/>
              <a:t>16</a:t>
            </a:fld>
            <a:endParaRPr lang="fr-FR"/>
          </a:p>
        </p:txBody>
      </p:sp>
    </p:spTree>
    <p:extLst>
      <p:ext uri="{BB962C8B-B14F-4D97-AF65-F5344CB8AC3E}">
        <p14:creationId xmlns:p14="http://schemas.microsoft.com/office/powerpoint/2010/main" val="2743504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FB63BDF-C90E-AD46-8152-0CA0394D4568}"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153825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FB63BDF-C90E-AD46-8152-0CA0394D4568}"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72812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6FB63BDF-C90E-AD46-8152-0CA0394D4568}" type="slidenum">
              <a:rPr lang="fr-FR" smtClean="0"/>
              <a:t>19</a:t>
            </a:fld>
            <a:endParaRPr lang="fr-FR"/>
          </a:p>
        </p:txBody>
      </p:sp>
    </p:spTree>
    <p:extLst>
      <p:ext uri="{BB962C8B-B14F-4D97-AF65-F5344CB8AC3E}">
        <p14:creationId xmlns:p14="http://schemas.microsoft.com/office/powerpoint/2010/main" val="1137746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baseline="0" dirty="0"/>
          </a:p>
        </p:txBody>
      </p:sp>
      <p:sp>
        <p:nvSpPr>
          <p:cNvPr id="4" name="Espace réservé du numéro de diapositive 3"/>
          <p:cNvSpPr>
            <a:spLocks noGrp="1"/>
          </p:cNvSpPr>
          <p:nvPr>
            <p:ph type="sldNum" sz="quarter" idx="10"/>
          </p:nvPr>
        </p:nvSpPr>
        <p:spPr/>
        <p:txBody>
          <a:bodyPr/>
          <a:lstStyle/>
          <a:p>
            <a:fld id="{6FB63BDF-C90E-AD46-8152-0CA0394D4568}" type="slidenum">
              <a:rPr lang="fr-FR" smtClean="0"/>
              <a:t>2</a:t>
            </a:fld>
            <a:endParaRPr lang="fr-FR"/>
          </a:p>
        </p:txBody>
      </p:sp>
    </p:spTree>
    <p:extLst>
      <p:ext uri="{BB962C8B-B14F-4D97-AF65-F5344CB8AC3E}">
        <p14:creationId xmlns:p14="http://schemas.microsoft.com/office/powerpoint/2010/main" val="15119085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6FB63BDF-C90E-AD46-8152-0CA0394D4568}" type="slidenum">
              <a:rPr lang="fr-FR" smtClean="0"/>
              <a:t>20</a:t>
            </a:fld>
            <a:endParaRPr lang="fr-FR"/>
          </a:p>
        </p:txBody>
      </p:sp>
    </p:spTree>
    <p:extLst>
      <p:ext uri="{BB962C8B-B14F-4D97-AF65-F5344CB8AC3E}">
        <p14:creationId xmlns:p14="http://schemas.microsoft.com/office/powerpoint/2010/main" val="42704370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6FB63BDF-C90E-AD46-8152-0CA0394D4568}" type="slidenum">
              <a:rPr lang="fr-FR" smtClean="0"/>
              <a:t>21</a:t>
            </a:fld>
            <a:endParaRPr lang="fr-FR"/>
          </a:p>
        </p:txBody>
      </p:sp>
    </p:spTree>
    <p:extLst>
      <p:ext uri="{BB962C8B-B14F-4D97-AF65-F5344CB8AC3E}">
        <p14:creationId xmlns:p14="http://schemas.microsoft.com/office/powerpoint/2010/main" val="36081020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6FB63BDF-C90E-AD46-8152-0CA0394D4568}" type="slidenum">
              <a:rPr lang="fr-FR" smtClean="0"/>
              <a:t>22</a:t>
            </a:fld>
            <a:endParaRPr lang="fr-FR"/>
          </a:p>
        </p:txBody>
      </p:sp>
    </p:spTree>
    <p:extLst>
      <p:ext uri="{BB962C8B-B14F-4D97-AF65-F5344CB8AC3E}">
        <p14:creationId xmlns:p14="http://schemas.microsoft.com/office/powerpoint/2010/main" val="9832833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6FB63BDF-C90E-AD46-8152-0CA0394D4568}" type="slidenum">
              <a:rPr lang="fr-FR" smtClean="0"/>
              <a:t>23</a:t>
            </a:fld>
            <a:endParaRPr lang="fr-FR"/>
          </a:p>
        </p:txBody>
      </p:sp>
    </p:spTree>
    <p:extLst>
      <p:ext uri="{BB962C8B-B14F-4D97-AF65-F5344CB8AC3E}">
        <p14:creationId xmlns:p14="http://schemas.microsoft.com/office/powerpoint/2010/main" val="29737146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6FB63BDF-C90E-AD46-8152-0CA0394D4568}" type="slidenum">
              <a:rPr lang="fr-FR" smtClean="0"/>
              <a:t>24</a:t>
            </a:fld>
            <a:endParaRPr lang="fr-FR"/>
          </a:p>
        </p:txBody>
      </p:sp>
    </p:spTree>
    <p:extLst>
      <p:ext uri="{BB962C8B-B14F-4D97-AF65-F5344CB8AC3E}">
        <p14:creationId xmlns:p14="http://schemas.microsoft.com/office/powerpoint/2010/main" val="36711525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6FB63BDF-C90E-AD46-8152-0CA0394D4568}" type="slidenum">
              <a:rPr lang="fr-FR" smtClean="0"/>
              <a:t>25</a:t>
            </a:fld>
            <a:endParaRPr lang="fr-FR"/>
          </a:p>
        </p:txBody>
      </p:sp>
    </p:spTree>
    <p:extLst>
      <p:ext uri="{BB962C8B-B14F-4D97-AF65-F5344CB8AC3E}">
        <p14:creationId xmlns:p14="http://schemas.microsoft.com/office/powerpoint/2010/main" val="39046653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6FB63BDF-C90E-AD46-8152-0CA0394D4568}" type="slidenum">
              <a:rPr lang="fr-FR" smtClean="0"/>
              <a:t>26</a:t>
            </a:fld>
            <a:endParaRPr lang="fr-FR"/>
          </a:p>
        </p:txBody>
      </p:sp>
    </p:spTree>
    <p:extLst>
      <p:ext uri="{BB962C8B-B14F-4D97-AF65-F5344CB8AC3E}">
        <p14:creationId xmlns:p14="http://schemas.microsoft.com/office/powerpoint/2010/main" val="17586808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baseline="0" dirty="0"/>
          </a:p>
        </p:txBody>
      </p:sp>
      <p:sp>
        <p:nvSpPr>
          <p:cNvPr id="4" name="Espace réservé du numéro de diapositive 3"/>
          <p:cNvSpPr>
            <a:spLocks noGrp="1"/>
          </p:cNvSpPr>
          <p:nvPr>
            <p:ph type="sldNum" sz="quarter" idx="10"/>
          </p:nvPr>
        </p:nvSpPr>
        <p:spPr/>
        <p:txBody>
          <a:bodyPr/>
          <a:lstStyle/>
          <a:p>
            <a:fld id="{6FB63BDF-C90E-AD46-8152-0CA0394D4568}" type="slidenum">
              <a:rPr lang="fr-FR" smtClean="0"/>
              <a:t>27</a:t>
            </a:fld>
            <a:endParaRPr lang="fr-FR"/>
          </a:p>
        </p:txBody>
      </p:sp>
    </p:spTree>
    <p:extLst>
      <p:ext uri="{BB962C8B-B14F-4D97-AF65-F5344CB8AC3E}">
        <p14:creationId xmlns:p14="http://schemas.microsoft.com/office/powerpoint/2010/main" val="4822756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6FB63BDF-C90E-AD46-8152-0CA0394D4568}" type="slidenum">
              <a:rPr lang="fr-FR" smtClean="0"/>
              <a:t>28</a:t>
            </a:fld>
            <a:endParaRPr lang="fr-FR"/>
          </a:p>
        </p:txBody>
      </p:sp>
    </p:spTree>
    <p:extLst>
      <p:ext uri="{BB962C8B-B14F-4D97-AF65-F5344CB8AC3E}">
        <p14:creationId xmlns:p14="http://schemas.microsoft.com/office/powerpoint/2010/main" val="39871038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FB63BDF-C90E-AD46-8152-0CA0394D4568}"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80443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6FB63BDF-C90E-AD46-8152-0CA0394D4568}" type="slidenum">
              <a:rPr lang="fr-FR" smtClean="0"/>
              <a:t>3</a:t>
            </a:fld>
            <a:endParaRPr lang="fr-FR"/>
          </a:p>
        </p:txBody>
      </p:sp>
    </p:spTree>
    <p:extLst>
      <p:ext uri="{BB962C8B-B14F-4D97-AF65-F5344CB8AC3E}">
        <p14:creationId xmlns:p14="http://schemas.microsoft.com/office/powerpoint/2010/main" val="17347935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6FB63BDF-C90E-AD46-8152-0CA0394D4568}" type="slidenum">
              <a:rPr lang="fr-FR" smtClean="0"/>
              <a:t>30</a:t>
            </a:fld>
            <a:endParaRPr lang="fr-FR"/>
          </a:p>
        </p:txBody>
      </p:sp>
    </p:spTree>
    <p:extLst>
      <p:ext uri="{BB962C8B-B14F-4D97-AF65-F5344CB8AC3E}">
        <p14:creationId xmlns:p14="http://schemas.microsoft.com/office/powerpoint/2010/main" val="28919427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6FB63BDF-C90E-AD46-8152-0CA0394D4568}" type="slidenum">
              <a:rPr lang="fr-FR" smtClean="0"/>
              <a:t>31</a:t>
            </a:fld>
            <a:endParaRPr lang="fr-FR"/>
          </a:p>
        </p:txBody>
      </p:sp>
    </p:spTree>
    <p:extLst>
      <p:ext uri="{BB962C8B-B14F-4D97-AF65-F5344CB8AC3E}">
        <p14:creationId xmlns:p14="http://schemas.microsoft.com/office/powerpoint/2010/main" val="9804858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6FB63BDF-C90E-AD46-8152-0CA0394D4568}" type="slidenum">
              <a:rPr lang="fr-FR" smtClean="0"/>
              <a:t>32</a:t>
            </a:fld>
            <a:endParaRPr lang="fr-FR"/>
          </a:p>
        </p:txBody>
      </p:sp>
    </p:spTree>
    <p:extLst>
      <p:ext uri="{BB962C8B-B14F-4D97-AF65-F5344CB8AC3E}">
        <p14:creationId xmlns:p14="http://schemas.microsoft.com/office/powerpoint/2010/main" val="20047479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FB63BDF-C90E-AD46-8152-0CA0394D4568}"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160973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baseline="0" dirty="0"/>
          </a:p>
        </p:txBody>
      </p:sp>
      <p:sp>
        <p:nvSpPr>
          <p:cNvPr id="4" name="Espace réservé du numéro de diapositive 3"/>
          <p:cNvSpPr>
            <a:spLocks noGrp="1"/>
          </p:cNvSpPr>
          <p:nvPr>
            <p:ph type="sldNum" sz="quarter" idx="10"/>
          </p:nvPr>
        </p:nvSpPr>
        <p:spPr/>
        <p:txBody>
          <a:bodyPr/>
          <a:lstStyle/>
          <a:p>
            <a:fld id="{6FB63BDF-C90E-AD46-8152-0CA0394D4568}" type="slidenum">
              <a:rPr lang="fr-FR" smtClean="0"/>
              <a:t>34</a:t>
            </a:fld>
            <a:endParaRPr lang="fr-FR"/>
          </a:p>
        </p:txBody>
      </p:sp>
    </p:spTree>
    <p:extLst>
      <p:ext uri="{BB962C8B-B14F-4D97-AF65-F5344CB8AC3E}">
        <p14:creationId xmlns:p14="http://schemas.microsoft.com/office/powerpoint/2010/main" val="37150622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None/>
            </a:pPr>
            <a:endParaRPr lang="en-US" sz="1200" baseline="0" dirty="0">
              <a:latin typeface="+mn-lt"/>
            </a:endParaRPr>
          </a:p>
        </p:txBody>
      </p:sp>
      <p:sp>
        <p:nvSpPr>
          <p:cNvPr id="4" name="Espace réservé du numéro de diapositive 3"/>
          <p:cNvSpPr>
            <a:spLocks noGrp="1"/>
          </p:cNvSpPr>
          <p:nvPr>
            <p:ph type="sldNum" sz="quarter" idx="10"/>
          </p:nvPr>
        </p:nvSpPr>
        <p:spPr/>
        <p:txBody>
          <a:bodyPr/>
          <a:lstStyle/>
          <a:p>
            <a:fld id="{6FB63BDF-C90E-AD46-8152-0CA0394D4568}" type="slidenum">
              <a:rPr lang="fr-FR" smtClean="0"/>
              <a:t>35</a:t>
            </a:fld>
            <a:endParaRPr lang="fr-FR"/>
          </a:p>
        </p:txBody>
      </p:sp>
    </p:spTree>
    <p:extLst>
      <p:ext uri="{BB962C8B-B14F-4D97-AF65-F5344CB8AC3E}">
        <p14:creationId xmlns:p14="http://schemas.microsoft.com/office/powerpoint/2010/main" val="40269613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FB63BDF-C90E-AD46-8152-0CA0394D4568}"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82199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FB63BDF-C90E-AD46-8152-0CA0394D4568}"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054338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None/>
            </a:pPr>
            <a:endParaRPr lang="fr-CA"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FB63BDF-C90E-AD46-8152-0CA0394D4568}"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639175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FB63BDF-C90E-AD46-8152-0CA0394D4568}"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40822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FB63BDF-C90E-AD46-8152-0CA0394D4568}"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948792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6FB63BDF-C90E-AD46-8152-0CA0394D4568}" type="slidenum">
              <a:rPr lang="fr-FR" smtClean="0"/>
              <a:t>40</a:t>
            </a:fld>
            <a:endParaRPr lang="fr-FR"/>
          </a:p>
        </p:txBody>
      </p:sp>
    </p:spTree>
    <p:extLst>
      <p:ext uri="{BB962C8B-B14F-4D97-AF65-F5344CB8AC3E}">
        <p14:creationId xmlns:p14="http://schemas.microsoft.com/office/powerpoint/2010/main" val="40269613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6FB63BDF-C90E-AD46-8152-0CA0394D4568}" type="slidenum">
              <a:rPr lang="fr-FR" smtClean="0"/>
              <a:t>41</a:t>
            </a:fld>
            <a:endParaRPr lang="fr-FR"/>
          </a:p>
        </p:txBody>
      </p:sp>
    </p:spTree>
    <p:extLst>
      <p:ext uri="{BB962C8B-B14F-4D97-AF65-F5344CB8AC3E}">
        <p14:creationId xmlns:p14="http://schemas.microsoft.com/office/powerpoint/2010/main" val="29698459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6FB63BDF-C90E-AD46-8152-0CA0394D4568}" type="slidenum">
              <a:rPr lang="fr-FR" smtClean="0"/>
              <a:t>42</a:t>
            </a:fld>
            <a:endParaRPr lang="fr-FR"/>
          </a:p>
        </p:txBody>
      </p:sp>
    </p:spTree>
    <p:extLst>
      <p:ext uri="{BB962C8B-B14F-4D97-AF65-F5344CB8AC3E}">
        <p14:creationId xmlns:p14="http://schemas.microsoft.com/office/powerpoint/2010/main" val="335360138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i="0" baseline="0" dirty="0"/>
          </a:p>
        </p:txBody>
      </p:sp>
      <p:sp>
        <p:nvSpPr>
          <p:cNvPr id="4" name="Espace réservé du numéro de diapositive 3"/>
          <p:cNvSpPr>
            <a:spLocks noGrp="1"/>
          </p:cNvSpPr>
          <p:nvPr>
            <p:ph type="sldNum" sz="quarter" idx="10"/>
          </p:nvPr>
        </p:nvSpPr>
        <p:spPr/>
        <p:txBody>
          <a:bodyPr/>
          <a:lstStyle/>
          <a:p>
            <a:fld id="{6FB63BDF-C90E-AD46-8152-0CA0394D4568}" type="slidenum">
              <a:rPr lang="fr-FR" smtClean="0"/>
              <a:t>43</a:t>
            </a:fld>
            <a:endParaRPr lang="fr-FR"/>
          </a:p>
        </p:txBody>
      </p:sp>
    </p:spTree>
    <p:extLst>
      <p:ext uri="{BB962C8B-B14F-4D97-AF65-F5344CB8AC3E}">
        <p14:creationId xmlns:p14="http://schemas.microsoft.com/office/powerpoint/2010/main" val="18288946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6FB63BDF-C90E-AD46-8152-0CA0394D4568}" type="slidenum">
              <a:rPr lang="fr-FR" smtClean="0"/>
              <a:t>44</a:t>
            </a:fld>
            <a:endParaRPr lang="fr-FR"/>
          </a:p>
        </p:txBody>
      </p:sp>
    </p:spTree>
    <p:extLst>
      <p:ext uri="{BB962C8B-B14F-4D97-AF65-F5344CB8AC3E}">
        <p14:creationId xmlns:p14="http://schemas.microsoft.com/office/powerpoint/2010/main" val="339589390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6FB63BDF-C90E-AD46-8152-0CA0394D4568}" type="slidenum">
              <a:rPr lang="fr-FR" smtClean="0"/>
              <a:t>45</a:t>
            </a:fld>
            <a:endParaRPr lang="fr-FR"/>
          </a:p>
        </p:txBody>
      </p:sp>
    </p:spTree>
    <p:extLst>
      <p:ext uri="{BB962C8B-B14F-4D97-AF65-F5344CB8AC3E}">
        <p14:creationId xmlns:p14="http://schemas.microsoft.com/office/powerpoint/2010/main" val="423590795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6FB63BDF-C90E-AD46-8152-0CA0394D4568}" type="slidenum">
              <a:rPr lang="fr-FR" smtClean="0"/>
              <a:t>46</a:t>
            </a:fld>
            <a:endParaRPr lang="fr-FR"/>
          </a:p>
        </p:txBody>
      </p:sp>
    </p:spTree>
    <p:extLst>
      <p:ext uri="{BB962C8B-B14F-4D97-AF65-F5344CB8AC3E}">
        <p14:creationId xmlns:p14="http://schemas.microsoft.com/office/powerpoint/2010/main" val="30366480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baseline="0" dirty="0"/>
          </a:p>
          <a:p>
            <a:endParaRPr lang="fr-CA" dirty="0"/>
          </a:p>
        </p:txBody>
      </p:sp>
      <p:sp>
        <p:nvSpPr>
          <p:cNvPr id="4" name="Espace réservé du numéro de diapositive 3"/>
          <p:cNvSpPr>
            <a:spLocks noGrp="1"/>
          </p:cNvSpPr>
          <p:nvPr>
            <p:ph type="sldNum" sz="quarter" idx="10"/>
          </p:nvPr>
        </p:nvSpPr>
        <p:spPr/>
        <p:txBody>
          <a:bodyPr/>
          <a:lstStyle/>
          <a:p>
            <a:fld id="{6FB63BDF-C90E-AD46-8152-0CA0394D4568}" type="slidenum">
              <a:rPr lang="fr-FR" smtClean="0"/>
              <a:t>47</a:t>
            </a:fld>
            <a:endParaRPr lang="fr-FR"/>
          </a:p>
        </p:txBody>
      </p:sp>
    </p:spTree>
    <p:extLst>
      <p:ext uri="{BB962C8B-B14F-4D97-AF65-F5344CB8AC3E}">
        <p14:creationId xmlns:p14="http://schemas.microsoft.com/office/powerpoint/2010/main" val="335360138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6FB63BDF-C90E-AD46-8152-0CA0394D4568}" type="slidenum">
              <a:rPr lang="fr-FR" smtClean="0"/>
              <a:t>48</a:t>
            </a:fld>
            <a:endParaRPr lang="fr-FR"/>
          </a:p>
        </p:txBody>
      </p:sp>
    </p:spTree>
    <p:extLst>
      <p:ext uri="{BB962C8B-B14F-4D97-AF65-F5344CB8AC3E}">
        <p14:creationId xmlns:p14="http://schemas.microsoft.com/office/powerpoint/2010/main" val="159726266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6FB63BDF-C90E-AD46-8152-0CA0394D4568}" type="slidenum">
              <a:rPr lang="fr-FR" smtClean="0"/>
              <a:t>49</a:t>
            </a:fld>
            <a:endParaRPr lang="fr-FR"/>
          </a:p>
        </p:txBody>
      </p:sp>
    </p:spTree>
    <p:extLst>
      <p:ext uri="{BB962C8B-B14F-4D97-AF65-F5344CB8AC3E}">
        <p14:creationId xmlns:p14="http://schemas.microsoft.com/office/powerpoint/2010/main" val="1979182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FB63BDF-C90E-AD46-8152-0CA0394D4568}"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3203189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6FB63BDF-C90E-AD46-8152-0CA0394D4568}" type="slidenum">
              <a:rPr lang="fr-FR" smtClean="0"/>
              <a:t>50</a:t>
            </a:fld>
            <a:endParaRPr lang="fr-FR"/>
          </a:p>
        </p:txBody>
      </p:sp>
    </p:spTree>
    <p:extLst>
      <p:ext uri="{BB962C8B-B14F-4D97-AF65-F5344CB8AC3E}">
        <p14:creationId xmlns:p14="http://schemas.microsoft.com/office/powerpoint/2010/main" val="120433940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None/>
            </a:pPr>
            <a:endParaRPr lang="en-US" sz="1200" dirty="0">
              <a:latin typeface="+mn-lt"/>
            </a:endParaRPr>
          </a:p>
        </p:txBody>
      </p:sp>
      <p:sp>
        <p:nvSpPr>
          <p:cNvPr id="4" name="Espace réservé du numéro de diapositive 3"/>
          <p:cNvSpPr>
            <a:spLocks noGrp="1"/>
          </p:cNvSpPr>
          <p:nvPr>
            <p:ph type="sldNum" sz="quarter" idx="10"/>
          </p:nvPr>
        </p:nvSpPr>
        <p:spPr/>
        <p:txBody>
          <a:bodyPr/>
          <a:lstStyle/>
          <a:p>
            <a:fld id="{6FB63BDF-C90E-AD46-8152-0CA0394D4568}" type="slidenum">
              <a:rPr lang="fr-FR" smtClean="0"/>
              <a:t>51</a:t>
            </a:fld>
            <a:endParaRPr lang="fr-FR"/>
          </a:p>
        </p:txBody>
      </p:sp>
    </p:spTree>
    <p:extLst>
      <p:ext uri="{BB962C8B-B14F-4D97-AF65-F5344CB8AC3E}">
        <p14:creationId xmlns:p14="http://schemas.microsoft.com/office/powerpoint/2010/main" val="183211897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6FB63BDF-C90E-AD46-8152-0CA0394D4568}" type="slidenum">
              <a:rPr lang="fr-FR" smtClean="0"/>
              <a:t>52</a:t>
            </a:fld>
            <a:endParaRPr lang="fr-FR"/>
          </a:p>
        </p:txBody>
      </p:sp>
    </p:spTree>
    <p:extLst>
      <p:ext uri="{BB962C8B-B14F-4D97-AF65-F5344CB8AC3E}">
        <p14:creationId xmlns:p14="http://schemas.microsoft.com/office/powerpoint/2010/main" val="66701463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6FB63BDF-C90E-AD46-8152-0CA0394D4568}" type="slidenum">
              <a:rPr lang="fr-FR" smtClean="0"/>
              <a:t>53</a:t>
            </a:fld>
            <a:endParaRPr lang="fr-FR"/>
          </a:p>
        </p:txBody>
      </p:sp>
    </p:spTree>
    <p:extLst>
      <p:ext uri="{BB962C8B-B14F-4D97-AF65-F5344CB8AC3E}">
        <p14:creationId xmlns:p14="http://schemas.microsoft.com/office/powerpoint/2010/main" val="250372165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6FB63BDF-C90E-AD46-8152-0CA0394D4568}" type="slidenum">
              <a:rPr lang="fr-FR" smtClean="0"/>
              <a:t>54</a:t>
            </a:fld>
            <a:endParaRPr lang="fr-FR"/>
          </a:p>
        </p:txBody>
      </p:sp>
    </p:spTree>
    <p:extLst>
      <p:ext uri="{BB962C8B-B14F-4D97-AF65-F5344CB8AC3E}">
        <p14:creationId xmlns:p14="http://schemas.microsoft.com/office/powerpoint/2010/main" val="61826633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FB63BDF-C90E-AD46-8152-0CA0394D4568}"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7902370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6FB63BDF-C90E-AD46-8152-0CA0394D4568}" type="slidenum">
              <a:rPr lang="fr-FR" smtClean="0"/>
              <a:t>61</a:t>
            </a:fld>
            <a:endParaRPr lang="fr-FR"/>
          </a:p>
        </p:txBody>
      </p:sp>
    </p:spTree>
    <p:extLst>
      <p:ext uri="{BB962C8B-B14F-4D97-AF65-F5344CB8AC3E}">
        <p14:creationId xmlns:p14="http://schemas.microsoft.com/office/powerpoint/2010/main" val="423448308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FB63BDF-C90E-AD46-8152-0CA0394D4568}"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6093157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6FB63BDF-C90E-AD46-8152-0CA0394D4568}" type="slidenum">
              <a:rPr lang="fr-FR" smtClean="0"/>
              <a:t>63</a:t>
            </a:fld>
            <a:endParaRPr lang="fr-FR"/>
          </a:p>
        </p:txBody>
      </p:sp>
    </p:spTree>
    <p:extLst>
      <p:ext uri="{BB962C8B-B14F-4D97-AF65-F5344CB8AC3E}">
        <p14:creationId xmlns:p14="http://schemas.microsoft.com/office/powerpoint/2010/main" val="283933603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6FB63BDF-C90E-AD46-8152-0CA0394D4568}" type="slidenum">
              <a:rPr lang="fr-FR" smtClean="0"/>
              <a:t>66</a:t>
            </a:fld>
            <a:endParaRPr lang="fr-FR"/>
          </a:p>
        </p:txBody>
      </p:sp>
    </p:spTree>
    <p:extLst>
      <p:ext uri="{BB962C8B-B14F-4D97-AF65-F5344CB8AC3E}">
        <p14:creationId xmlns:p14="http://schemas.microsoft.com/office/powerpoint/2010/main" val="36122794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6FB63BDF-C90E-AD46-8152-0CA0394D4568}" type="slidenum">
              <a:rPr lang="fr-FR" smtClean="0"/>
              <a:t>6</a:t>
            </a:fld>
            <a:endParaRPr lang="fr-FR"/>
          </a:p>
        </p:txBody>
      </p:sp>
    </p:spTree>
    <p:extLst>
      <p:ext uri="{BB962C8B-B14F-4D97-AF65-F5344CB8AC3E}">
        <p14:creationId xmlns:p14="http://schemas.microsoft.com/office/powerpoint/2010/main" val="12951246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6FB63BDF-C90E-AD46-8152-0CA0394D4568}" type="slidenum">
              <a:rPr lang="fr-FR" smtClean="0"/>
              <a:t>67</a:t>
            </a:fld>
            <a:endParaRPr lang="fr-FR"/>
          </a:p>
        </p:txBody>
      </p:sp>
    </p:spTree>
    <p:extLst>
      <p:ext uri="{BB962C8B-B14F-4D97-AF65-F5344CB8AC3E}">
        <p14:creationId xmlns:p14="http://schemas.microsoft.com/office/powerpoint/2010/main" val="11726912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6FB63BDF-C90E-AD46-8152-0CA0394D4568}" type="slidenum">
              <a:rPr lang="fr-FR" smtClean="0"/>
              <a:t>71</a:t>
            </a:fld>
            <a:endParaRPr lang="fr-FR"/>
          </a:p>
        </p:txBody>
      </p:sp>
    </p:spTree>
    <p:extLst>
      <p:ext uri="{BB962C8B-B14F-4D97-AF65-F5344CB8AC3E}">
        <p14:creationId xmlns:p14="http://schemas.microsoft.com/office/powerpoint/2010/main" val="73011015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6FB63BDF-C90E-AD46-8152-0CA0394D4568}" type="slidenum">
              <a:rPr lang="fr-FR" smtClean="0"/>
              <a:t>73</a:t>
            </a:fld>
            <a:endParaRPr lang="fr-FR"/>
          </a:p>
        </p:txBody>
      </p:sp>
    </p:spTree>
    <p:extLst>
      <p:ext uri="{BB962C8B-B14F-4D97-AF65-F5344CB8AC3E}">
        <p14:creationId xmlns:p14="http://schemas.microsoft.com/office/powerpoint/2010/main" val="108826597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6FB63BDF-C90E-AD46-8152-0CA0394D4568}" type="slidenum">
              <a:rPr lang="fr-FR" smtClean="0"/>
              <a:t>74</a:t>
            </a:fld>
            <a:endParaRPr lang="fr-FR"/>
          </a:p>
        </p:txBody>
      </p:sp>
    </p:spTree>
    <p:extLst>
      <p:ext uri="{BB962C8B-B14F-4D97-AF65-F5344CB8AC3E}">
        <p14:creationId xmlns:p14="http://schemas.microsoft.com/office/powerpoint/2010/main" val="405563552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6FB63BDF-C90E-AD46-8152-0CA0394D4568}" type="slidenum">
              <a:rPr lang="fr-FR" smtClean="0"/>
              <a:t>75</a:t>
            </a:fld>
            <a:endParaRPr lang="fr-FR"/>
          </a:p>
        </p:txBody>
      </p:sp>
    </p:spTree>
    <p:extLst>
      <p:ext uri="{BB962C8B-B14F-4D97-AF65-F5344CB8AC3E}">
        <p14:creationId xmlns:p14="http://schemas.microsoft.com/office/powerpoint/2010/main" val="151190853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6FB63BDF-C90E-AD46-8152-0CA0394D4568}" type="slidenum">
              <a:rPr lang="fr-FR" smtClean="0"/>
              <a:t>76</a:t>
            </a:fld>
            <a:endParaRPr lang="fr-FR"/>
          </a:p>
        </p:txBody>
      </p:sp>
    </p:spTree>
    <p:extLst>
      <p:ext uri="{BB962C8B-B14F-4D97-AF65-F5344CB8AC3E}">
        <p14:creationId xmlns:p14="http://schemas.microsoft.com/office/powerpoint/2010/main" val="139109501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FB63BDF-C90E-AD46-8152-0CA0394D4568}"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147184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FB63BDF-C90E-AD46-8152-0CA0394D4568}"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12711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6FB63BDF-C90E-AD46-8152-0CA0394D4568}" type="slidenum">
              <a:rPr lang="fr-FR" smtClean="0"/>
              <a:t>8</a:t>
            </a:fld>
            <a:endParaRPr lang="fr-FR"/>
          </a:p>
        </p:txBody>
      </p:sp>
    </p:spTree>
    <p:extLst>
      <p:ext uri="{BB962C8B-B14F-4D97-AF65-F5344CB8AC3E}">
        <p14:creationId xmlns:p14="http://schemas.microsoft.com/office/powerpoint/2010/main" val="38264145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6FB63BDF-C90E-AD46-8152-0CA0394D4568}" type="slidenum">
              <a:rPr lang="fr-FR" smtClean="0"/>
              <a:t>9</a:t>
            </a:fld>
            <a:endParaRPr lang="fr-FR"/>
          </a:p>
        </p:txBody>
      </p:sp>
    </p:spTree>
    <p:extLst>
      <p:ext uri="{BB962C8B-B14F-4D97-AF65-F5344CB8AC3E}">
        <p14:creationId xmlns:p14="http://schemas.microsoft.com/office/powerpoint/2010/main" val="24944775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solidFill>
          <a:srgbClr val="B7222D"/>
        </a:solidFill>
        <a:effectLst/>
      </p:bgPr>
    </p:bg>
    <p:spTree>
      <p:nvGrpSpPr>
        <p:cNvPr id="1" name=""/>
        <p:cNvGrpSpPr/>
        <p:nvPr/>
      </p:nvGrpSpPr>
      <p:grpSpPr>
        <a:xfrm>
          <a:off x="0" y="0"/>
          <a:ext cx="0" cy="0"/>
          <a:chOff x="0" y="0"/>
          <a:chExt cx="0" cy="0"/>
        </a:xfrm>
      </p:grpSpPr>
      <p:pic>
        <p:nvPicPr>
          <p:cNvPr id="8" name="Image 7" descr="cube.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44565" y="341587"/>
            <a:ext cx="5604345" cy="5824483"/>
          </a:xfrm>
          <a:prstGeom prst="rect">
            <a:avLst/>
          </a:prstGeom>
        </p:spPr>
      </p:pic>
      <p:sp>
        <p:nvSpPr>
          <p:cNvPr id="2" name="Titre 1"/>
          <p:cNvSpPr>
            <a:spLocks noGrp="1"/>
          </p:cNvSpPr>
          <p:nvPr>
            <p:ph type="ctrTitle"/>
          </p:nvPr>
        </p:nvSpPr>
        <p:spPr>
          <a:xfrm>
            <a:off x="685800" y="567449"/>
            <a:ext cx="7772400" cy="1470025"/>
          </a:xfrm>
        </p:spPr>
        <p:txBody>
          <a:bodyPr/>
          <a:lstStyle>
            <a:lvl1pPr>
              <a:defRPr>
                <a:solidFill>
                  <a:schemeClr val="bg1"/>
                </a:solidFill>
              </a:defRPr>
            </a:lvl1pPr>
          </a:lstStyle>
          <a:p>
            <a:r>
              <a:rPr lang="fr-CA" dirty="0"/>
              <a:t>Cliquez et modifiez le titre</a:t>
            </a:r>
            <a:endParaRPr lang="fr-FR" dirty="0"/>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dirty="0"/>
              <a:t>Cliquez pour modifier le style des sous-titres du masque</a:t>
            </a:r>
            <a:endParaRPr lang="fr-FR" dirty="0"/>
          </a:p>
        </p:txBody>
      </p:sp>
      <p:sp>
        <p:nvSpPr>
          <p:cNvPr id="4" name="Espace réservé de la date 3"/>
          <p:cNvSpPr>
            <a:spLocks noGrp="1"/>
          </p:cNvSpPr>
          <p:nvPr>
            <p:ph type="dt" sz="half" idx="10"/>
          </p:nvPr>
        </p:nvSpPr>
        <p:spPr/>
        <p:txBody>
          <a:bodyPr/>
          <a:lstStyle>
            <a:lvl1pPr>
              <a:defRPr>
                <a:solidFill>
                  <a:schemeClr val="bg1"/>
                </a:solidFill>
              </a:defRPr>
            </a:lvl1pPr>
          </a:lstStyle>
          <a:p>
            <a:fld id="{4FEB776D-5DE6-A048-9994-8202AE80A720}" type="datetimeFigureOut">
              <a:rPr lang="fr-FR" smtClean="0"/>
              <a:pPr/>
              <a:t>12/01/2021</a:t>
            </a:fld>
            <a:endParaRPr lang="fr-FR"/>
          </a:p>
        </p:txBody>
      </p:sp>
      <p:sp>
        <p:nvSpPr>
          <p:cNvPr id="5" name="Espace réservé du pied de page 4"/>
          <p:cNvSpPr>
            <a:spLocks noGrp="1"/>
          </p:cNvSpPr>
          <p:nvPr>
            <p:ph type="ftr" sz="quarter" idx="11"/>
          </p:nvPr>
        </p:nvSpPr>
        <p:spPr/>
        <p:txBody>
          <a:bodyPr/>
          <a:lstStyle>
            <a:lvl1pPr>
              <a:defRPr>
                <a:solidFill>
                  <a:schemeClr val="bg1"/>
                </a:solidFill>
              </a:defRPr>
            </a:lvl1pPr>
          </a:lstStyle>
          <a:p>
            <a:endParaRPr lang="fr-FR"/>
          </a:p>
        </p:txBody>
      </p:sp>
      <p:sp>
        <p:nvSpPr>
          <p:cNvPr id="6" name="Espace réservé du numéro de diapositive 5"/>
          <p:cNvSpPr>
            <a:spLocks noGrp="1"/>
          </p:cNvSpPr>
          <p:nvPr>
            <p:ph type="sldNum" sz="quarter" idx="12"/>
          </p:nvPr>
        </p:nvSpPr>
        <p:spPr/>
        <p:txBody>
          <a:bodyPr/>
          <a:lstStyle>
            <a:lvl1pPr>
              <a:defRPr>
                <a:solidFill>
                  <a:schemeClr val="bg1"/>
                </a:solidFill>
              </a:defRPr>
            </a:lvl1pPr>
          </a:lstStyle>
          <a:p>
            <a:fld id="{7E762CB4-0325-EA4B-A29B-EE2CC29C29D3}" type="slidenum">
              <a:rPr lang="fr-FR" smtClean="0"/>
              <a:pPr/>
              <a:t>‹N°›</a:t>
            </a:fld>
            <a:endParaRPr lang="fr-FR"/>
          </a:p>
        </p:txBody>
      </p:sp>
    </p:spTree>
    <p:extLst>
      <p:ext uri="{BB962C8B-B14F-4D97-AF65-F5344CB8AC3E}">
        <p14:creationId xmlns:p14="http://schemas.microsoft.com/office/powerpoint/2010/main" val="2943171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Diapositive de titre">
    <p:bg>
      <p:bgPr>
        <a:solidFill>
          <a:srgbClr val="B7222D"/>
        </a:solidFill>
        <a:effectLst/>
      </p:bgPr>
    </p:bg>
    <p:spTree>
      <p:nvGrpSpPr>
        <p:cNvPr id="1" name=""/>
        <p:cNvGrpSpPr/>
        <p:nvPr/>
      </p:nvGrpSpPr>
      <p:grpSpPr>
        <a:xfrm>
          <a:off x="0" y="0"/>
          <a:ext cx="0" cy="0"/>
          <a:chOff x="0" y="0"/>
          <a:chExt cx="0" cy="0"/>
        </a:xfrm>
      </p:grpSpPr>
      <p:pic>
        <p:nvPicPr>
          <p:cNvPr id="8" name="Image 7" descr="cube.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44565" y="341587"/>
            <a:ext cx="5604345" cy="5824483"/>
          </a:xfrm>
          <a:prstGeom prst="rect">
            <a:avLst/>
          </a:prstGeom>
        </p:spPr>
      </p:pic>
      <p:sp>
        <p:nvSpPr>
          <p:cNvPr id="2" name="Titre 1"/>
          <p:cNvSpPr>
            <a:spLocks noGrp="1"/>
          </p:cNvSpPr>
          <p:nvPr>
            <p:ph type="ctrTitle"/>
          </p:nvPr>
        </p:nvSpPr>
        <p:spPr>
          <a:xfrm>
            <a:off x="685800" y="567449"/>
            <a:ext cx="7772400" cy="1470025"/>
          </a:xfrm>
        </p:spPr>
        <p:txBody>
          <a:bodyPr/>
          <a:lstStyle>
            <a:lvl1pPr>
              <a:defRPr>
                <a:solidFill>
                  <a:schemeClr val="bg1"/>
                </a:solidFill>
              </a:defRPr>
            </a:lvl1pPr>
          </a:lstStyle>
          <a:p>
            <a:r>
              <a:rPr lang="fr-CA" dirty="0"/>
              <a:t>Cliquez et modifiez le titre</a:t>
            </a:r>
            <a:endParaRPr lang="fr-FR" dirty="0"/>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dirty="0"/>
              <a:t>Cliquez pour modifier le style des sous-titres du masque</a:t>
            </a:r>
            <a:endParaRPr lang="fr-FR" dirty="0"/>
          </a:p>
        </p:txBody>
      </p:sp>
      <p:sp>
        <p:nvSpPr>
          <p:cNvPr id="4" name="Espace réservé de la date 3"/>
          <p:cNvSpPr>
            <a:spLocks noGrp="1"/>
          </p:cNvSpPr>
          <p:nvPr>
            <p:ph type="dt" sz="half" idx="10"/>
          </p:nvPr>
        </p:nvSpPr>
        <p:spPr/>
        <p:txBody>
          <a:bodyPr/>
          <a:lstStyle>
            <a:lvl1pPr>
              <a:defRPr>
                <a:solidFill>
                  <a:schemeClr val="bg1"/>
                </a:solidFill>
              </a:defRPr>
            </a:lvl1pPr>
          </a:lstStyle>
          <a:p>
            <a:fld id="{4FEB776D-5DE6-A048-9994-8202AE80A720}" type="datetimeFigureOut">
              <a:rPr lang="fr-FR" smtClean="0">
                <a:solidFill>
                  <a:prstClr val="white"/>
                </a:solidFill>
              </a:rPr>
              <a:pPr/>
              <a:t>12/01/2021</a:t>
            </a:fld>
            <a:endParaRPr lang="fr-FR">
              <a:solidFill>
                <a:prstClr val="white"/>
              </a:solidFill>
            </a:endParaRPr>
          </a:p>
        </p:txBody>
      </p:sp>
      <p:sp>
        <p:nvSpPr>
          <p:cNvPr id="5" name="Espace réservé du pied de page 4"/>
          <p:cNvSpPr>
            <a:spLocks noGrp="1"/>
          </p:cNvSpPr>
          <p:nvPr>
            <p:ph type="ftr" sz="quarter" idx="11"/>
          </p:nvPr>
        </p:nvSpPr>
        <p:spPr/>
        <p:txBody>
          <a:bodyPr/>
          <a:lstStyle>
            <a:lvl1pPr>
              <a:defRPr>
                <a:solidFill>
                  <a:schemeClr val="bg1"/>
                </a:solidFill>
              </a:defRPr>
            </a:lvl1pPr>
          </a:lstStyle>
          <a:p>
            <a:endParaRPr lang="fr-FR">
              <a:solidFill>
                <a:prstClr val="white"/>
              </a:solidFill>
            </a:endParaRPr>
          </a:p>
        </p:txBody>
      </p:sp>
      <p:sp>
        <p:nvSpPr>
          <p:cNvPr id="6" name="Espace réservé du numéro de diapositive 5"/>
          <p:cNvSpPr>
            <a:spLocks noGrp="1"/>
          </p:cNvSpPr>
          <p:nvPr>
            <p:ph type="sldNum" sz="quarter" idx="12"/>
          </p:nvPr>
        </p:nvSpPr>
        <p:spPr/>
        <p:txBody>
          <a:bodyPr/>
          <a:lstStyle>
            <a:lvl1pPr>
              <a:defRPr>
                <a:solidFill>
                  <a:schemeClr val="bg1"/>
                </a:solidFill>
              </a:defRPr>
            </a:lvl1pPr>
          </a:lstStyle>
          <a:p>
            <a:fld id="{7E762CB4-0325-EA4B-A29B-EE2CC29C29D3}" type="slidenum">
              <a:rPr lang="fr-FR" smtClean="0">
                <a:solidFill>
                  <a:prstClr val="white"/>
                </a:solidFill>
              </a:rPr>
              <a:pPr/>
              <a:t>‹N°›</a:t>
            </a:fld>
            <a:endParaRPr lang="fr-FR">
              <a:solidFill>
                <a:prstClr val="white"/>
              </a:solidFill>
            </a:endParaRPr>
          </a:p>
        </p:txBody>
      </p:sp>
    </p:spTree>
    <p:extLst>
      <p:ext uri="{BB962C8B-B14F-4D97-AF65-F5344CB8AC3E}">
        <p14:creationId xmlns:p14="http://schemas.microsoft.com/office/powerpoint/2010/main" val="1949761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a:t>Cliquez et modifiez le titre</a:t>
            </a:r>
            <a:endParaRPr lang="fr-FR"/>
          </a:p>
        </p:txBody>
      </p:sp>
      <p:sp>
        <p:nvSpPr>
          <p:cNvPr id="3" name="Espace réservé du contenu 2"/>
          <p:cNvSpPr>
            <a:spLocks noGrp="1"/>
          </p:cNvSpPr>
          <p:nvPr>
            <p:ph idx="1"/>
          </p:nvPr>
        </p:nvSpPr>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e la date 3"/>
          <p:cNvSpPr>
            <a:spLocks noGrp="1"/>
          </p:cNvSpPr>
          <p:nvPr>
            <p:ph type="dt" sz="half" idx="10"/>
          </p:nvPr>
        </p:nvSpPr>
        <p:spPr/>
        <p:txBody>
          <a:bodyPr/>
          <a:lstStyle/>
          <a:p>
            <a:fld id="{4FEB776D-5DE6-A048-9994-8202AE80A720}" type="datetimeFigureOut">
              <a:rPr lang="fr-FR" smtClean="0">
                <a:solidFill>
                  <a:prstClr val="black">
                    <a:tint val="75000"/>
                  </a:prstClr>
                </a:solidFill>
              </a:rPr>
              <a:pPr/>
              <a:t>12/01/2021</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7E762CB4-0325-EA4B-A29B-EE2CC29C29D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8722455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CA"/>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a:t>Cliquez pour modifier les styles du texte du masque</a:t>
            </a:r>
          </a:p>
        </p:txBody>
      </p:sp>
      <p:sp>
        <p:nvSpPr>
          <p:cNvPr id="4" name="Espace réservé de la date 3"/>
          <p:cNvSpPr>
            <a:spLocks noGrp="1"/>
          </p:cNvSpPr>
          <p:nvPr>
            <p:ph type="dt" sz="half" idx="10"/>
          </p:nvPr>
        </p:nvSpPr>
        <p:spPr/>
        <p:txBody>
          <a:bodyPr/>
          <a:lstStyle/>
          <a:p>
            <a:fld id="{4FEB776D-5DE6-A048-9994-8202AE80A720}" type="datetimeFigureOut">
              <a:rPr lang="fr-FR" smtClean="0">
                <a:solidFill>
                  <a:prstClr val="black">
                    <a:tint val="75000"/>
                  </a:prstClr>
                </a:solidFill>
              </a:rPr>
              <a:pPr/>
              <a:t>12/01/2021</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7E762CB4-0325-EA4B-A29B-EE2CC29C29D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6927971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5" name="Espace réservé de la date 4"/>
          <p:cNvSpPr>
            <a:spLocks noGrp="1"/>
          </p:cNvSpPr>
          <p:nvPr>
            <p:ph type="dt" sz="half" idx="10"/>
          </p:nvPr>
        </p:nvSpPr>
        <p:spPr/>
        <p:txBody>
          <a:bodyPr/>
          <a:lstStyle/>
          <a:p>
            <a:fld id="{4FEB776D-5DE6-A048-9994-8202AE80A720}" type="datetimeFigureOut">
              <a:rPr lang="fr-FR" smtClean="0">
                <a:solidFill>
                  <a:prstClr val="black">
                    <a:tint val="75000"/>
                  </a:prstClr>
                </a:solidFill>
              </a:rPr>
              <a:pPr/>
              <a:t>12/01/2021</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7E762CB4-0325-EA4B-A29B-EE2CC29C29D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6890119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CA"/>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7" name="Espace réservé de la date 6"/>
          <p:cNvSpPr>
            <a:spLocks noGrp="1"/>
          </p:cNvSpPr>
          <p:nvPr>
            <p:ph type="dt" sz="half" idx="10"/>
          </p:nvPr>
        </p:nvSpPr>
        <p:spPr/>
        <p:txBody>
          <a:bodyPr/>
          <a:lstStyle/>
          <a:p>
            <a:fld id="{4FEB776D-5DE6-A048-9994-8202AE80A720}" type="datetimeFigureOut">
              <a:rPr lang="fr-FR" smtClean="0">
                <a:solidFill>
                  <a:prstClr val="black">
                    <a:tint val="75000"/>
                  </a:prstClr>
                </a:solidFill>
              </a:rPr>
              <a:pPr/>
              <a:t>12/01/2021</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7E762CB4-0325-EA4B-A29B-EE2CC29C29D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1594197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a:t>Cliquez et modifiez le titre</a:t>
            </a:r>
            <a:endParaRPr lang="fr-FR"/>
          </a:p>
        </p:txBody>
      </p:sp>
      <p:sp>
        <p:nvSpPr>
          <p:cNvPr id="3" name="Espace réservé de la date 2"/>
          <p:cNvSpPr>
            <a:spLocks noGrp="1"/>
          </p:cNvSpPr>
          <p:nvPr>
            <p:ph type="dt" sz="half" idx="10"/>
          </p:nvPr>
        </p:nvSpPr>
        <p:spPr/>
        <p:txBody>
          <a:bodyPr/>
          <a:lstStyle/>
          <a:p>
            <a:fld id="{4FEB776D-5DE6-A048-9994-8202AE80A720}" type="datetimeFigureOut">
              <a:rPr lang="fr-FR" smtClean="0">
                <a:solidFill>
                  <a:prstClr val="black">
                    <a:tint val="75000"/>
                  </a:prstClr>
                </a:solidFill>
              </a:rPr>
              <a:pPr/>
              <a:t>12/01/2021</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7E762CB4-0325-EA4B-A29B-EE2CC29C29D3}" type="slidenum">
              <a:rPr lang="fr-FR" smtClean="0">
                <a:solidFill>
                  <a:prstClr val="black">
                    <a:tint val="75000"/>
                  </a:prstClr>
                </a:solidFill>
              </a:rPr>
              <a:pPr/>
              <a:t>‹N°›</a:t>
            </a:fld>
            <a:endParaRPr lang="fr-FR">
              <a:solidFill>
                <a:prstClr val="black">
                  <a:tint val="75000"/>
                </a:prstClr>
              </a:solidFill>
            </a:endParaRPr>
          </a:p>
        </p:txBody>
      </p:sp>
      <p:pic>
        <p:nvPicPr>
          <p:cNvPr id="6" name="Image 5" descr="cube.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8908" y="4213001"/>
            <a:ext cx="3827843" cy="3978201"/>
          </a:xfrm>
          <a:prstGeom prst="rect">
            <a:avLst/>
          </a:prstGeom>
        </p:spPr>
      </p:pic>
    </p:spTree>
    <p:extLst>
      <p:ext uri="{BB962C8B-B14F-4D97-AF65-F5344CB8AC3E}">
        <p14:creationId xmlns:p14="http://schemas.microsoft.com/office/powerpoint/2010/main" val="37403572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FEB776D-5DE6-A048-9994-8202AE80A720}" type="datetimeFigureOut">
              <a:rPr lang="fr-FR" smtClean="0">
                <a:solidFill>
                  <a:prstClr val="black">
                    <a:tint val="75000"/>
                  </a:prstClr>
                </a:solidFill>
              </a:rPr>
              <a:pPr/>
              <a:t>12/01/2021</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7E762CB4-0325-EA4B-A29B-EE2CC29C29D3}" type="slidenum">
              <a:rPr lang="fr-FR" smtClean="0">
                <a:solidFill>
                  <a:prstClr val="black">
                    <a:tint val="75000"/>
                  </a:prstClr>
                </a:solidFill>
              </a:rPr>
              <a:pPr/>
              <a:t>‹N°›</a:t>
            </a:fld>
            <a:endParaRPr lang="fr-FR">
              <a:solidFill>
                <a:prstClr val="black">
                  <a:tint val="75000"/>
                </a:prstClr>
              </a:solidFill>
            </a:endParaRPr>
          </a:p>
        </p:txBody>
      </p:sp>
      <p:pic>
        <p:nvPicPr>
          <p:cNvPr id="5" name="Image 4" descr="cube.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8908" y="4213001"/>
            <a:ext cx="3827843" cy="3978201"/>
          </a:xfrm>
          <a:prstGeom prst="rect">
            <a:avLst/>
          </a:prstGeom>
        </p:spPr>
      </p:pic>
    </p:spTree>
    <p:extLst>
      <p:ext uri="{BB962C8B-B14F-4D97-AF65-F5344CB8AC3E}">
        <p14:creationId xmlns:p14="http://schemas.microsoft.com/office/powerpoint/2010/main" val="29833150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CA"/>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Cliquez pour modifier les styles du texte du masque</a:t>
            </a:r>
          </a:p>
        </p:txBody>
      </p:sp>
      <p:sp>
        <p:nvSpPr>
          <p:cNvPr id="5" name="Espace réservé de la date 4"/>
          <p:cNvSpPr>
            <a:spLocks noGrp="1"/>
          </p:cNvSpPr>
          <p:nvPr>
            <p:ph type="dt" sz="half" idx="10"/>
          </p:nvPr>
        </p:nvSpPr>
        <p:spPr/>
        <p:txBody>
          <a:bodyPr/>
          <a:lstStyle/>
          <a:p>
            <a:fld id="{4FEB776D-5DE6-A048-9994-8202AE80A720}" type="datetimeFigureOut">
              <a:rPr lang="fr-FR" smtClean="0">
                <a:solidFill>
                  <a:prstClr val="black">
                    <a:tint val="75000"/>
                  </a:prstClr>
                </a:solidFill>
              </a:rPr>
              <a:pPr/>
              <a:t>12/01/2021</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7E762CB4-0325-EA4B-A29B-EE2CC29C29D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3708070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CA"/>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Cliquez pour modifier les styles du texte du masque</a:t>
            </a:r>
          </a:p>
        </p:txBody>
      </p:sp>
      <p:sp>
        <p:nvSpPr>
          <p:cNvPr id="5" name="Espace réservé de la date 4"/>
          <p:cNvSpPr>
            <a:spLocks noGrp="1"/>
          </p:cNvSpPr>
          <p:nvPr>
            <p:ph type="dt" sz="half" idx="10"/>
          </p:nvPr>
        </p:nvSpPr>
        <p:spPr/>
        <p:txBody>
          <a:bodyPr/>
          <a:lstStyle/>
          <a:p>
            <a:fld id="{4FEB776D-5DE6-A048-9994-8202AE80A720}" type="datetimeFigureOut">
              <a:rPr lang="fr-FR" smtClean="0">
                <a:solidFill>
                  <a:prstClr val="black">
                    <a:tint val="75000"/>
                  </a:prstClr>
                </a:solidFill>
              </a:rPr>
              <a:pPr/>
              <a:t>12/01/2021</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7E762CB4-0325-EA4B-A29B-EE2CC29C29D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2262067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Diapositive de titre">
    <p:bg>
      <p:bgPr>
        <a:solidFill>
          <a:srgbClr val="B7222D"/>
        </a:solidFill>
        <a:effectLst/>
      </p:bgPr>
    </p:bg>
    <p:spTree>
      <p:nvGrpSpPr>
        <p:cNvPr id="1" name=""/>
        <p:cNvGrpSpPr/>
        <p:nvPr/>
      </p:nvGrpSpPr>
      <p:grpSpPr>
        <a:xfrm>
          <a:off x="0" y="0"/>
          <a:ext cx="0" cy="0"/>
          <a:chOff x="0" y="0"/>
          <a:chExt cx="0" cy="0"/>
        </a:xfrm>
      </p:grpSpPr>
      <p:pic>
        <p:nvPicPr>
          <p:cNvPr id="8" name="Image 7" descr="cube.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44565" y="341587"/>
            <a:ext cx="5604345" cy="5824483"/>
          </a:xfrm>
          <a:prstGeom prst="rect">
            <a:avLst/>
          </a:prstGeom>
        </p:spPr>
      </p:pic>
      <p:sp>
        <p:nvSpPr>
          <p:cNvPr id="2" name="Titre 1"/>
          <p:cNvSpPr>
            <a:spLocks noGrp="1"/>
          </p:cNvSpPr>
          <p:nvPr>
            <p:ph type="ctrTitle"/>
          </p:nvPr>
        </p:nvSpPr>
        <p:spPr>
          <a:xfrm>
            <a:off x="685800" y="567449"/>
            <a:ext cx="7772400" cy="1470025"/>
          </a:xfrm>
        </p:spPr>
        <p:txBody>
          <a:bodyPr/>
          <a:lstStyle>
            <a:lvl1pPr>
              <a:defRPr>
                <a:solidFill>
                  <a:schemeClr val="bg1"/>
                </a:solidFill>
              </a:defRPr>
            </a:lvl1pPr>
          </a:lstStyle>
          <a:p>
            <a:r>
              <a:rPr lang="fr-CA" dirty="0"/>
              <a:t>Cliquez et modifiez le titre</a:t>
            </a:r>
            <a:endParaRPr lang="fr-FR" dirty="0"/>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dirty="0"/>
              <a:t>Cliquez pour modifier le style des sous-titres du masque</a:t>
            </a:r>
            <a:endParaRPr lang="fr-FR" dirty="0"/>
          </a:p>
        </p:txBody>
      </p:sp>
      <p:sp>
        <p:nvSpPr>
          <p:cNvPr id="4" name="Espace réservé de la date 3"/>
          <p:cNvSpPr>
            <a:spLocks noGrp="1"/>
          </p:cNvSpPr>
          <p:nvPr>
            <p:ph type="dt" sz="half" idx="10"/>
          </p:nvPr>
        </p:nvSpPr>
        <p:spPr/>
        <p:txBody>
          <a:bodyPr/>
          <a:lstStyle>
            <a:lvl1pPr>
              <a:defRPr>
                <a:solidFill>
                  <a:schemeClr val="bg1"/>
                </a:solidFill>
              </a:defRPr>
            </a:lvl1pPr>
          </a:lstStyle>
          <a:p>
            <a:fld id="{4FEB776D-5DE6-A048-9994-8202AE80A720}" type="datetimeFigureOut">
              <a:rPr lang="fr-FR" smtClean="0">
                <a:solidFill>
                  <a:prstClr val="white"/>
                </a:solidFill>
              </a:rPr>
              <a:pPr/>
              <a:t>12/01/2021</a:t>
            </a:fld>
            <a:endParaRPr lang="fr-FR">
              <a:solidFill>
                <a:prstClr val="white"/>
              </a:solidFill>
            </a:endParaRPr>
          </a:p>
        </p:txBody>
      </p:sp>
      <p:sp>
        <p:nvSpPr>
          <p:cNvPr id="5" name="Espace réservé du pied de page 4"/>
          <p:cNvSpPr>
            <a:spLocks noGrp="1"/>
          </p:cNvSpPr>
          <p:nvPr>
            <p:ph type="ftr" sz="quarter" idx="11"/>
          </p:nvPr>
        </p:nvSpPr>
        <p:spPr/>
        <p:txBody>
          <a:bodyPr/>
          <a:lstStyle>
            <a:lvl1pPr>
              <a:defRPr>
                <a:solidFill>
                  <a:schemeClr val="bg1"/>
                </a:solidFill>
              </a:defRPr>
            </a:lvl1pPr>
          </a:lstStyle>
          <a:p>
            <a:endParaRPr lang="fr-FR">
              <a:solidFill>
                <a:prstClr val="white"/>
              </a:solidFill>
            </a:endParaRPr>
          </a:p>
        </p:txBody>
      </p:sp>
      <p:sp>
        <p:nvSpPr>
          <p:cNvPr id="6" name="Espace réservé du numéro de diapositive 5"/>
          <p:cNvSpPr>
            <a:spLocks noGrp="1"/>
          </p:cNvSpPr>
          <p:nvPr>
            <p:ph type="sldNum" sz="quarter" idx="12"/>
          </p:nvPr>
        </p:nvSpPr>
        <p:spPr/>
        <p:txBody>
          <a:bodyPr/>
          <a:lstStyle>
            <a:lvl1pPr>
              <a:defRPr>
                <a:solidFill>
                  <a:schemeClr val="bg1"/>
                </a:solidFill>
              </a:defRPr>
            </a:lvl1pPr>
          </a:lstStyle>
          <a:p>
            <a:fld id="{7E762CB4-0325-EA4B-A29B-EE2CC29C29D3}" type="slidenum">
              <a:rPr lang="fr-FR" smtClean="0">
                <a:solidFill>
                  <a:prstClr val="white"/>
                </a:solidFill>
              </a:rPr>
              <a:pPr/>
              <a:t>‹N°›</a:t>
            </a:fld>
            <a:endParaRPr lang="fr-FR">
              <a:solidFill>
                <a:prstClr val="white"/>
              </a:solidFill>
            </a:endParaRPr>
          </a:p>
        </p:txBody>
      </p:sp>
    </p:spTree>
    <p:extLst>
      <p:ext uri="{BB962C8B-B14F-4D97-AF65-F5344CB8AC3E}">
        <p14:creationId xmlns:p14="http://schemas.microsoft.com/office/powerpoint/2010/main" val="865874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a:t>Cliquez et modifiez le titre</a:t>
            </a:r>
            <a:endParaRPr lang="fr-FR"/>
          </a:p>
        </p:txBody>
      </p:sp>
      <p:sp>
        <p:nvSpPr>
          <p:cNvPr id="3" name="Espace réservé du contenu 2"/>
          <p:cNvSpPr>
            <a:spLocks noGrp="1"/>
          </p:cNvSpPr>
          <p:nvPr>
            <p:ph idx="1"/>
          </p:nvPr>
        </p:nvSpPr>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e la date 3"/>
          <p:cNvSpPr>
            <a:spLocks noGrp="1"/>
          </p:cNvSpPr>
          <p:nvPr>
            <p:ph type="dt" sz="half" idx="10"/>
          </p:nvPr>
        </p:nvSpPr>
        <p:spPr/>
        <p:txBody>
          <a:bodyPr/>
          <a:lstStyle/>
          <a:p>
            <a:fld id="{4FEB776D-5DE6-A048-9994-8202AE80A720}" type="datetimeFigureOut">
              <a:rPr lang="fr-FR" smtClean="0"/>
              <a:t>12/01/2021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E762CB4-0325-EA4B-A29B-EE2CC29C29D3}" type="slidenum">
              <a:rPr lang="fr-FR" smtClean="0"/>
              <a:t>‹N°›</a:t>
            </a:fld>
            <a:endParaRPr lang="fr-FR"/>
          </a:p>
        </p:txBody>
      </p:sp>
    </p:spTree>
    <p:extLst>
      <p:ext uri="{BB962C8B-B14F-4D97-AF65-F5344CB8AC3E}">
        <p14:creationId xmlns:p14="http://schemas.microsoft.com/office/powerpoint/2010/main" val="42477754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a:t>Cliquez et modifiez le titre</a:t>
            </a:r>
            <a:endParaRPr lang="fr-FR"/>
          </a:p>
        </p:txBody>
      </p:sp>
      <p:sp>
        <p:nvSpPr>
          <p:cNvPr id="3" name="Espace réservé du contenu 2"/>
          <p:cNvSpPr>
            <a:spLocks noGrp="1"/>
          </p:cNvSpPr>
          <p:nvPr>
            <p:ph idx="1"/>
          </p:nvPr>
        </p:nvSpPr>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e la date 3"/>
          <p:cNvSpPr>
            <a:spLocks noGrp="1"/>
          </p:cNvSpPr>
          <p:nvPr>
            <p:ph type="dt" sz="half" idx="10"/>
          </p:nvPr>
        </p:nvSpPr>
        <p:spPr/>
        <p:txBody>
          <a:bodyPr/>
          <a:lstStyle/>
          <a:p>
            <a:fld id="{4FEB776D-5DE6-A048-9994-8202AE80A720}" type="datetimeFigureOut">
              <a:rPr lang="fr-FR" smtClean="0">
                <a:solidFill>
                  <a:prstClr val="black">
                    <a:tint val="75000"/>
                  </a:prstClr>
                </a:solidFill>
              </a:rPr>
              <a:pPr/>
              <a:t>12/01/2021</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7E762CB4-0325-EA4B-A29B-EE2CC29C29D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6763553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CA"/>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a:t>Cliquez pour modifier les styles du texte du masque</a:t>
            </a:r>
          </a:p>
        </p:txBody>
      </p:sp>
      <p:sp>
        <p:nvSpPr>
          <p:cNvPr id="4" name="Espace réservé de la date 3"/>
          <p:cNvSpPr>
            <a:spLocks noGrp="1"/>
          </p:cNvSpPr>
          <p:nvPr>
            <p:ph type="dt" sz="half" idx="10"/>
          </p:nvPr>
        </p:nvSpPr>
        <p:spPr/>
        <p:txBody>
          <a:bodyPr/>
          <a:lstStyle/>
          <a:p>
            <a:fld id="{4FEB776D-5DE6-A048-9994-8202AE80A720}" type="datetimeFigureOut">
              <a:rPr lang="fr-FR" smtClean="0">
                <a:solidFill>
                  <a:prstClr val="black">
                    <a:tint val="75000"/>
                  </a:prstClr>
                </a:solidFill>
              </a:rPr>
              <a:pPr/>
              <a:t>12/01/2021</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7E762CB4-0325-EA4B-A29B-EE2CC29C29D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590007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5" name="Espace réservé de la date 4"/>
          <p:cNvSpPr>
            <a:spLocks noGrp="1"/>
          </p:cNvSpPr>
          <p:nvPr>
            <p:ph type="dt" sz="half" idx="10"/>
          </p:nvPr>
        </p:nvSpPr>
        <p:spPr/>
        <p:txBody>
          <a:bodyPr/>
          <a:lstStyle/>
          <a:p>
            <a:fld id="{4FEB776D-5DE6-A048-9994-8202AE80A720}" type="datetimeFigureOut">
              <a:rPr lang="fr-FR" smtClean="0">
                <a:solidFill>
                  <a:prstClr val="black">
                    <a:tint val="75000"/>
                  </a:prstClr>
                </a:solidFill>
              </a:rPr>
              <a:pPr/>
              <a:t>12/01/2021</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7E762CB4-0325-EA4B-A29B-EE2CC29C29D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2703363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CA"/>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7" name="Espace réservé de la date 6"/>
          <p:cNvSpPr>
            <a:spLocks noGrp="1"/>
          </p:cNvSpPr>
          <p:nvPr>
            <p:ph type="dt" sz="half" idx="10"/>
          </p:nvPr>
        </p:nvSpPr>
        <p:spPr/>
        <p:txBody>
          <a:bodyPr/>
          <a:lstStyle/>
          <a:p>
            <a:fld id="{4FEB776D-5DE6-A048-9994-8202AE80A720}" type="datetimeFigureOut">
              <a:rPr lang="fr-FR" smtClean="0">
                <a:solidFill>
                  <a:prstClr val="black">
                    <a:tint val="75000"/>
                  </a:prstClr>
                </a:solidFill>
              </a:rPr>
              <a:pPr/>
              <a:t>12/01/2021</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7E762CB4-0325-EA4B-A29B-EE2CC29C29D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8474947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a:t>Cliquez et modifiez le titre</a:t>
            </a:r>
            <a:endParaRPr lang="fr-FR"/>
          </a:p>
        </p:txBody>
      </p:sp>
      <p:sp>
        <p:nvSpPr>
          <p:cNvPr id="3" name="Espace réservé de la date 2"/>
          <p:cNvSpPr>
            <a:spLocks noGrp="1"/>
          </p:cNvSpPr>
          <p:nvPr>
            <p:ph type="dt" sz="half" idx="10"/>
          </p:nvPr>
        </p:nvSpPr>
        <p:spPr/>
        <p:txBody>
          <a:bodyPr/>
          <a:lstStyle/>
          <a:p>
            <a:fld id="{4FEB776D-5DE6-A048-9994-8202AE80A720}" type="datetimeFigureOut">
              <a:rPr lang="fr-FR" smtClean="0">
                <a:solidFill>
                  <a:prstClr val="black">
                    <a:tint val="75000"/>
                  </a:prstClr>
                </a:solidFill>
              </a:rPr>
              <a:pPr/>
              <a:t>12/01/2021</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7E762CB4-0325-EA4B-A29B-EE2CC29C29D3}" type="slidenum">
              <a:rPr lang="fr-FR" smtClean="0">
                <a:solidFill>
                  <a:prstClr val="black">
                    <a:tint val="75000"/>
                  </a:prstClr>
                </a:solidFill>
              </a:rPr>
              <a:pPr/>
              <a:t>‹N°›</a:t>
            </a:fld>
            <a:endParaRPr lang="fr-FR">
              <a:solidFill>
                <a:prstClr val="black">
                  <a:tint val="75000"/>
                </a:prstClr>
              </a:solidFill>
            </a:endParaRPr>
          </a:p>
        </p:txBody>
      </p:sp>
      <p:pic>
        <p:nvPicPr>
          <p:cNvPr id="6" name="Image 5" descr="cube.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8908" y="4213001"/>
            <a:ext cx="3827843" cy="3978201"/>
          </a:xfrm>
          <a:prstGeom prst="rect">
            <a:avLst/>
          </a:prstGeom>
        </p:spPr>
      </p:pic>
    </p:spTree>
    <p:extLst>
      <p:ext uri="{BB962C8B-B14F-4D97-AF65-F5344CB8AC3E}">
        <p14:creationId xmlns:p14="http://schemas.microsoft.com/office/powerpoint/2010/main" val="11639259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FEB776D-5DE6-A048-9994-8202AE80A720}" type="datetimeFigureOut">
              <a:rPr lang="fr-FR" smtClean="0">
                <a:solidFill>
                  <a:prstClr val="black">
                    <a:tint val="75000"/>
                  </a:prstClr>
                </a:solidFill>
              </a:rPr>
              <a:pPr/>
              <a:t>12/01/2021</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7E762CB4-0325-EA4B-A29B-EE2CC29C29D3}" type="slidenum">
              <a:rPr lang="fr-FR" smtClean="0">
                <a:solidFill>
                  <a:prstClr val="black">
                    <a:tint val="75000"/>
                  </a:prstClr>
                </a:solidFill>
              </a:rPr>
              <a:pPr/>
              <a:t>‹N°›</a:t>
            </a:fld>
            <a:endParaRPr lang="fr-FR">
              <a:solidFill>
                <a:prstClr val="black">
                  <a:tint val="75000"/>
                </a:prstClr>
              </a:solidFill>
            </a:endParaRPr>
          </a:p>
        </p:txBody>
      </p:sp>
      <p:pic>
        <p:nvPicPr>
          <p:cNvPr id="5" name="Image 4" descr="cube.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8908" y="4213001"/>
            <a:ext cx="3827843" cy="3978201"/>
          </a:xfrm>
          <a:prstGeom prst="rect">
            <a:avLst/>
          </a:prstGeom>
        </p:spPr>
      </p:pic>
    </p:spTree>
    <p:extLst>
      <p:ext uri="{BB962C8B-B14F-4D97-AF65-F5344CB8AC3E}">
        <p14:creationId xmlns:p14="http://schemas.microsoft.com/office/powerpoint/2010/main" val="11017945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CA"/>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Cliquez pour modifier les styles du texte du masque</a:t>
            </a:r>
          </a:p>
        </p:txBody>
      </p:sp>
      <p:sp>
        <p:nvSpPr>
          <p:cNvPr id="5" name="Espace réservé de la date 4"/>
          <p:cNvSpPr>
            <a:spLocks noGrp="1"/>
          </p:cNvSpPr>
          <p:nvPr>
            <p:ph type="dt" sz="half" idx="10"/>
          </p:nvPr>
        </p:nvSpPr>
        <p:spPr/>
        <p:txBody>
          <a:bodyPr/>
          <a:lstStyle/>
          <a:p>
            <a:fld id="{4FEB776D-5DE6-A048-9994-8202AE80A720}" type="datetimeFigureOut">
              <a:rPr lang="fr-FR" smtClean="0">
                <a:solidFill>
                  <a:prstClr val="black">
                    <a:tint val="75000"/>
                  </a:prstClr>
                </a:solidFill>
              </a:rPr>
              <a:pPr/>
              <a:t>12/01/2021</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7E762CB4-0325-EA4B-A29B-EE2CC29C29D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6581747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CA"/>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Cliquez pour modifier les styles du texte du masque</a:t>
            </a:r>
          </a:p>
        </p:txBody>
      </p:sp>
      <p:sp>
        <p:nvSpPr>
          <p:cNvPr id="5" name="Espace réservé de la date 4"/>
          <p:cNvSpPr>
            <a:spLocks noGrp="1"/>
          </p:cNvSpPr>
          <p:nvPr>
            <p:ph type="dt" sz="half" idx="10"/>
          </p:nvPr>
        </p:nvSpPr>
        <p:spPr/>
        <p:txBody>
          <a:bodyPr/>
          <a:lstStyle/>
          <a:p>
            <a:fld id="{4FEB776D-5DE6-A048-9994-8202AE80A720}" type="datetimeFigureOut">
              <a:rPr lang="fr-FR" smtClean="0">
                <a:solidFill>
                  <a:prstClr val="black">
                    <a:tint val="75000"/>
                  </a:prstClr>
                </a:solidFill>
              </a:rPr>
              <a:pPr/>
              <a:t>12/01/2021</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7E762CB4-0325-EA4B-A29B-EE2CC29C29D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1402247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Diapositive de titre">
    <p:bg>
      <p:bgPr>
        <a:solidFill>
          <a:srgbClr val="B7222D"/>
        </a:solidFill>
        <a:effectLst/>
      </p:bgPr>
    </p:bg>
    <p:spTree>
      <p:nvGrpSpPr>
        <p:cNvPr id="1" name=""/>
        <p:cNvGrpSpPr/>
        <p:nvPr/>
      </p:nvGrpSpPr>
      <p:grpSpPr>
        <a:xfrm>
          <a:off x="0" y="0"/>
          <a:ext cx="0" cy="0"/>
          <a:chOff x="0" y="0"/>
          <a:chExt cx="0" cy="0"/>
        </a:xfrm>
      </p:grpSpPr>
      <p:pic>
        <p:nvPicPr>
          <p:cNvPr id="8" name="Image 7" descr="cube.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44565" y="341587"/>
            <a:ext cx="5604345" cy="5824483"/>
          </a:xfrm>
          <a:prstGeom prst="rect">
            <a:avLst/>
          </a:prstGeom>
        </p:spPr>
      </p:pic>
      <p:sp>
        <p:nvSpPr>
          <p:cNvPr id="2" name="Titre 1"/>
          <p:cNvSpPr>
            <a:spLocks noGrp="1"/>
          </p:cNvSpPr>
          <p:nvPr>
            <p:ph type="ctrTitle"/>
          </p:nvPr>
        </p:nvSpPr>
        <p:spPr>
          <a:xfrm>
            <a:off x="685800" y="567449"/>
            <a:ext cx="7772400" cy="1470025"/>
          </a:xfrm>
        </p:spPr>
        <p:txBody>
          <a:bodyPr/>
          <a:lstStyle>
            <a:lvl1pPr>
              <a:defRPr>
                <a:solidFill>
                  <a:schemeClr val="bg1"/>
                </a:solidFill>
              </a:defRPr>
            </a:lvl1pPr>
          </a:lstStyle>
          <a:p>
            <a:r>
              <a:rPr lang="fr-CA" dirty="0"/>
              <a:t>Cliquez et modifiez le titre</a:t>
            </a:r>
            <a:endParaRPr lang="fr-FR" dirty="0"/>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dirty="0"/>
              <a:t>Cliquez pour modifier le style des sous-titres du masque</a:t>
            </a:r>
            <a:endParaRPr lang="fr-FR" dirty="0"/>
          </a:p>
        </p:txBody>
      </p:sp>
      <p:sp>
        <p:nvSpPr>
          <p:cNvPr id="4" name="Espace réservé de la date 3"/>
          <p:cNvSpPr>
            <a:spLocks noGrp="1"/>
          </p:cNvSpPr>
          <p:nvPr>
            <p:ph type="dt" sz="half" idx="10"/>
          </p:nvPr>
        </p:nvSpPr>
        <p:spPr/>
        <p:txBody>
          <a:bodyPr/>
          <a:lstStyle>
            <a:lvl1pPr>
              <a:defRPr>
                <a:solidFill>
                  <a:schemeClr val="bg1"/>
                </a:solidFill>
              </a:defRPr>
            </a:lvl1pPr>
          </a:lstStyle>
          <a:p>
            <a:fld id="{4FEB776D-5DE6-A048-9994-8202AE80A720}" type="datetimeFigureOut">
              <a:rPr lang="fr-FR" smtClean="0">
                <a:solidFill>
                  <a:prstClr val="white"/>
                </a:solidFill>
              </a:rPr>
              <a:pPr/>
              <a:t>12/01/2021</a:t>
            </a:fld>
            <a:endParaRPr lang="fr-FR">
              <a:solidFill>
                <a:prstClr val="white"/>
              </a:solidFill>
            </a:endParaRPr>
          </a:p>
        </p:txBody>
      </p:sp>
      <p:sp>
        <p:nvSpPr>
          <p:cNvPr id="5" name="Espace réservé du pied de page 4"/>
          <p:cNvSpPr>
            <a:spLocks noGrp="1"/>
          </p:cNvSpPr>
          <p:nvPr>
            <p:ph type="ftr" sz="quarter" idx="11"/>
          </p:nvPr>
        </p:nvSpPr>
        <p:spPr/>
        <p:txBody>
          <a:bodyPr/>
          <a:lstStyle>
            <a:lvl1pPr>
              <a:defRPr>
                <a:solidFill>
                  <a:schemeClr val="bg1"/>
                </a:solidFill>
              </a:defRPr>
            </a:lvl1pPr>
          </a:lstStyle>
          <a:p>
            <a:endParaRPr lang="fr-FR">
              <a:solidFill>
                <a:prstClr val="white"/>
              </a:solidFill>
            </a:endParaRPr>
          </a:p>
        </p:txBody>
      </p:sp>
      <p:sp>
        <p:nvSpPr>
          <p:cNvPr id="6" name="Espace réservé du numéro de diapositive 5"/>
          <p:cNvSpPr>
            <a:spLocks noGrp="1"/>
          </p:cNvSpPr>
          <p:nvPr>
            <p:ph type="sldNum" sz="quarter" idx="12"/>
          </p:nvPr>
        </p:nvSpPr>
        <p:spPr/>
        <p:txBody>
          <a:bodyPr/>
          <a:lstStyle>
            <a:lvl1pPr>
              <a:defRPr>
                <a:solidFill>
                  <a:schemeClr val="bg1"/>
                </a:solidFill>
              </a:defRPr>
            </a:lvl1pPr>
          </a:lstStyle>
          <a:p>
            <a:fld id="{7E762CB4-0325-EA4B-A29B-EE2CC29C29D3}" type="slidenum">
              <a:rPr lang="fr-FR" smtClean="0">
                <a:solidFill>
                  <a:prstClr val="white"/>
                </a:solidFill>
              </a:rPr>
              <a:pPr/>
              <a:t>‹N°›</a:t>
            </a:fld>
            <a:endParaRPr lang="fr-FR">
              <a:solidFill>
                <a:prstClr val="white"/>
              </a:solidFill>
            </a:endParaRPr>
          </a:p>
        </p:txBody>
      </p:sp>
    </p:spTree>
    <p:extLst>
      <p:ext uri="{BB962C8B-B14F-4D97-AF65-F5344CB8AC3E}">
        <p14:creationId xmlns:p14="http://schemas.microsoft.com/office/powerpoint/2010/main" val="29994559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a:t>Cliquez et modifiez le titre</a:t>
            </a:r>
            <a:endParaRPr lang="fr-FR"/>
          </a:p>
        </p:txBody>
      </p:sp>
      <p:sp>
        <p:nvSpPr>
          <p:cNvPr id="3" name="Espace réservé du contenu 2"/>
          <p:cNvSpPr>
            <a:spLocks noGrp="1"/>
          </p:cNvSpPr>
          <p:nvPr>
            <p:ph idx="1"/>
          </p:nvPr>
        </p:nvSpPr>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e la date 3"/>
          <p:cNvSpPr>
            <a:spLocks noGrp="1"/>
          </p:cNvSpPr>
          <p:nvPr>
            <p:ph type="dt" sz="half" idx="10"/>
          </p:nvPr>
        </p:nvSpPr>
        <p:spPr/>
        <p:txBody>
          <a:bodyPr/>
          <a:lstStyle/>
          <a:p>
            <a:fld id="{4FEB776D-5DE6-A048-9994-8202AE80A720}" type="datetimeFigureOut">
              <a:rPr lang="fr-FR" smtClean="0">
                <a:solidFill>
                  <a:prstClr val="black">
                    <a:tint val="75000"/>
                  </a:prstClr>
                </a:solidFill>
              </a:rPr>
              <a:pPr/>
              <a:t>12/01/2021</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7E762CB4-0325-EA4B-A29B-EE2CC29C29D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808265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CA"/>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a:t>Cliquez pour modifier les styles du texte du masque</a:t>
            </a:r>
          </a:p>
        </p:txBody>
      </p:sp>
      <p:sp>
        <p:nvSpPr>
          <p:cNvPr id="4" name="Espace réservé de la date 3"/>
          <p:cNvSpPr>
            <a:spLocks noGrp="1"/>
          </p:cNvSpPr>
          <p:nvPr>
            <p:ph type="dt" sz="half" idx="10"/>
          </p:nvPr>
        </p:nvSpPr>
        <p:spPr/>
        <p:txBody>
          <a:bodyPr/>
          <a:lstStyle/>
          <a:p>
            <a:fld id="{4FEB776D-5DE6-A048-9994-8202AE80A720}" type="datetimeFigureOut">
              <a:rPr lang="fr-FR" smtClean="0"/>
              <a:t>12/01/2021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E762CB4-0325-EA4B-A29B-EE2CC29C29D3}" type="slidenum">
              <a:rPr lang="fr-FR" smtClean="0"/>
              <a:t>‹N°›</a:t>
            </a:fld>
            <a:endParaRPr lang="fr-FR"/>
          </a:p>
        </p:txBody>
      </p:sp>
    </p:spTree>
    <p:extLst>
      <p:ext uri="{BB962C8B-B14F-4D97-AF65-F5344CB8AC3E}">
        <p14:creationId xmlns:p14="http://schemas.microsoft.com/office/powerpoint/2010/main" val="39360592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CA"/>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a:t>Cliquez pour modifier les styles du texte du masque</a:t>
            </a:r>
          </a:p>
        </p:txBody>
      </p:sp>
      <p:sp>
        <p:nvSpPr>
          <p:cNvPr id="4" name="Espace réservé de la date 3"/>
          <p:cNvSpPr>
            <a:spLocks noGrp="1"/>
          </p:cNvSpPr>
          <p:nvPr>
            <p:ph type="dt" sz="half" idx="10"/>
          </p:nvPr>
        </p:nvSpPr>
        <p:spPr/>
        <p:txBody>
          <a:bodyPr/>
          <a:lstStyle/>
          <a:p>
            <a:fld id="{4FEB776D-5DE6-A048-9994-8202AE80A720}" type="datetimeFigureOut">
              <a:rPr lang="fr-FR" smtClean="0">
                <a:solidFill>
                  <a:prstClr val="black">
                    <a:tint val="75000"/>
                  </a:prstClr>
                </a:solidFill>
              </a:rPr>
              <a:pPr/>
              <a:t>12/01/2021</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7E762CB4-0325-EA4B-A29B-EE2CC29C29D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2003378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5" name="Espace réservé de la date 4"/>
          <p:cNvSpPr>
            <a:spLocks noGrp="1"/>
          </p:cNvSpPr>
          <p:nvPr>
            <p:ph type="dt" sz="half" idx="10"/>
          </p:nvPr>
        </p:nvSpPr>
        <p:spPr/>
        <p:txBody>
          <a:bodyPr/>
          <a:lstStyle/>
          <a:p>
            <a:fld id="{4FEB776D-5DE6-A048-9994-8202AE80A720}" type="datetimeFigureOut">
              <a:rPr lang="fr-FR" smtClean="0">
                <a:solidFill>
                  <a:prstClr val="black">
                    <a:tint val="75000"/>
                  </a:prstClr>
                </a:solidFill>
              </a:rPr>
              <a:pPr/>
              <a:t>12/01/2021</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7E762CB4-0325-EA4B-A29B-EE2CC29C29D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2837977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CA"/>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7" name="Espace réservé de la date 6"/>
          <p:cNvSpPr>
            <a:spLocks noGrp="1"/>
          </p:cNvSpPr>
          <p:nvPr>
            <p:ph type="dt" sz="half" idx="10"/>
          </p:nvPr>
        </p:nvSpPr>
        <p:spPr/>
        <p:txBody>
          <a:bodyPr/>
          <a:lstStyle/>
          <a:p>
            <a:fld id="{4FEB776D-5DE6-A048-9994-8202AE80A720}" type="datetimeFigureOut">
              <a:rPr lang="fr-FR" smtClean="0">
                <a:solidFill>
                  <a:prstClr val="black">
                    <a:tint val="75000"/>
                  </a:prstClr>
                </a:solidFill>
              </a:rPr>
              <a:pPr/>
              <a:t>12/01/2021</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7E762CB4-0325-EA4B-A29B-EE2CC29C29D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5740830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a:t>Cliquez et modifiez le titre</a:t>
            </a:r>
            <a:endParaRPr lang="fr-FR"/>
          </a:p>
        </p:txBody>
      </p:sp>
      <p:sp>
        <p:nvSpPr>
          <p:cNvPr id="3" name="Espace réservé de la date 2"/>
          <p:cNvSpPr>
            <a:spLocks noGrp="1"/>
          </p:cNvSpPr>
          <p:nvPr>
            <p:ph type="dt" sz="half" idx="10"/>
          </p:nvPr>
        </p:nvSpPr>
        <p:spPr/>
        <p:txBody>
          <a:bodyPr/>
          <a:lstStyle/>
          <a:p>
            <a:fld id="{4FEB776D-5DE6-A048-9994-8202AE80A720}" type="datetimeFigureOut">
              <a:rPr lang="fr-FR" smtClean="0">
                <a:solidFill>
                  <a:prstClr val="black">
                    <a:tint val="75000"/>
                  </a:prstClr>
                </a:solidFill>
              </a:rPr>
              <a:pPr/>
              <a:t>12/01/2021</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7E762CB4-0325-EA4B-A29B-EE2CC29C29D3}" type="slidenum">
              <a:rPr lang="fr-FR" smtClean="0">
                <a:solidFill>
                  <a:prstClr val="black">
                    <a:tint val="75000"/>
                  </a:prstClr>
                </a:solidFill>
              </a:rPr>
              <a:pPr/>
              <a:t>‹N°›</a:t>
            </a:fld>
            <a:endParaRPr lang="fr-FR">
              <a:solidFill>
                <a:prstClr val="black">
                  <a:tint val="75000"/>
                </a:prstClr>
              </a:solidFill>
            </a:endParaRPr>
          </a:p>
        </p:txBody>
      </p:sp>
      <p:pic>
        <p:nvPicPr>
          <p:cNvPr id="6" name="Image 5" descr="cube.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8908" y="4213001"/>
            <a:ext cx="3827843" cy="3978201"/>
          </a:xfrm>
          <a:prstGeom prst="rect">
            <a:avLst/>
          </a:prstGeom>
        </p:spPr>
      </p:pic>
    </p:spTree>
    <p:extLst>
      <p:ext uri="{BB962C8B-B14F-4D97-AF65-F5344CB8AC3E}">
        <p14:creationId xmlns:p14="http://schemas.microsoft.com/office/powerpoint/2010/main" val="33437630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FEB776D-5DE6-A048-9994-8202AE80A720}" type="datetimeFigureOut">
              <a:rPr lang="fr-FR" smtClean="0">
                <a:solidFill>
                  <a:prstClr val="black">
                    <a:tint val="75000"/>
                  </a:prstClr>
                </a:solidFill>
              </a:rPr>
              <a:pPr/>
              <a:t>12/01/2021</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7E762CB4-0325-EA4B-A29B-EE2CC29C29D3}" type="slidenum">
              <a:rPr lang="fr-FR" smtClean="0">
                <a:solidFill>
                  <a:prstClr val="black">
                    <a:tint val="75000"/>
                  </a:prstClr>
                </a:solidFill>
              </a:rPr>
              <a:pPr/>
              <a:t>‹N°›</a:t>
            </a:fld>
            <a:endParaRPr lang="fr-FR">
              <a:solidFill>
                <a:prstClr val="black">
                  <a:tint val="75000"/>
                </a:prstClr>
              </a:solidFill>
            </a:endParaRPr>
          </a:p>
        </p:txBody>
      </p:sp>
      <p:pic>
        <p:nvPicPr>
          <p:cNvPr id="5" name="Image 4" descr="cube.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8908" y="4213001"/>
            <a:ext cx="3827843" cy="3978201"/>
          </a:xfrm>
          <a:prstGeom prst="rect">
            <a:avLst/>
          </a:prstGeom>
        </p:spPr>
      </p:pic>
    </p:spTree>
    <p:extLst>
      <p:ext uri="{BB962C8B-B14F-4D97-AF65-F5344CB8AC3E}">
        <p14:creationId xmlns:p14="http://schemas.microsoft.com/office/powerpoint/2010/main" val="20925761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CA"/>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Cliquez pour modifier les styles du texte du masque</a:t>
            </a:r>
          </a:p>
        </p:txBody>
      </p:sp>
      <p:sp>
        <p:nvSpPr>
          <p:cNvPr id="5" name="Espace réservé de la date 4"/>
          <p:cNvSpPr>
            <a:spLocks noGrp="1"/>
          </p:cNvSpPr>
          <p:nvPr>
            <p:ph type="dt" sz="half" idx="10"/>
          </p:nvPr>
        </p:nvSpPr>
        <p:spPr/>
        <p:txBody>
          <a:bodyPr/>
          <a:lstStyle/>
          <a:p>
            <a:fld id="{4FEB776D-5DE6-A048-9994-8202AE80A720}" type="datetimeFigureOut">
              <a:rPr lang="fr-FR" smtClean="0">
                <a:solidFill>
                  <a:prstClr val="black">
                    <a:tint val="75000"/>
                  </a:prstClr>
                </a:solidFill>
              </a:rPr>
              <a:pPr/>
              <a:t>12/01/2021</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7E762CB4-0325-EA4B-A29B-EE2CC29C29D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1759655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CA"/>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Cliquez pour modifier les styles du texte du masque</a:t>
            </a:r>
          </a:p>
        </p:txBody>
      </p:sp>
      <p:sp>
        <p:nvSpPr>
          <p:cNvPr id="5" name="Espace réservé de la date 4"/>
          <p:cNvSpPr>
            <a:spLocks noGrp="1"/>
          </p:cNvSpPr>
          <p:nvPr>
            <p:ph type="dt" sz="half" idx="10"/>
          </p:nvPr>
        </p:nvSpPr>
        <p:spPr/>
        <p:txBody>
          <a:bodyPr/>
          <a:lstStyle/>
          <a:p>
            <a:fld id="{4FEB776D-5DE6-A048-9994-8202AE80A720}" type="datetimeFigureOut">
              <a:rPr lang="fr-FR" smtClean="0">
                <a:solidFill>
                  <a:prstClr val="black">
                    <a:tint val="75000"/>
                  </a:prstClr>
                </a:solidFill>
              </a:rPr>
              <a:pPr/>
              <a:t>12/01/2021</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7E762CB4-0325-EA4B-A29B-EE2CC29C29D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416348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5" name="Espace réservé de la date 4"/>
          <p:cNvSpPr>
            <a:spLocks noGrp="1"/>
          </p:cNvSpPr>
          <p:nvPr>
            <p:ph type="dt" sz="half" idx="10"/>
          </p:nvPr>
        </p:nvSpPr>
        <p:spPr/>
        <p:txBody>
          <a:bodyPr/>
          <a:lstStyle/>
          <a:p>
            <a:fld id="{4FEB776D-5DE6-A048-9994-8202AE80A720}" type="datetimeFigureOut">
              <a:rPr lang="fr-FR" smtClean="0"/>
              <a:t>12/01/2021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E762CB4-0325-EA4B-A29B-EE2CC29C29D3}" type="slidenum">
              <a:rPr lang="fr-FR" smtClean="0"/>
              <a:t>‹N°›</a:t>
            </a:fld>
            <a:endParaRPr lang="fr-FR"/>
          </a:p>
        </p:txBody>
      </p:sp>
    </p:spTree>
    <p:extLst>
      <p:ext uri="{BB962C8B-B14F-4D97-AF65-F5344CB8AC3E}">
        <p14:creationId xmlns:p14="http://schemas.microsoft.com/office/powerpoint/2010/main" val="1925871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CA"/>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7" name="Espace réservé de la date 6"/>
          <p:cNvSpPr>
            <a:spLocks noGrp="1"/>
          </p:cNvSpPr>
          <p:nvPr>
            <p:ph type="dt" sz="half" idx="10"/>
          </p:nvPr>
        </p:nvSpPr>
        <p:spPr/>
        <p:txBody>
          <a:bodyPr/>
          <a:lstStyle/>
          <a:p>
            <a:fld id="{4FEB776D-5DE6-A048-9994-8202AE80A720}" type="datetimeFigureOut">
              <a:rPr lang="fr-FR" smtClean="0"/>
              <a:t>12/01/2021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E762CB4-0325-EA4B-A29B-EE2CC29C29D3}" type="slidenum">
              <a:rPr lang="fr-FR" smtClean="0"/>
              <a:t>‹N°›</a:t>
            </a:fld>
            <a:endParaRPr lang="fr-FR"/>
          </a:p>
        </p:txBody>
      </p:sp>
    </p:spTree>
    <p:extLst>
      <p:ext uri="{BB962C8B-B14F-4D97-AF65-F5344CB8AC3E}">
        <p14:creationId xmlns:p14="http://schemas.microsoft.com/office/powerpoint/2010/main" val="3487380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a:t>Cliquez et modifiez le titre</a:t>
            </a:r>
            <a:endParaRPr lang="fr-FR"/>
          </a:p>
        </p:txBody>
      </p:sp>
      <p:sp>
        <p:nvSpPr>
          <p:cNvPr id="3" name="Espace réservé de la date 2"/>
          <p:cNvSpPr>
            <a:spLocks noGrp="1"/>
          </p:cNvSpPr>
          <p:nvPr>
            <p:ph type="dt" sz="half" idx="10"/>
          </p:nvPr>
        </p:nvSpPr>
        <p:spPr/>
        <p:txBody>
          <a:bodyPr/>
          <a:lstStyle/>
          <a:p>
            <a:fld id="{4FEB776D-5DE6-A048-9994-8202AE80A720}" type="datetimeFigureOut">
              <a:rPr lang="fr-FR" smtClean="0"/>
              <a:t>12/01/2021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7E762CB4-0325-EA4B-A29B-EE2CC29C29D3}" type="slidenum">
              <a:rPr lang="fr-FR" smtClean="0"/>
              <a:t>‹N°›</a:t>
            </a:fld>
            <a:endParaRPr lang="fr-FR"/>
          </a:p>
        </p:txBody>
      </p:sp>
      <p:pic>
        <p:nvPicPr>
          <p:cNvPr id="6" name="Image 5" descr="cube.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8908" y="4213001"/>
            <a:ext cx="3827843" cy="3978201"/>
          </a:xfrm>
          <a:prstGeom prst="rect">
            <a:avLst/>
          </a:prstGeom>
        </p:spPr>
      </p:pic>
    </p:spTree>
    <p:extLst>
      <p:ext uri="{BB962C8B-B14F-4D97-AF65-F5344CB8AC3E}">
        <p14:creationId xmlns:p14="http://schemas.microsoft.com/office/powerpoint/2010/main" val="941370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FEB776D-5DE6-A048-9994-8202AE80A720}" type="datetimeFigureOut">
              <a:rPr lang="fr-FR" smtClean="0"/>
              <a:t>12/01/2021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7E762CB4-0325-EA4B-A29B-EE2CC29C29D3}" type="slidenum">
              <a:rPr lang="fr-FR" smtClean="0"/>
              <a:t>‹N°›</a:t>
            </a:fld>
            <a:endParaRPr lang="fr-FR"/>
          </a:p>
        </p:txBody>
      </p:sp>
      <p:pic>
        <p:nvPicPr>
          <p:cNvPr id="5" name="Image 4" descr="cube.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8908" y="4213001"/>
            <a:ext cx="3827843" cy="3978201"/>
          </a:xfrm>
          <a:prstGeom prst="rect">
            <a:avLst/>
          </a:prstGeom>
        </p:spPr>
      </p:pic>
    </p:spTree>
    <p:extLst>
      <p:ext uri="{BB962C8B-B14F-4D97-AF65-F5344CB8AC3E}">
        <p14:creationId xmlns:p14="http://schemas.microsoft.com/office/powerpoint/2010/main" val="1080992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CA"/>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Cliquez pour modifier les styles du texte du masque</a:t>
            </a:r>
          </a:p>
        </p:txBody>
      </p:sp>
      <p:sp>
        <p:nvSpPr>
          <p:cNvPr id="5" name="Espace réservé de la date 4"/>
          <p:cNvSpPr>
            <a:spLocks noGrp="1"/>
          </p:cNvSpPr>
          <p:nvPr>
            <p:ph type="dt" sz="half" idx="10"/>
          </p:nvPr>
        </p:nvSpPr>
        <p:spPr/>
        <p:txBody>
          <a:bodyPr/>
          <a:lstStyle/>
          <a:p>
            <a:fld id="{4FEB776D-5DE6-A048-9994-8202AE80A720}" type="datetimeFigureOut">
              <a:rPr lang="fr-FR" smtClean="0"/>
              <a:t>12/01/2021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E762CB4-0325-EA4B-A29B-EE2CC29C29D3}" type="slidenum">
              <a:rPr lang="fr-FR" smtClean="0"/>
              <a:t>‹N°›</a:t>
            </a:fld>
            <a:endParaRPr lang="fr-FR"/>
          </a:p>
        </p:txBody>
      </p:sp>
    </p:spTree>
    <p:extLst>
      <p:ext uri="{BB962C8B-B14F-4D97-AF65-F5344CB8AC3E}">
        <p14:creationId xmlns:p14="http://schemas.microsoft.com/office/powerpoint/2010/main" val="2955790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CA"/>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Cliquez pour modifier les styles du texte du masque</a:t>
            </a:r>
          </a:p>
        </p:txBody>
      </p:sp>
      <p:sp>
        <p:nvSpPr>
          <p:cNvPr id="5" name="Espace réservé de la date 4"/>
          <p:cNvSpPr>
            <a:spLocks noGrp="1"/>
          </p:cNvSpPr>
          <p:nvPr>
            <p:ph type="dt" sz="half" idx="10"/>
          </p:nvPr>
        </p:nvSpPr>
        <p:spPr/>
        <p:txBody>
          <a:bodyPr/>
          <a:lstStyle/>
          <a:p>
            <a:fld id="{4FEB776D-5DE6-A048-9994-8202AE80A720}" type="datetimeFigureOut">
              <a:rPr lang="fr-FR" smtClean="0"/>
              <a:t>12/01/2021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E762CB4-0325-EA4B-A29B-EE2CC29C29D3}" type="slidenum">
              <a:rPr lang="fr-FR" smtClean="0"/>
              <a:t>‹N°›</a:t>
            </a:fld>
            <a:endParaRPr lang="fr-FR"/>
          </a:p>
        </p:txBody>
      </p:sp>
    </p:spTree>
    <p:extLst>
      <p:ext uri="{BB962C8B-B14F-4D97-AF65-F5344CB8AC3E}">
        <p14:creationId xmlns:p14="http://schemas.microsoft.com/office/powerpoint/2010/main" val="4200253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fr-CA" dirty="0"/>
              <a:t>Cliquez et modifiez le titre</a:t>
            </a:r>
            <a:endParaRPr lang="fr-FR" dirty="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CA" dirty="0"/>
              <a:t>Cliquez pour modifier les styles du texte du masque</a:t>
            </a:r>
          </a:p>
          <a:p>
            <a:pPr lvl="1"/>
            <a:r>
              <a:rPr lang="fr-CA" dirty="0"/>
              <a:t>Deuxième niveau</a:t>
            </a:r>
          </a:p>
          <a:p>
            <a:pPr lvl="2"/>
            <a:r>
              <a:rPr lang="fr-CA" dirty="0"/>
              <a:t>Troisième niveau</a:t>
            </a:r>
          </a:p>
          <a:p>
            <a:pPr lvl="3"/>
            <a:r>
              <a:rPr lang="fr-CA" dirty="0"/>
              <a:t>Quatrième niveau</a:t>
            </a:r>
          </a:p>
          <a:p>
            <a:pPr lvl="4"/>
            <a:r>
              <a:rPr lang="fr-CA" dirty="0"/>
              <a:t>Cinquième niveau</a:t>
            </a:r>
            <a:endParaRPr lang="fr-FR" dirty="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National-Book"/>
              </a:defRPr>
            </a:lvl1pPr>
          </a:lstStyle>
          <a:p>
            <a:fld id="{4FEB776D-5DE6-A048-9994-8202AE80A720}" type="datetimeFigureOut">
              <a:rPr lang="fr-FR" smtClean="0"/>
              <a:pPr/>
              <a:t>12/01/2021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National-Book"/>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National-Book"/>
              </a:defRPr>
            </a:lvl1pPr>
          </a:lstStyle>
          <a:p>
            <a:fld id="{7E762CB4-0325-EA4B-A29B-EE2CC29C29D3}" type="slidenum">
              <a:rPr lang="fr-FR" smtClean="0"/>
              <a:pPr/>
              <a:t>‹N°›</a:t>
            </a:fld>
            <a:endParaRPr lang="fr-FR"/>
          </a:p>
        </p:txBody>
      </p:sp>
    </p:spTree>
    <p:extLst>
      <p:ext uri="{BB962C8B-B14F-4D97-AF65-F5344CB8AC3E}">
        <p14:creationId xmlns:p14="http://schemas.microsoft.com/office/powerpoint/2010/main" val="29496396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ctr" defTabSz="457200" rtl="0" eaLnBrk="1" latinLnBrk="0" hangingPunct="1">
        <a:spcBef>
          <a:spcPct val="0"/>
        </a:spcBef>
        <a:buNone/>
        <a:defRPr sz="6000" b="1" i="0" kern="1200">
          <a:solidFill>
            <a:schemeClr val="tx1"/>
          </a:solidFill>
          <a:latin typeface="National"/>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National-Book"/>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National-Book"/>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National-Book"/>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National-Book"/>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National-Book"/>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fr-CA" dirty="0"/>
              <a:t>Cliquez et modifiez le titre</a:t>
            </a:r>
            <a:endParaRPr lang="fr-FR" dirty="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CA" dirty="0"/>
              <a:t>Cliquez pour modifier les styles du texte du masque</a:t>
            </a:r>
          </a:p>
          <a:p>
            <a:pPr lvl="1"/>
            <a:r>
              <a:rPr lang="fr-CA" dirty="0"/>
              <a:t>Deuxième niveau</a:t>
            </a:r>
          </a:p>
          <a:p>
            <a:pPr lvl="2"/>
            <a:r>
              <a:rPr lang="fr-CA" dirty="0"/>
              <a:t>Troisième niveau</a:t>
            </a:r>
          </a:p>
          <a:p>
            <a:pPr lvl="3"/>
            <a:r>
              <a:rPr lang="fr-CA" dirty="0"/>
              <a:t>Quatrième niveau</a:t>
            </a:r>
          </a:p>
          <a:p>
            <a:pPr lvl="4"/>
            <a:r>
              <a:rPr lang="fr-CA" dirty="0"/>
              <a:t>Cinquième niveau</a:t>
            </a:r>
            <a:endParaRPr lang="fr-FR" dirty="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National-Book"/>
              </a:defRPr>
            </a:lvl1pPr>
          </a:lstStyle>
          <a:p>
            <a:fld id="{4FEB776D-5DE6-A048-9994-8202AE80A720}" type="datetimeFigureOut">
              <a:rPr lang="fr-FR" smtClean="0">
                <a:solidFill>
                  <a:prstClr val="black">
                    <a:tint val="75000"/>
                  </a:prstClr>
                </a:solidFill>
              </a:rPr>
              <a:pPr/>
              <a:t>12/01/2021</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National-Book"/>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National-Book"/>
              </a:defRPr>
            </a:lvl1pPr>
          </a:lstStyle>
          <a:p>
            <a:fld id="{7E762CB4-0325-EA4B-A29B-EE2CC29C29D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271948352"/>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txStyles>
    <p:titleStyle>
      <a:lvl1pPr algn="ctr" defTabSz="457200" rtl="0" eaLnBrk="1" latinLnBrk="0" hangingPunct="1">
        <a:spcBef>
          <a:spcPct val="0"/>
        </a:spcBef>
        <a:buNone/>
        <a:defRPr sz="6000" b="1" i="0" kern="1200">
          <a:solidFill>
            <a:schemeClr val="tx1"/>
          </a:solidFill>
          <a:latin typeface="National"/>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National-Book"/>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National-Book"/>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National-Book"/>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National-Book"/>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National-Book"/>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fr-CA" dirty="0"/>
              <a:t>Cliquez et modifiez le titre</a:t>
            </a:r>
            <a:endParaRPr lang="fr-FR" dirty="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CA" dirty="0"/>
              <a:t>Cliquez pour modifier les styles du texte du masque</a:t>
            </a:r>
          </a:p>
          <a:p>
            <a:pPr lvl="1"/>
            <a:r>
              <a:rPr lang="fr-CA" dirty="0"/>
              <a:t>Deuxième niveau</a:t>
            </a:r>
          </a:p>
          <a:p>
            <a:pPr lvl="2"/>
            <a:r>
              <a:rPr lang="fr-CA" dirty="0"/>
              <a:t>Troisième niveau</a:t>
            </a:r>
          </a:p>
          <a:p>
            <a:pPr lvl="3"/>
            <a:r>
              <a:rPr lang="fr-CA" dirty="0"/>
              <a:t>Quatrième niveau</a:t>
            </a:r>
          </a:p>
          <a:p>
            <a:pPr lvl="4"/>
            <a:r>
              <a:rPr lang="fr-CA" dirty="0"/>
              <a:t>Cinquième niveau</a:t>
            </a:r>
            <a:endParaRPr lang="fr-FR" dirty="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National-Book"/>
              </a:defRPr>
            </a:lvl1pPr>
          </a:lstStyle>
          <a:p>
            <a:fld id="{4FEB776D-5DE6-A048-9994-8202AE80A720}" type="datetimeFigureOut">
              <a:rPr lang="fr-FR" smtClean="0">
                <a:solidFill>
                  <a:prstClr val="black">
                    <a:tint val="75000"/>
                  </a:prstClr>
                </a:solidFill>
              </a:rPr>
              <a:pPr/>
              <a:t>12/01/2021</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National-Book"/>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National-Book"/>
              </a:defRPr>
            </a:lvl1pPr>
          </a:lstStyle>
          <a:p>
            <a:fld id="{7E762CB4-0325-EA4B-A29B-EE2CC29C29D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282411237"/>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Lst>
  <p:txStyles>
    <p:titleStyle>
      <a:lvl1pPr algn="ctr" defTabSz="457200" rtl="0" eaLnBrk="1" latinLnBrk="0" hangingPunct="1">
        <a:spcBef>
          <a:spcPct val="0"/>
        </a:spcBef>
        <a:buNone/>
        <a:defRPr sz="6000" b="1" i="0" kern="1200">
          <a:solidFill>
            <a:schemeClr val="tx1"/>
          </a:solidFill>
          <a:latin typeface="National"/>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National-Book"/>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National-Book"/>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National-Book"/>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National-Book"/>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National-Book"/>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fr-CA" dirty="0"/>
              <a:t>Cliquez et modifiez le titre</a:t>
            </a:r>
            <a:endParaRPr lang="fr-FR" dirty="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CA" dirty="0"/>
              <a:t>Cliquez pour modifier les styles du texte du masque</a:t>
            </a:r>
          </a:p>
          <a:p>
            <a:pPr lvl="1"/>
            <a:r>
              <a:rPr lang="fr-CA" dirty="0"/>
              <a:t>Deuxième niveau</a:t>
            </a:r>
          </a:p>
          <a:p>
            <a:pPr lvl="2"/>
            <a:r>
              <a:rPr lang="fr-CA" dirty="0"/>
              <a:t>Troisième niveau</a:t>
            </a:r>
          </a:p>
          <a:p>
            <a:pPr lvl="3"/>
            <a:r>
              <a:rPr lang="fr-CA" dirty="0"/>
              <a:t>Quatrième niveau</a:t>
            </a:r>
          </a:p>
          <a:p>
            <a:pPr lvl="4"/>
            <a:r>
              <a:rPr lang="fr-CA" dirty="0"/>
              <a:t>Cinquième niveau</a:t>
            </a:r>
            <a:endParaRPr lang="fr-FR" dirty="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National-Book"/>
              </a:defRPr>
            </a:lvl1pPr>
          </a:lstStyle>
          <a:p>
            <a:fld id="{4FEB776D-5DE6-A048-9994-8202AE80A720}" type="datetimeFigureOut">
              <a:rPr lang="fr-FR" smtClean="0">
                <a:solidFill>
                  <a:prstClr val="black">
                    <a:tint val="75000"/>
                  </a:prstClr>
                </a:solidFill>
              </a:rPr>
              <a:pPr/>
              <a:t>12/01/2021</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National-Book"/>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National-Book"/>
              </a:defRPr>
            </a:lvl1pPr>
          </a:lstStyle>
          <a:p>
            <a:fld id="{7E762CB4-0325-EA4B-A29B-EE2CC29C29D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814326452"/>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Lst>
  <p:txStyles>
    <p:titleStyle>
      <a:lvl1pPr algn="ctr" defTabSz="457200" rtl="0" eaLnBrk="1" latinLnBrk="0" hangingPunct="1">
        <a:spcBef>
          <a:spcPct val="0"/>
        </a:spcBef>
        <a:buNone/>
        <a:defRPr sz="6000" b="1" i="0" kern="1200">
          <a:solidFill>
            <a:schemeClr val="tx1"/>
          </a:solidFill>
          <a:latin typeface="National"/>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National-Book"/>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National-Book"/>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National-Book"/>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National-Book"/>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National-Book"/>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hyperlink" Target="https://bit.ly/presentationGTS813"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etsmtl.on.worldcat.org/discovery?lang=fr"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app.knovel.com/web/index.v"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btb.termiumplus.gc.ca/tpv2alpha/alpha-fra.html?lang=fra&amp;srchtxt=&amp;i=1&amp;index=alt"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gdt.oqlf.gouv.qc.ca/"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btb.termiumplus.gc.ca/tpv2alpha/alpha-fra.html?lang=fra&amp;srchtxt=&amp;i=1&amp;index=alt"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s://www.ncbi.nlm.nih.gov/mesh/" TargetMode="External"/><Relationship Id="rId4" Type="http://schemas.openxmlformats.org/officeDocument/2006/relationships/hyperlink" Target="http://gdt.oqlf.gouv.qc.ca/"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hyperlink" Target="https://www.etsmtl.ca/bibliotheque/accueil" TargetMode="External"/><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hyperlink" Target="http://www.ihe.ca/advanced-search/health-technology-assessment-on-the-net-2016" TargetMode="External"/><Relationship Id="rId2" Type="http://schemas.openxmlformats.org/officeDocument/2006/relationships/notesSlide" Target="../notesSlides/notesSlide31.xml"/><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hyperlink" Target="http://www.engineeringvillage.com/search/quick.url" TargetMode="External"/><Relationship Id="rId2" Type="http://schemas.openxmlformats.org/officeDocument/2006/relationships/notesSlide" Target="../notesSlides/notesSlide32.xml"/><Relationship Id="rId1" Type="http://schemas.openxmlformats.org/officeDocument/2006/relationships/slideLayout" Target="../slideLayouts/slideLayout6.xml"/><Relationship Id="rId5" Type="http://schemas.openxmlformats.org/officeDocument/2006/relationships/hyperlink" Target="http://onlinelibrary.wiley.com/cochranelibrary/search" TargetMode="External"/><Relationship Id="rId4" Type="http://schemas.openxmlformats.org/officeDocument/2006/relationships/hyperlink" Target="http://www.ncbi.nlm.nih.gov/pubmed?otool=icaetecsuplib"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3" Type="http://schemas.openxmlformats.org/officeDocument/2006/relationships/hyperlink" Target="http://www.engineeringvillage.com/search/quick.url" TargetMode="External"/><Relationship Id="rId7"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20.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hyperlink" Target="https://www.etsmtl.ca/bibliotheque/services/generaux/emprunter-d-une-autre-bibliotheque" TargetMode="External"/><Relationship Id="rId2" Type="http://schemas.openxmlformats.org/officeDocument/2006/relationships/notesSlide" Target="../notesSlides/notesSlide39.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hyperlink" Target="http://www.ncbi.nlm.nih.gov/pubmed?otool=icaetecsuplib" TargetMode="External"/><Relationship Id="rId2" Type="http://schemas.openxmlformats.org/officeDocument/2006/relationships/notesSlide" Target="../notesSlides/notesSlide40.xml"/><Relationship Id="rId1" Type="http://schemas.openxmlformats.org/officeDocument/2006/relationships/slideLayout" Target="../slideLayouts/slideLayout20.xml"/><Relationship Id="rId6" Type="http://schemas.openxmlformats.org/officeDocument/2006/relationships/hyperlink" Target="https://nnlm.gov/classes/pml" TargetMode="External"/><Relationship Id="rId5" Type="http://schemas.openxmlformats.org/officeDocument/2006/relationships/image" Target="../media/image13.png"/><Relationship Id="rId4" Type="http://schemas.openxmlformats.org/officeDocument/2006/relationships/image" Target="../media/image12.jpeg"/></Relationships>
</file>

<file path=ppt/slides/_rels/slide41.xml.rels><?xml version="1.0" encoding="UTF-8" standalone="yes"?>
<Relationships xmlns="http://schemas.openxmlformats.org/package/2006/relationships"><Relationship Id="rId3" Type="http://schemas.openxmlformats.org/officeDocument/2006/relationships/hyperlink" Target="http://www.ncbi.nlm.nih.gov/pubmed?otool=icaetecsuplib" TargetMode="External"/><Relationship Id="rId2" Type="http://schemas.openxmlformats.org/officeDocument/2006/relationships/notesSlide" Target="../notesSlides/notesSlide41.xml"/><Relationship Id="rId1" Type="http://schemas.openxmlformats.org/officeDocument/2006/relationships/slideLayout" Target="../slideLayouts/slideLayout20.xml"/><Relationship Id="rId4" Type="http://schemas.openxmlformats.org/officeDocument/2006/relationships/image" Target="../media/image12.jpeg"/></Relationships>
</file>

<file path=ppt/slides/_rels/slide42.xml.rels><?xml version="1.0" encoding="UTF-8" standalone="yes"?>
<Relationships xmlns="http://schemas.openxmlformats.org/package/2006/relationships"><Relationship Id="rId3" Type="http://schemas.openxmlformats.org/officeDocument/2006/relationships/hyperlink" Target="http://www.ncbi.nlm.nih.gov/pubmed?otool=icaetecsuplib"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hyperlink" Target="https://www.nlm.nih.gov/pubs/factsheets/dif_med_pub.html" TargetMode="External"/><Relationship Id="rId4" Type="http://schemas.openxmlformats.org/officeDocument/2006/relationships/image" Target="../media/image12.jpeg"/></Relationships>
</file>

<file path=ppt/slides/_rels/slide43.xml.rels><?xml version="1.0" encoding="UTF-8" standalone="yes"?>
<Relationships xmlns="http://schemas.openxmlformats.org/package/2006/relationships"><Relationship Id="rId3" Type="http://schemas.openxmlformats.org/officeDocument/2006/relationships/hyperlink" Target="http://www.ncbi.nlm.nih.gov/pubmed?otool=icaetecsuplib" TargetMode="External"/><Relationship Id="rId2" Type="http://schemas.openxmlformats.org/officeDocument/2006/relationships/notesSlide" Target="../notesSlides/notesSlide43.xml"/><Relationship Id="rId1" Type="http://schemas.openxmlformats.org/officeDocument/2006/relationships/slideLayout" Target="../slideLayouts/slideLayout20.xml"/><Relationship Id="rId4" Type="http://schemas.openxmlformats.org/officeDocument/2006/relationships/image" Target="../media/image12.jpeg"/></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4.xml"/><Relationship Id="rId1" Type="http://schemas.openxmlformats.org/officeDocument/2006/relationships/slideLayout" Target="../slideLayouts/slideLayout20.xml"/><Relationship Id="rId6" Type="http://schemas.openxmlformats.org/officeDocument/2006/relationships/image" Target="../media/image15.png"/><Relationship Id="rId5" Type="http://schemas.openxmlformats.org/officeDocument/2006/relationships/image" Target="../media/image12.jpeg"/><Relationship Id="rId4" Type="http://schemas.openxmlformats.org/officeDocument/2006/relationships/hyperlink" Target="http://www.ncbi.nlm.nih.gov/pubmed?otool=icaetecsuplib"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www.ncbi.nlm.nih.gov/pubmed?otool=icaetecsuplib"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6.png"/><Relationship Id="rId4" Type="http://schemas.openxmlformats.org/officeDocument/2006/relationships/image" Target="../media/image12.jpe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3" Type="http://schemas.openxmlformats.org/officeDocument/2006/relationships/hyperlink" Target="http://www.ncbi.nlm.nih.gov/pubmed?otool=icaetecsuplib"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2.jpeg"/></Relationships>
</file>

<file path=ppt/slides/_rels/slide48.xml.rels><?xml version="1.0" encoding="UTF-8" standalone="yes"?>
<Relationships xmlns="http://schemas.openxmlformats.org/package/2006/relationships"><Relationship Id="rId3" Type="http://schemas.openxmlformats.org/officeDocument/2006/relationships/hyperlink" Target="http://www.ncbi.nlm.nih.gov/pubmed?otool=icaetecsuplib"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2.jpeg"/></Relationships>
</file>

<file path=ppt/slides/_rels/slide49.xml.rels><?xml version="1.0" encoding="UTF-8" standalone="yes"?>
<Relationships xmlns="http://schemas.openxmlformats.org/package/2006/relationships"><Relationship Id="rId3" Type="http://schemas.openxmlformats.org/officeDocument/2006/relationships/hyperlink" Target="http://www.ncbi.nlm.nih.gov/pubmed?otool=icaetecsuplib"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hyperlink" Target="http://www.ncbi.nlm.nih.gov/pubmed?otool=icaetecsuplib" TargetMode="External"/><Relationship Id="rId2" Type="http://schemas.openxmlformats.org/officeDocument/2006/relationships/notesSlide" Target="../notesSlides/notesSlide50.xml"/><Relationship Id="rId1" Type="http://schemas.openxmlformats.org/officeDocument/2006/relationships/slideLayout" Target="../slideLayouts/slideLayout6.xml"/><Relationship Id="rId5" Type="http://schemas.openxmlformats.org/officeDocument/2006/relationships/image" Target="../media/image12.jpeg"/><Relationship Id="rId4" Type="http://schemas.openxmlformats.org/officeDocument/2006/relationships/hyperlink" Target="https://youtu.be/PZNYV0kewhw"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onlinelibrary.wiley.com/cochranelibrary/search"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52.xml.rels><?xml version="1.0" encoding="UTF-8" standalone="yes"?>
<Relationships xmlns="http://schemas.openxmlformats.org/package/2006/relationships"><Relationship Id="rId3" Type="http://schemas.openxmlformats.org/officeDocument/2006/relationships/hyperlink" Target="http://onlinelibrary.wiley.com/cochranelibrary/search"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hyperlink" Target="https://www.etsmtl.ca/bibliotheque/services/generaux/emprunter-d-une-autre-bibliotheque"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s://youtu.be/J1fBawugGVQ" TargetMode="External"/><Relationship Id="rId2" Type="http://schemas.openxmlformats.org/officeDocument/2006/relationships/notesSlide" Target="../notesSlides/notesSlide53.xml"/><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hyperlink" Target="http://onlinelibrary.wiley.com/cochranelibrary/search" TargetMode="Externa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etsmtl.ca/bibliotheque/Infos-generales/Renseignements-utiles/Acces-hors-campus"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hyperlink" Target="https://www.etsmtl.ca/bibliotheque/infos-generales/renseignements-utiles/acces-hors-campus"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libguides.ecu.edu/c.php?g=17486&amp;p=97640"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www.etsmtl.ca/Etudiants-actuels/Cycles-sup/Realisation-etudes/Guides-gabarits/Guide_redaction" TargetMode="External"/><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hyperlink" Target="http://carrefour.uquebec.ca/" TargetMode="Externa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hyperlink" Target="http://carrefour.uquebec.ca/" TargetMode="External"/><Relationship Id="rId2" Type="http://schemas.openxmlformats.org/officeDocument/2006/relationships/notesSlide" Target="../notesSlides/notesSlide61.xml"/><Relationship Id="rId1" Type="http://schemas.openxmlformats.org/officeDocument/2006/relationships/slideLayout" Target="../slideLayouts/slideLayout6.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hyperlink" Target="https://www.etsmtl.ca/bibliotheque/aide-et-formation/a-votre-service/formations" TargetMode="External"/></Relationships>
</file>

<file path=ppt/slides/_rels/slide72.xml.rels><?xml version="1.0" encoding="UTF-8" standalone="yes"?>
<Relationships xmlns="http://schemas.openxmlformats.org/package/2006/relationships"><Relationship Id="rId3" Type="http://schemas.openxmlformats.org/officeDocument/2006/relationships/hyperlink" Target="https://youtu.be/MPaY1JaYCXE%20(13" TargetMode="External"/><Relationship Id="rId2" Type="http://schemas.openxmlformats.org/officeDocument/2006/relationships/hyperlink" Target="https://youtu.be/_MPp2cu7O6I" TargetMode="Externa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3.xml"/></Relationships>
</file>

<file path=ppt/slides/_rels/slide76.xml.rels><?xml version="1.0" encoding="UTF-8" standalone="yes"?>
<Relationships xmlns="http://schemas.openxmlformats.org/package/2006/relationships"><Relationship Id="rId3" Type="http://schemas.openxmlformats.org/officeDocument/2006/relationships/hyperlink" Target="https://accros.etsmtl.ca/Rapports/atelier/index.html" TargetMode="External"/><Relationship Id="rId7" Type="http://schemas.openxmlformats.org/officeDocument/2006/relationships/hyperlink" Target="https://nnlm.gov/classes/pml" TargetMode="External"/><Relationship Id="rId2" Type="http://schemas.openxmlformats.org/officeDocument/2006/relationships/notesSlide" Target="../notesSlides/notesSlide65.xml"/><Relationship Id="rId1" Type="http://schemas.openxmlformats.org/officeDocument/2006/relationships/slideLayout" Target="../slideLayouts/slideLayout33.xml"/><Relationship Id="rId6" Type="http://schemas.openxmlformats.org/officeDocument/2006/relationships/hyperlink" Target="https://www.btb.termiumplus.gc.ca/tpv2alpha/alpha-fra.html?lang=fra&amp;i=1&amp;srchtxt=META-ANALYSE&amp;codom2nd_wet=1#resultrecs" TargetMode="External"/><Relationship Id="rId5" Type="http://schemas.openxmlformats.org/officeDocument/2006/relationships/hyperlink" Target="https://www.btb.termiumplus.gc.ca/tpv2alpha/alpha-fra.html?lang=fra&amp;i=1&amp;srchtxt=SYSTEMATIC+REVIEW&amp;codom2nd_wet=1#resultrecs" TargetMode="External"/><Relationship Id="rId4" Type="http://schemas.openxmlformats.org/officeDocument/2006/relationships/hyperlink" Target="https://libguides.ecu.edu/c.php?g=17486&amp;p=97640" TargetMode="External"/></Relationships>
</file>

<file path=ppt/slides/_rels/slide77.xml.rels><?xml version="1.0" encoding="UTF-8" standalone="yes"?>
<Relationships xmlns="http://schemas.openxmlformats.org/package/2006/relationships"><Relationship Id="rId3" Type="http://schemas.openxmlformats.org/officeDocument/2006/relationships/hyperlink" Target="mailto:marie-renee.deseveleboeuf@etsmtl.ca" TargetMode="External"/><Relationship Id="rId2" Type="http://schemas.openxmlformats.org/officeDocument/2006/relationships/notesSlide" Target="../notesSlides/notesSlide66.xml"/><Relationship Id="rId1" Type="http://schemas.openxmlformats.org/officeDocument/2006/relationships/slideLayout" Target="../slideLayouts/slideLayout15.xml"/><Relationship Id="rId5" Type="http://schemas.openxmlformats.org/officeDocument/2006/relationships/hyperlink" Target="https://forms.gle/QAa3fpo449LWxZXv6" TargetMode="External"/><Relationship Id="rId4" Type="http://schemas.openxmlformats.org/officeDocument/2006/relationships/hyperlink" Target="https://bit.ly/presentationGTS813"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etsmtl.on.worldcat.org/discovery?lang=fr"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hyperlink" Target="http://onlinelibrary.wiley.com/mrw/advanced/search?doi=10.1002/0471732877" TargetMode="External"/><Relationship Id="rId4" Type="http://schemas.openxmlformats.org/officeDocument/2006/relationships/hyperlink" Target="https://app.knovel.com/web/index.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nvPr>
        </p:nvSpPr>
        <p:spPr>
          <a:xfrm>
            <a:off x="0" y="1797438"/>
            <a:ext cx="9144000" cy="1470025"/>
          </a:xfrm>
        </p:spPr>
        <p:txBody>
          <a:bodyPr/>
          <a:lstStyle/>
          <a:p>
            <a:r>
              <a:rPr lang="fr-FR" sz="3600" dirty="0">
                <a:latin typeface="Helvetica" pitchFamily="34" charset="0"/>
              </a:rPr>
              <a:t>GTS 813 – Évaluation des technologies de la santé </a:t>
            </a:r>
            <a:br>
              <a:rPr lang="fr-FR" sz="2800" dirty="0">
                <a:latin typeface="Helvetica" pitchFamily="34" charset="0"/>
              </a:rPr>
            </a:br>
            <a:r>
              <a:rPr lang="fr-FR" sz="2800" dirty="0">
                <a:latin typeface="Helvetica" pitchFamily="34" charset="0"/>
              </a:rPr>
              <a:t>Atelier de recherche documentaire</a:t>
            </a:r>
          </a:p>
        </p:txBody>
      </p:sp>
      <p:sp>
        <p:nvSpPr>
          <p:cNvPr id="2" name="Rectangle 1"/>
          <p:cNvSpPr/>
          <p:nvPr/>
        </p:nvSpPr>
        <p:spPr>
          <a:xfrm>
            <a:off x="276226" y="5191125"/>
            <a:ext cx="4248150" cy="12573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CA"/>
          </a:p>
        </p:txBody>
      </p:sp>
      <p:sp>
        <p:nvSpPr>
          <p:cNvPr id="3" name="ZoneTexte 2"/>
          <p:cNvSpPr txBox="1"/>
          <p:nvPr/>
        </p:nvSpPr>
        <p:spPr>
          <a:xfrm>
            <a:off x="381001" y="5267225"/>
            <a:ext cx="4257674" cy="1107996"/>
          </a:xfrm>
          <a:prstGeom prst="rect">
            <a:avLst/>
          </a:prstGeom>
          <a:noFill/>
        </p:spPr>
        <p:txBody>
          <a:bodyPr wrap="square" rtlCol="0">
            <a:spAutoFit/>
          </a:bodyPr>
          <a:lstStyle/>
          <a:p>
            <a:r>
              <a:rPr lang="fr-CA" sz="2200" dirty="0"/>
              <a:t>Le fichier de la présentation est disponible à l’adresse suivante:</a:t>
            </a:r>
          </a:p>
          <a:p>
            <a:r>
              <a:rPr lang="fr-CA" sz="2200" dirty="0">
                <a:hlinkClick r:id="rId4"/>
              </a:rPr>
              <a:t>https://bit.ly/presentationGTS813</a:t>
            </a:r>
            <a:r>
              <a:rPr lang="fr-CA" sz="2200" dirty="0"/>
              <a:t> </a:t>
            </a:r>
          </a:p>
        </p:txBody>
      </p:sp>
      <p:sp>
        <p:nvSpPr>
          <p:cNvPr id="8" name="ZoneTexte 7">
            <a:extLst>
              <a:ext uri="{FF2B5EF4-FFF2-40B4-BE49-F238E27FC236}">
                <a16:creationId xmlns:a16="http://schemas.microsoft.com/office/drawing/2014/main" id="{54DF5DFD-D710-4F91-B0E7-D3E060EAF0EA}"/>
              </a:ext>
            </a:extLst>
          </p:cNvPr>
          <p:cNvSpPr txBox="1"/>
          <p:nvPr>
            <p:custDataLst>
              <p:tags r:id="rId1"/>
            </p:custDataLst>
          </p:nvPr>
        </p:nvSpPr>
        <p:spPr>
          <a:xfrm>
            <a:off x="5251732" y="4629877"/>
            <a:ext cx="3317735" cy="166199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CA" b="1" dirty="0">
                <a:solidFill>
                  <a:prstClr val="white"/>
                </a:solidFill>
                <a:latin typeface="Calibri"/>
              </a:rPr>
              <a:t>Marie-Renée De Sève Leboeuf</a:t>
            </a:r>
            <a:endParaRPr kumimoji="0" lang="fr-CA"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a:ln>
                  <a:noFill/>
                </a:ln>
                <a:solidFill>
                  <a:prstClr val="white"/>
                </a:solidFill>
                <a:effectLst/>
                <a:uLnTx/>
                <a:uFillTx/>
                <a:latin typeface="Calibri"/>
                <a:ea typeface="+mn-ea"/>
                <a:cs typeface="+mn-cs"/>
              </a:rPr>
              <a:t>Bibliothécaire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a:ln>
                  <a:noFill/>
                </a:ln>
                <a:solidFill>
                  <a:prstClr val="white"/>
                </a:solidFill>
                <a:effectLst/>
                <a:uLnTx/>
                <a:uFillTx/>
                <a:latin typeface="Calibri"/>
                <a:ea typeface="+mn-ea"/>
                <a:cs typeface="+mn-cs"/>
              </a:rPr>
              <a:t>Service de la bibliothèque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a:ln>
                  <a:noFill/>
                </a:ln>
                <a:solidFill>
                  <a:prstClr val="white"/>
                </a:solidFill>
                <a:effectLst/>
                <a:uLnTx/>
                <a:uFillTx/>
                <a:latin typeface="Calibri"/>
                <a:ea typeface="+mn-ea"/>
                <a:cs typeface="+mn-cs"/>
              </a:rPr>
              <a:t>École de technologie supérieure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fr-CA" dirty="0">
                <a:solidFill>
                  <a:prstClr val="white"/>
                </a:solidFill>
                <a:latin typeface="Calibri"/>
              </a:rPr>
              <a:t>Hiver</a:t>
            </a:r>
            <a:r>
              <a:rPr kumimoji="0" lang="fr-CA" sz="1800" b="0" i="0" u="none" strike="noStrike" kern="1200" cap="none" spc="0" normalizeH="0" baseline="0" noProof="0" dirty="0">
                <a:ln>
                  <a:noFill/>
                </a:ln>
                <a:solidFill>
                  <a:prstClr val="white"/>
                </a:solidFill>
                <a:effectLst/>
                <a:uLnTx/>
                <a:uFillTx/>
                <a:latin typeface="Calibri"/>
                <a:ea typeface="+mn-ea"/>
                <a:cs typeface="+mn-cs"/>
              </a:rPr>
              <a:t> 2021</a:t>
            </a:r>
          </a:p>
        </p:txBody>
      </p:sp>
    </p:spTree>
    <p:extLst>
      <p:ext uri="{BB962C8B-B14F-4D97-AF65-F5344CB8AC3E}">
        <p14:creationId xmlns:p14="http://schemas.microsoft.com/office/powerpoint/2010/main" val="1821986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143001"/>
            <a:ext cx="8229600" cy="5715000"/>
          </a:xfrm>
        </p:spPr>
        <p:txBody>
          <a:bodyPr>
            <a:normAutofit/>
          </a:bodyPr>
          <a:lstStyle/>
          <a:p>
            <a:pPr marL="0" indent="0">
              <a:buNone/>
            </a:pPr>
            <a:r>
              <a:rPr lang="fr-CA" sz="2200" b="1" dirty="0">
                <a:latin typeface="+mn-lt"/>
              </a:rPr>
              <a:t>Livres et </a:t>
            </a:r>
            <a:r>
              <a:rPr lang="fr-CA" sz="2200" b="1" dirty="0" err="1">
                <a:latin typeface="+mn-lt"/>
              </a:rPr>
              <a:t>handbooks</a:t>
            </a:r>
            <a:endParaRPr lang="fr-CA" sz="2200" b="1" dirty="0">
              <a:latin typeface="+mn-lt"/>
            </a:endParaRPr>
          </a:p>
          <a:p>
            <a:pPr marL="0" indent="0">
              <a:buNone/>
            </a:pPr>
            <a:endParaRPr lang="fr-CA" sz="1100" dirty="0">
              <a:latin typeface="+mn-lt"/>
            </a:endParaRPr>
          </a:p>
          <a:p>
            <a:pPr marL="0" indent="0">
              <a:buNone/>
            </a:pPr>
            <a:r>
              <a:rPr lang="fr-CA" sz="2000" dirty="0">
                <a:latin typeface="+mn-lt"/>
                <a:hlinkClick r:id="rId3"/>
              </a:rPr>
              <a:t>Outil de recherche Sofia </a:t>
            </a:r>
            <a:endParaRPr lang="fr-CA" sz="2000" dirty="0">
              <a:latin typeface="+mn-lt"/>
            </a:endParaRPr>
          </a:p>
          <a:p>
            <a:r>
              <a:rPr lang="fr-CA" sz="1800" dirty="0">
                <a:latin typeface="+mn-lt"/>
              </a:rPr>
              <a:t>Principal point d’accès aux collections de la bibliothèque de l’ÉTS;</a:t>
            </a:r>
          </a:p>
          <a:p>
            <a:r>
              <a:rPr lang="fr-CA" sz="1800" dirty="0">
                <a:latin typeface="+mn-lt"/>
              </a:rPr>
              <a:t>Permet de trouver des articles scientifiques (de revues ou conférences), des livres, des thèses et mémoire, des normes, des documents audiovisuels, etc.  En format imprimé/sur support physique ou numérique.</a:t>
            </a:r>
            <a:endParaRPr lang="fr-CA" sz="1600" dirty="0">
              <a:latin typeface="+mn-lt"/>
            </a:endParaRPr>
          </a:p>
          <a:p>
            <a:r>
              <a:rPr lang="fr-CA" sz="1800" dirty="0">
                <a:latin typeface="+mn-lt"/>
              </a:rPr>
              <a:t>Recherche uniquement dans la description des documents (pas dans le plein texte);</a:t>
            </a:r>
          </a:p>
          <a:p>
            <a:r>
              <a:rPr lang="fr-CA" sz="1800" dirty="0">
                <a:latin typeface="+mn-lt"/>
              </a:rPr>
              <a:t>Résultats en français et en anglais</a:t>
            </a:r>
          </a:p>
          <a:p>
            <a:pPr marL="0" indent="0">
              <a:buNone/>
            </a:pPr>
            <a:endParaRPr lang="fr-CA" sz="1050" dirty="0">
              <a:latin typeface="+mn-lt"/>
            </a:endParaRPr>
          </a:p>
          <a:p>
            <a:pPr marL="0" indent="0">
              <a:buNone/>
            </a:pPr>
            <a:r>
              <a:rPr lang="fr-CA" sz="2000" dirty="0">
                <a:latin typeface="+mn-lt"/>
                <a:hlinkClick r:id="rId4"/>
              </a:rPr>
              <a:t>Knovel</a:t>
            </a:r>
            <a:endParaRPr lang="fr-CA" sz="2000" dirty="0">
              <a:latin typeface="+mn-lt"/>
            </a:endParaRPr>
          </a:p>
          <a:p>
            <a:r>
              <a:rPr lang="fr-CA" sz="1800" dirty="0">
                <a:latin typeface="+mn-lt"/>
              </a:rPr>
              <a:t>Permet de rechercher dans plus de 4 500 ouvrages de référence scientifiques et techniques spécialisés en ingénierie;</a:t>
            </a:r>
          </a:p>
          <a:p>
            <a:r>
              <a:rPr lang="fr-CA" sz="1800" dirty="0">
                <a:latin typeface="+mn-lt"/>
              </a:rPr>
              <a:t>Recherche dans le texte intégral des documents;</a:t>
            </a:r>
          </a:p>
          <a:p>
            <a:r>
              <a:rPr lang="fr-CA" sz="1800" dirty="0">
                <a:latin typeface="+mn-lt"/>
              </a:rPr>
              <a:t>Contenu uniquement en anglais.</a:t>
            </a:r>
          </a:p>
        </p:txBody>
      </p:sp>
      <p:sp>
        <p:nvSpPr>
          <p:cNvPr id="5" name="Titre 1"/>
          <p:cNvSpPr>
            <a:spLocks noGrp="1"/>
          </p:cNvSpPr>
          <p:nvPr>
            <p:ph type="title"/>
          </p:nvPr>
        </p:nvSpPr>
        <p:spPr>
          <a:xfrm>
            <a:off x="457200" y="0"/>
            <a:ext cx="8229600" cy="1143000"/>
          </a:xfrm>
        </p:spPr>
        <p:txBody>
          <a:bodyPr/>
          <a:lstStyle/>
          <a:p>
            <a:pPr algn="l"/>
            <a:r>
              <a:rPr lang="fr-CA" sz="3000" dirty="0">
                <a:latin typeface="Helvetica" pitchFamily="34" charset="0"/>
              </a:rPr>
              <a:t>Étape 1: Définir son sujet</a:t>
            </a:r>
          </a:p>
        </p:txBody>
      </p:sp>
      <p:pic>
        <p:nvPicPr>
          <p:cNvPr id="2" name="Image 1">
            <a:extLst>
              <a:ext uri="{FF2B5EF4-FFF2-40B4-BE49-F238E27FC236}">
                <a16:creationId xmlns:a16="http://schemas.microsoft.com/office/drawing/2014/main" id="{69BD76CA-7CCF-439A-8AD0-4092353AB02C}"/>
              </a:ext>
            </a:extLst>
          </p:cNvPr>
          <p:cNvPicPr>
            <a:picLocks noChangeAspect="1"/>
          </p:cNvPicPr>
          <p:nvPr/>
        </p:nvPicPr>
        <p:blipFill>
          <a:blip r:embed="rId5"/>
          <a:stretch>
            <a:fillRect/>
          </a:stretch>
        </p:blipFill>
        <p:spPr>
          <a:xfrm>
            <a:off x="3106789" y="1419726"/>
            <a:ext cx="659095" cy="659095"/>
          </a:xfrm>
          <a:prstGeom prst="rect">
            <a:avLst/>
          </a:prstGeom>
        </p:spPr>
      </p:pic>
    </p:spTree>
    <p:extLst>
      <p:ext uri="{BB962C8B-B14F-4D97-AF65-F5344CB8AC3E}">
        <p14:creationId xmlns:p14="http://schemas.microsoft.com/office/powerpoint/2010/main" val="3208942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Titre 1"/>
          <p:cNvSpPr txBox="1">
            <a:spLocks/>
          </p:cNvSpPr>
          <p:nvPr/>
        </p:nvSpPr>
        <p:spPr>
          <a:xfrm>
            <a:off x="266700" y="7219"/>
            <a:ext cx="84201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6000" b="1" i="0" kern="1200">
                <a:solidFill>
                  <a:schemeClr val="tx1"/>
                </a:solidFill>
                <a:latin typeface="National"/>
                <a:ea typeface="+mj-ea"/>
                <a:cs typeface="+mj-cs"/>
              </a:defRPr>
            </a:lvl1pPr>
          </a:lstStyle>
          <a:p>
            <a:pPr algn="l"/>
            <a:r>
              <a:rPr lang="fr-CA" sz="3000" dirty="0">
                <a:latin typeface="Helvetica" pitchFamily="34" charset="0"/>
              </a:rPr>
              <a:t>Processus de recherche documentaire</a:t>
            </a:r>
          </a:p>
        </p:txBody>
      </p:sp>
      <p:sp>
        <p:nvSpPr>
          <p:cNvPr id="21" name="ZoneTexte 20">
            <a:extLst>
              <a:ext uri="{FF2B5EF4-FFF2-40B4-BE49-F238E27FC236}">
                <a16:creationId xmlns:a16="http://schemas.microsoft.com/office/drawing/2014/main" id="{BC60CF1F-2782-477E-AD36-AE13D38F0457}"/>
              </a:ext>
            </a:extLst>
          </p:cNvPr>
          <p:cNvSpPr txBox="1"/>
          <p:nvPr/>
        </p:nvSpPr>
        <p:spPr>
          <a:xfrm>
            <a:off x="457200" y="1021577"/>
            <a:ext cx="5041074" cy="5734250"/>
          </a:xfrm>
          <a:prstGeom prst="rect">
            <a:avLst/>
          </a:prstGeom>
          <a:noFill/>
        </p:spPr>
        <p:txBody>
          <a:bodyPr wrap="square" rtlCol="0">
            <a:noAutofit/>
          </a:bodyPr>
          <a:lstStyle/>
          <a:p>
            <a:pPr marL="720000" indent="-342900">
              <a:spcAft>
                <a:spcPts val="3600"/>
              </a:spcAft>
              <a:buAutoNum type="arabicPeriod"/>
            </a:pPr>
            <a:r>
              <a:rPr lang="fr-CA" sz="2000" dirty="0">
                <a:solidFill>
                  <a:srgbClr val="0070C0"/>
                </a:solidFill>
              </a:rPr>
              <a:t>Définir son sujet</a:t>
            </a:r>
          </a:p>
          <a:p>
            <a:pPr marL="720000" indent="-342900">
              <a:spcAft>
                <a:spcPts val="3600"/>
              </a:spcAft>
              <a:buAutoNum type="arabicPeriod"/>
            </a:pPr>
            <a:r>
              <a:rPr lang="fr-CA" sz="2000" b="1" dirty="0">
                <a:solidFill>
                  <a:schemeClr val="accent3">
                    <a:lumMod val="75000"/>
                  </a:schemeClr>
                </a:solidFill>
              </a:rPr>
              <a:t>Identifier les concepts importants </a:t>
            </a:r>
            <a:br>
              <a:rPr lang="fr-CA" sz="2000" b="1" dirty="0">
                <a:solidFill>
                  <a:schemeClr val="accent3">
                    <a:lumMod val="75000"/>
                  </a:schemeClr>
                </a:solidFill>
              </a:rPr>
            </a:br>
            <a:r>
              <a:rPr lang="fr-CA" sz="2000" b="1" dirty="0">
                <a:solidFill>
                  <a:schemeClr val="accent3">
                    <a:lumMod val="75000"/>
                  </a:schemeClr>
                </a:solidFill>
              </a:rPr>
              <a:t>et enrichir son vocabulaire</a:t>
            </a:r>
          </a:p>
          <a:p>
            <a:pPr marL="720000" indent="-342900">
              <a:spcAft>
                <a:spcPts val="3600"/>
              </a:spcAft>
              <a:buAutoNum type="arabicPeriod"/>
            </a:pPr>
            <a:r>
              <a:rPr lang="fr-CA" sz="2000" dirty="0">
                <a:solidFill>
                  <a:srgbClr val="0070C0"/>
                </a:solidFill>
              </a:rPr>
              <a:t>Faire un plan de concepts et </a:t>
            </a:r>
            <a:br>
              <a:rPr lang="fr-CA" sz="2000" dirty="0">
                <a:solidFill>
                  <a:srgbClr val="0070C0"/>
                </a:solidFill>
              </a:rPr>
            </a:br>
            <a:r>
              <a:rPr lang="fr-CA" sz="2000" dirty="0">
                <a:solidFill>
                  <a:srgbClr val="0070C0"/>
                </a:solidFill>
              </a:rPr>
              <a:t>des équations de recherche</a:t>
            </a:r>
          </a:p>
          <a:p>
            <a:pPr marL="720000" indent="-342900">
              <a:spcAft>
                <a:spcPts val="3600"/>
              </a:spcAft>
              <a:buAutoNum type="arabicPeriod"/>
            </a:pPr>
            <a:r>
              <a:rPr lang="fr-CA" sz="2000" dirty="0">
                <a:solidFill>
                  <a:srgbClr val="0070C0"/>
                </a:solidFill>
              </a:rPr>
              <a:t>Trouver le bon outil de recherche</a:t>
            </a:r>
          </a:p>
          <a:p>
            <a:pPr marL="720000" indent="-342900">
              <a:spcAft>
                <a:spcPts val="3600"/>
              </a:spcAft>
              <a:buAutoNum type="arabicPeriod"/>
            </a:pPr>
            <a:r>
              <a:rPr lang="fr-CA" sz="2000" dirty="0">
                <a:solidFill>
                  <a:srgbClr val="0070C0"/>
                </a:solidFill>
              </a:rPr>
              <a:t>Faire plusieurs recherches</a:t>
            </a:r>
          </a:p>
          <a:p>
            <a:pPr marL="720000" indent="-342900">
              <a:spcAft>
                <a:spcPts val="3600"/>
              </a:spcAft>
              <a:buAutoNum type="arabicPeriod"/>
            </a:pPr>
            <a:r>
              <a:rPr lang="fr-CA" sz="2000" dirty="0">
                <a:solidFill>
                  <a:srgbClr val="0070C0"/>
                </a:solidFill>
              </a:rPr>
              <a:t>Évaluer les résultats</a:t>
            </a:r>
          </a:p>
          <a:p>
            <a:pPr marL="720000" indent="-342900">
              <a:spcAft>
                <a:spcPts val="3600"/>
              </a:spcAft>
              <a:buAutoNum type="arabicPeriod"/>
            </a:pPr>
            <a:r>
              <a:rPr lang="fr-CA" sz="2000" dirty="0">
                <a:solidFill>
                  <a:srgbClr val="0070C0"/>
                </a:solidFill>
              </a:rPr>
              <a:t>Utiliser l’information</a:t>
            </a:r>
          </a:p>
          <a:p>
            <a:endParaRPr lang="fr-CA" dirty="0"/>
          </a:p>
          <a:p>
            <a:endParaRPr lang="fr-CA" dirty="0"/>
          </a:p>
        </p:txBody>
      </p:sp>
      <p:sp>
        <p:nvSpPr>
          <p:cNvPr id="37" name="Flèche vers le bas 2">
            <a:extLst>
              <a:ext uri="{FF2B5EF4-FFF2-40B4-BE49-F238E27FC236}">
                <a16:creationId xmlns:a16="http://schemas.microsoft.com/office/drawing/2014/main" id="{D3D96F26-5951-4977-81EF-92C28D0790D0}"/>
              </a:ext>
            </a:extLst>
          </p:cNvPr>
          <p:cNvSpPr/>
          <p:nvPr/>
        </p:nvSpPr>
        <p:spPr>
          <a:xfrm>
            <a:off x="2187630" y="1444973"/>
            <a:ext cx="245226" cy="368135"/>
          </a:xfrm>
          <a:prstGeom prst="down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8" name="Flèche vers le bas 4">
            <a:extLst>
              <a:ext uri="{FF2B5EF4-FFF2-40B4-BE49-F238E27FC236}">
                <a16:creationId xmlns:a16="http://schemas.microsoft.com/office/drawing/2014/main" id="{E71FAE96-78B8-400E-95BE-4D53132521B5}"/>
              </a:ext>
            </a:extLst>
          </p:cNvPr>
          <p:cNvSpPr/>
          <p:nvPr/>
        </p:nvSpPr>
        <p:spPr>
          <a:xfrm>
            <a:off x="2187630" y="2511773"/>
            <a:ext cx="245226" cy="368135"/>
          </a:xfrm>
          <a:prstGeom prst="down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9" name="Flèche vers le bas 5">
            <a:extLst>
              <a:ext uri="{FF2B5EF4-FFF2-40B4-BE49-F238E27FC236}">
                <a16:creationId xmlns:a16="http://schemas.microsoft.com/office/drawing/2014/main" id="{8A778099-1385-4A1A-A7BB-1E58A9A42379}"/>
              </a:ext>
            </a:extLst>
          </p:cNvPr>
          <p:cNvSpPr/>
          <p:nvPr/>
        </p:nvSpPr>
        <p:spPr>
          <a:xfrm>
            <a:off x="2187630" y="3617696"/>
            <a:ext cx="245226" cy="368135"/>
          </a:xfrm>
          <a:prstGeom prst="down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0" name="Flèche vers le bas 6">
            <a:extLst>
              <a:ext uri="{FF2B5EF4-FFF2-40B4-BE49-F238E27FC236}">
                <a16:creationId xmlns:a16="http://schemas.microsoft.com/office/drawing/2014/main" id="{9EA99E4B-86FD-433F-8A2B-3020F3F29258}"/>
              </a:ext>
            </a:extLst>
          </p:cNvPr>
          <p:cNvSpPr/>
          <p:nvPr/>
        </p:nvSpPr>
        <p:spPr>
          <a:xfrm>
            <a:off x="2187630" y="4403909"/>
            <a:ext cx="245226" cy="368135"/>
          </a:xfrm>
          <a:prstGeom prst="down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1" name="Flèche vers le bas 7">
            <a:extLst>
              <a:ext uri="{FF2B5EF4-FFF2-40B4-BE49-F238E27FC236}">
                <a16:creationId xmlns:a16="http://schemas.microsoft.com/office/drawing/2014/main" id="{FC693521-9FF5-47F7-B2E1-9DAF1DD3B455}"/>
              </a:ext>
            </a:extLst>
          </p:cNvPr>
          <p:cNvSpPr/>
          <p:nvPr/>
        </p:nvSpPr>
        <p:spPr>
          <a:xfrm>
            <a:off x="2187630" y="5124344"/>
            <a:ext cx="245226" cy="368135"/>
          </a:xfrm>
          <a:prstGeom prst="down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2" name="Flèche vers le bas 20">
            <a:extLst>
              <a:ext uri="{FF2B5EF4-FFF2-40B4-BE49-F238E27FC236}">
                <a16:creationId xmlns:a16="http://schemas.microsoft.com/office/drawing/2014/main" id="{2588F9B7-3511-4B88-ADC6-DE2E460211C8}"/>
              </a:ext>
            </a:extLst>
          </p:cNvPr>
          <p:cNvSpPr/>
          <p:nvPr/>
        </p:nvSpPr>
        <p:spPr>
          <a:xfrm>
            <a:off x="2187630" y="5872341"/>
            <a:ext cx="245226" cy="368135"/>
          </a:xfrm>
          <a:prstGeom prst="down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18312489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1143000"/>
          </a:xfrm>
        </p:spPr>
        <p:txBody>
          <a:bodyPr/>
          <a:lstStyle/>
          <a:p>
            <a:pPr algn="l"/>
            <a:r>
              <a:rPr lang="fr-CA" sz="3000" dirty="0">
                <a:latin typeface="Helvetica" pitchFamily="34" charset="0"/>
              </a:rPr>
              <a:t>Étape 2: Identifier les concepts importants</a:t>
            </a:r>
          </a:p>
        </p:txBody>
      </p:sp>
      <p:sp>
        <p:nvSpPr>
          <p:cNvPr id="3" name="Espace réservé du contenu 2"/>
          <p:cNvSpPr>
            <a:spLocks noGrp="1"/>
          </p:cNvSpPr>
          <p:nvPr>
            <p:ph idx="1"/>
          </p:nvPr>
        </p:nvSpPr>
        <p:spPr>
          <a:xfrm>
            <a:off x="457200" y="1354347"/>
            <a:ext cx="8229600" cy="5210355"/>
          </a:xfrm>
        </p:spPr>
        <p:txBody>
          <a:bodyPr/>
          <a:lstStyle/>
          <a:p>
            <a:pPr marL="0" indent="0">
              <a:buNone/>
            </a:pPr>
            <a:endParaRPr lang="fr-CA" sz="2000" dirty="0">
              <a:latin typeface="+mn-lt"/>
            </a:endParaRPr>
          </a:p>
          <a:p>
            <a:pPr marL="0" indent="0">
              <a:buNone/>
            </a:pPr>
            <a:endParaRPr lang="fr-CA" sz="2000" dirty="0">
              <a:latin typeface="+mn-lt"/>
            </a:endParaRPr>
          </a:p>
          <a:p>
            <a:pPr marL="0" indent="0">
              <a:buNone/>
            </a:pPr>
            <a:endParaRPr lang="fr-CA" sz="1400" dirty="0">
              <a:latin typeface="+mn-lt"/>
            </a:endParaRPr>
          </a:p>
          <a:p>
            <a:pPr marL="0" indent="0">
              <a:buNone/>
            </a:pPr>
            <a:r>
              <a:rPr lang="fr-CA" sz="2000" b="1" dirty="0">
                <a:latin typeface="+mn-lt"/>
              </a:rPr>
              <a:t>Pourquoi?</a:t>
            </a:r>
          </a:p>
          <a:p>
            <a:pPr marL="0" indent="0">
              <a:buNone/>
            </a:pPr>
            <a:r>
              <a:rPr lang="fr-CA" sz="2000" dirty="0">
                <a:latin typeface="+mn-lt"/>
              </a:rPr>
              <a:t>Votre recherche d’information s’articulera autour de ces concepts qui expriment votre sujet de recherche. </a:t>
            </a:r>
          </a:p>
          <a:p>
            <a:pPr marL="0" indent="0">
              <a:buNone/>
            </a:pPr>
            <a:endParaRPr lang="fr-CA" sz="2000" dirty="0">
              <a:latin typeface="+mn-lt"/>
            </a:endParaRPr>
          </a:p>
          <a:p>
            <a:pPr marL="0" indent="0">
              <a:buNone/>
            </a:pPr>
            <a:r>
              <a:rPr lang="fr-CA" sz="2000" dirty="0">
                <a:latin typeface="+mn-lt"/>
              </a:rPr>
              <a:t>Deux concepts…</a:t>
            </a:r>
          </a:p>
          <a:p>
            <a:pPr marL="0" indent="0">
              <a:buNone/>
            </a:pPr>
            <a:endParaRPr lang="fr-CA" sz="2000" dirty="0">
              <a:latin typeface="+mn-lt"/>
            </a:endParaRPr>
          </a:p>
          <a:p>
            <a:pPr marL="0" indent="0">
              <a:buNone/>
            </a:pPr>
            <a:endParaRPr lang="fr-CA" sz="2000" dirty="0">
              <a:latin typeface="+mn-lt"/>
            </a:endParaRPr>
          </a:p>
          <a:p>
            <a:pPr marL="0" indent="0">
              <a:buNone/>
            </a:pPr>
            <a:endParaRPr lang="fr-CA" sz="2000" dirty="0">
              <a:latin typeface="+mn-lt"/>
            </a:endParaRPr>
          </a:p>
          <a:p>
            <a:pPr marL="0" indent="0">
              <a:buNone/>
            </a:pPr>
            <a:r>
              <a:rPr lang="fr-CA" sz="2000" dirty="0">
                <a:latin typeface="+mn-lt"/>
              </a:rPr>
              <a:t>*Attention aux termes et synonymes qui n’ajoutent rien à la stratégie de recherche…</a:t>
            </a:r>
          </a:p>
          <a:p>
            <a:pPr marL="0" indent="0">
              <a:buNone/>
            </a:pPr>
            <a:endParaRPr lang="fr-CA" sz="2000" dirty="0">
              <a:latin typeface="+mn-lt"/>
            </a:endParaRPr>
          </a:p>
        </p:txBody>
      </p:sp>
      <p:sp>
        <p:nvSpPr>
          <p:cNvPr id="9" name="ZoneTexte 8">
            <a:extLst>
              <a:ext uri="{FF2B5EF4-FFF2-40B4-BE49-F238E27FC236}">
                <a16:creationId xmlns:a16="http://schemas.microsoft.com/office/drawing/2014/main" id="{C73FAB86-F9BA-4294-BF63-4C27E71378D4}"/>
              </a:ext>
            </a:extLst>
          </p:cNvPr>
          <p:cNvSpPr txBox="1"/>
          <p:nvPr/>
        </p:nvSpPr>
        <p:spPr>
          <a:xfrm>
            <a:off x="528030" y="1281022"/>
            <a:ext cx="8229600" cy="70788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fr-CA" sz="2000" dirty="0"/>
              <a:t>Exemple de sujet: Recours à une prothèse du genou pour traiter les patients </a:t>
            </a:r>
            <a:br>
              <a:rPr lang="fr-CA" sz="2000" dirty="0"/>
            </a:br>
            <a:r>
              <a:rPr lang="fr-CA" sz="2000" dirty="0"/>
              <a:t>souffrant d’arthrose du genou </a:t>
            </a:r>
          </a:p>
        </p:txBody>
      </p:sp>
      <p:sp>
        <p:nvSpPr>
          <p:cNvPr id="4" name="Rectangle 3"/>
          <p:cNvSpPr/>
          <p:nvPr/>
        </p:nvSpPr>
        <p:spPr>
          <a:xfrm>
            <a:off x="1725282" y="1634965"/>
            <a:ext cx="1998420" cy="353943"/>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fr-CA"/>
          </a:p>
        </p:txBody>
      </p:sp>
      <p:sp>
        <p:nvSpPr>
          <p:cNvPr id="6" name="Rectangle 5"/>
          <p:cNvSpPr/>
          <p:nvPr/>
        </p:nvSpPr>
        <p:spPr>
          <a:xfrm>
            <a:off x="3936380" y="1281022"/>
            <a:ext cx="2060431" cy="353943"/>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fr-CA"/>
          </a:p>
        </p:txBody>
      </p:sp>
      <p:sp>
        <p:nvSpPr>
          <p:cNvPr id="7" name="ZoneTexte 6"/>
          <p:cNvSpPr txBox="1"/>
          <p:nvPr/>
        </p:nvSpPr>
        <p:spPr>
          <a:xfrm>
            <a:off x="1725282" y="4355995"/>
            <a:ext cx="2917548" cy="461665"/>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CA" sz="2400" dirty="0"/>
              <a:t>Prothèse du genou</a:t>
            </a:r>
          </a:p>
        </p:txBody>
      </p:sp>
      <p:sp>
        <p:nvSpPr>
          <p:cNvPr id="8" name="ZoneTexte 7"/>
          <p:cNvSpPr txBox="1"/>
          <p:nvPr/>
        </p:nvSpPr>
        <p:spPr>
          <a:xfrm>
            <a:off x="5011945" y="4355994"/>
            <a:ext cx="2915729" cy="461665"/>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CA" sz="2400" dirty="0"/>
              <a:t>Arthrose au genou</a:t>
            </a:r>
          </a:p>
        </p:txBody>
      </p:sp>
    </p:spTree>
    <p:extLst>
      <p:ext uri="{BB962C8B-B14F-4D97-AF65-F5344CB8AC3E}">
        <p14:creationId xmlns:p14="http://schemas.microsoft.com/office/powerpoint/2010/main" val="3505900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686800" cy="1143000"/>
          </a:xfrm>
        </p:spPr>
        <p:txBody>
          <a:bodyPr/>
          <a:lstStyle/>
          <a:p>
            <a:pPr algn="l"/>
            <a:r>
              <a:rPr lang="fr-CA" sz="3000" dirty="0">
                <a:latin typeface="Helvetica" pitchFamily="34" charset="0"/>
              </a:rPr>
              <a:t>Étape 2: Enrichir son vocabulaire</a:t>
            </a:r>
          </a:p>
        </p:txBody>
      </p:sp>
      <p:sp>
        <p:nvSpPr>
          <p:cNvPr id="3" name="Espace réservé du contenu 2"/>
          <p:cNvSpPr>
            <a:spLocks noGrp="1"/>
          </p:cNvSpPr>
          <p:nvPr>
            <p:ph idx="1"/>
          </p:nvPr>
        </p:nvSpPr>
        <p:spPr>
          <a:xfrm>
            <a:off x="457200" y="1354347"/>
            <a:ext cx="8229600" cy="5210355"/>
          </a:xfrm>
        </p:spPr>
        <p:txBody>
          <a:bodyPr/>
          <a:lstStyle/>
          <a:p>
            <a:pPr marL="0" indent="0">
              <a:buNone/>
            </a:pPr>
            <a:endParaRPr lang="fr-CA" sz="2000" dirty="0">
              <a:latin typeface="+mn-lt"/>
            </a:endParaRPr>
          </a:p>
          <a:p>
            <a:pPr marL="0" indent="0">
              <a:buNone/>
            </a:pPr>
            <a:endParaRPr lang="fr-CA" sz="2000" dirty="0">
              <a:latin typeface="+mn-lt"/>
            </a:endParaRPr>
          </a:p>
          <a:p>
            <a:pPr marL="0" indent="0">
              <a:buNone/>
            </a:pPr>
            <a:endParaRPr lang="fr-CA" sz="1600" dirty="0">
              <a:latin typeface="+mn-lt"/>
            </a:endParaRPr>
          </a:p>
          <a:p>
            <a:pPr marL="0" indent="0">
              <a:buNone/>
            </a:pPr>
            <a:r>
              <a:rPr lang="fr-CA" sz="2000" dirty="0">
                <a:latin typeface="+mn-lt"/>
              </a:rPr>
              <a:t>Trouver des synonymes et traduction des concepts identifiés dans le sujet de recherche.</a:t>
            </a:r>
          </a:p>
          <a:p>
            <a:pPr marL="0" indent="0">
              <a:spcBef>
                <a:spcPts val="1200"/>
              </a:spcBef>
              <a:buNone/>
            </a:pPr>
            <a:r>
              <a:rPr lang="fr-CA" sz="2000" b="1" dirty="0">
                <a:latin typeface="+mn-lt"/>
              </a:rPr>
              <a:t>Pourquoi?</a:t>
            </a:r>
          </a:p>
          <a:p>
            <a:pPr marL="0" indent="0">
              <a:buNone/>
            </a:pPr>
            <a:r>
              <a:rPr lang="fr-CA" sz="2000" b="1" dirty="0">
                <a:latin typeface="+mn-lt"/>
              </a:rPr>
              <a:t>Traductions</a:t>
            </a:r>
            <a:r>
              <a:rPr lang="fr-CA" sz="2000" dirty="0">
                <a:latin typeface="+mn-lt"/>
              </a:rPr>
              <a:t> → Pour trouver des publications scientifiques en français et anglais (voire plus de langues!)</a:t>
            </a:r>
          </a:p>
          <a:p>
            <a:pPr marL="0" indent="0">
              <a:buNone/>
            </a:pPr>
            <a:r>
              <a:rPr lang="fr-CA" sz="2000" b="1" dirty="0">
                <a:latin typeface="+mn-lt"/>
              </a:rPr>
              <a:t>Synonymes</a:t>
            </a:r>
            <a:r>
              <a:rPr lang="fr-CA" sz="2000" dirty="0">
                <a:latin typeface="+mn-lt"/>
              </a:rPr>
              <a:t> </a:t>
            </a:r>
            <a:r>
              <a:rPr lang="fr-CA" sz="2000" dirty="0"/>
              <a:t>→ Pour s’assurer de retrouver toutes les publications portant sur votre sujet, même si auteurs n’emploient pas tous le même vocabulaire. </a:t>
            </a:r>
            <a:endParaRPr lang="fr-CA" sz="2400" dirty="0">
              <a:latin typeface="+mn-lt"/>
            </a:endParaRPr>
          </a:p>
          <a:p>
            <a:pPr marL="0" indent="0">
              <a:buNone/>
            </a:pPr>
            <a:endParaRPr lang="fr-CA" sz="2000" b="1" dirty="0">
              <a:latin typeface="+mn-lt"/>
            </a:endParaRPr>
          </a:p>
          <a:p>
            <a:pPr marL="0" indent="0">
              <a:buNone/>
            </a:pPr>
            <a:r>
              <a:rPr lang="fr-CA" sz="2000" b="1" dirty="0">
                <a:latin typeface="+mn-lt"/>
              </a:rPr>
              <a:t>Outils suggérés:</a:t>
            </a:r>
            <a:endParaRPr lang="fr-CA" sz="1200" b="1" dirty="0">
              <a:latin typeface="+mn-lt"/>
            </a:endParaRPr>
          </a:p>
          <a:p>
            <a:r>
              <a:rPr lang="fr-CA" sz="2000" dirty="0">
                <a:latin typeface="+mn-lt"/>
              </a:rPr>
              <a:t>Dictionnaires terminologiques: </a:t>
            </a:r>
            <a:r>
              <a:rPr lang="fr-CA" sz="2000" dirty="0">
                <a:latin typeface="+mn-lt"/>
                <a:hlinkClick r:id="rId3"/>
              </a:rPr>
              <a:t>Termium Plus </a:t>
            </a:r>
            <a:r>
              <a:rPr lang="fr-CA" sz="2000" dirty="0">
                <a:latin typeface="+mn-lt"/>
              </a:rPr>
              <a:t>et </a:t>
            </a:r>
            <a:r>
              <a:rPr lang="fr-CA" sz="2000" dirty="0">
                <a:latin typeface="+mn-lt"/>
                <a:hlinkClick r:id="rId4"/>
              </a:rPr>
              <a:t>Grand dictionnaire terminologique</a:t>
            </a:r>
            <a:endParaRPr lang="fr-CA" sz="2000" dirty="0">
              <a:latin typeface="+mn-lt"/>
            </a:endParaRPr>
          </a:p>
          <a:p>
            <a:pPr marL="0" indent="0">
              <a:buNone/>
            </a:pPr>
            <a:endParaRPr lang="fr-CA" dirty="0">
              <a:latin typeface="+mn-lt"/>
            </a:endParaRPr>
          </a:p>
        </p:txBody>
      </p:sp>
      <p:sp>
        <p:nvSpPr>
          <p:cNvPr id="7" name="ZoneTexte 6">
            <a:extLst>
              <a:ext uri="{FF2B5EF4-FFF2-40B4-BE49-F238E27FC236}">
                <a16:creationId xmlns:a16="http://schemas.microsoft.com/office/drawing/2014/main" id="{6249B301-7023-4D87-A5CD-1E236453A3CC}"/>
              </a:ext>
            </a:extLst>
          </p:cNvPr>
          <p:cNvSpPr txBox="1"/>
          <p:nvPr/>
        </p:nvSpPr>
        <p:spPr>
          <a:xfrm>
            <a:off x="528030" y="1281022"/>
            <a:ext cx="8229600" cy="70788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fr-CA" sz="2000" dirty="0"/>
              <a:t>Exemple de sujet: Recours à une prothèse du genou pour traiter les patients </a:t>
            </a:r>
            <a:br>
              <a:rPr lang="fr-CA" sz="2000" dirty="0"/>
            </a:br>
            <a:r>
              <a:rPr lang="fr-CA" sz="2000" dirty="0"/>
              <a:t>souffrant d’arthrose du genou </a:t>
            </a:r>
          </a:p>
        </p:txBody>
      </p:sp>
      <p:sp>
        <p:nvSpPr>
          <p:cNvPr id="5" name="Rectangle 4">
            <a:extLst>
              <a:ext uri="{FF2B5EF4-FFF2-40B4-BE49-F238E27FC236}">
                <a16:creationId xmlns:a16="http://schemas.microsoft.com/office/drawing/2014/main" id="{15392196-CFF3-46A1-ABD5-26F095EBA0C0}"/>
              </a:ext>
            </a:extLst>
          </p:cNvPr>
          <p:cNvSpPr/>
          <p:nvPr/>
        </p:nvSpPr>
        <p:spPr>
          <a:xfrm>
            <a:off x="1725282" y="1634965"/>
            <a:ext cx="1998420" cy="353943"/>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fr-CA"/>
          </a:p>
        </p:txBody>
      </p:sp>
      <p:sp>
        <p:nvSpPr>
          <p:cNvPr id="6" name="Rectangle 5">
            <a:extLst>
              <a:ext uri="{FF2B5EF4-FFF2-40B4-BE49-F238E27FC236}">
                <a16:creationId xmlns:a16="http://schemas.microsoft.com/office/drawing/2014/main" id="{DDB2C257-3C45-4403-BA8E-0E54428E8505}"/>
              </a:ext>
            </a:extLst>
          </p:cNvPr>
          <p:cNvSpPr/>
          <p:nvPr/>
        </p:nvSpPr>
        <p:spPr>
          <a:xfrm>
            <a:off x="3936380" y="1281022"/>
            <a:ext cx="2060431" cy="353943"/>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fr-CA"/>
          </a:p>
        </p:txBody>
      </p:sp>
    </p:spTree>
    <p:extLst>
      <p:ext uri="{BB962C8B-B14F-4D97-AF65-F5344CB8AC3E}">
        <p14:creationId xmlns:p14="http://schemas.microsoft.com/office/powerpoint/2010/main" val="1580128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143001"/>
            <a:ext cx="8229600" cy="5715000"/>
          </a:xfrm>
        </p:spPr>
        <p:txBody>
          <a:bodyPr>
            <a:normAutofit/>
          </a:bodyPr>
          <a:lstStyle/>
          <a:p>
            <a:pPr marL="0" indent="0">
              <a:buNone/>
            </a:pPr>
            <a:r>
              <a:rPr lang="fr-CA" sz="2200" b="1" dirty="0">
                <a:latin typeface="+mn-lt"/>
              </a:rPr>
              <a:t>Dictionnaire terminologiques</a:t>
            </a:r>
          </a:p>
          <a:p>
            <a:pPr marL="0" indent="0">
              <a:buNone/>
            </a:pPr>
            <a:endParaRPr lang="fr-CA" sz="1100" dirty="0">
              <a:latin typeface="+mn-lt"/>
            </a:endParaRPr>
          </a:p>
          <a:p>
            <a:pPr marL="0" indent="0">
              <a:buNone/>
            </a:pPr>
            <a:r>
              <a:rPr lang="fr-CA" sz="2000" dirty="0">
                <a:latin typeface="+mn-lt"/>
                <a:hlinkClick r:id="rId3"/>
              </a:rPr>
              <a:t>Termium Plus </a:t>
            </a:r>
            <a:endParaRPr lang="fr-CA" sz="2000" dirty="0">
              <a:latin typeface="+mn-lt"/>
            </a:endParaRPr>
          </a:p>
          <a:p>
            <a:r>
              <a:rPr lang="fr-CA" sz="1800" dirty="0">
                <a:latin typeface="+mn-lt"/>
              </a:rPr>
              <a:t>Banque de données terminologique gérée par le Bureau de la traduction du Canada;</a:t>
            </a:r>
          </a:p>
          <a:p>
            <a:r>
              <a:rPr lang="fr-CA" sz="1800" dirty="0">
                <a:latin typeface="+mn-lt"/>
              </a:rPr>
              <a:t>Propose la terminologie officielle employée au Canada, des définitions, des traduction (anglais, espagnol);</a:t>
            </a:r>
          </a:p>
          <a:p>
            <a:r>
              <a:rPr lang="fr-CA" sz="1800" dirty="0">
                <a:latin typeface="+mn-lt"/>
              </a:rPr>
              <a:t>Dictionnaire technique et spécialisé.</a:t>
            </a:r>
            <a:endParaRPr lang="fr-CA" sz="1800" dirty="0">
              <a:latin typeface="+mn-lt"/>
              <a:hlinkClick r:id="rId4"/>
            </a:endParaRPr>
          </a:p>
          <a:p>
            <a:pPr marL="0" indent="0">
              <a:buNone/>
            </a:pPr>
            <a:endParaRPr lang="fr-CA" sz="1100" dirty="0">
              <a:latin typeface="+mn-lt"/>
              <a:hlinkClick r:id="rId4"/>
            </a:endParaRPr>
          </a:p>
          <a:p>
            <a:pPr marL="0" indent="0">
              <a:buNone/>
            </a:pPr>
            <a:r>
              <a:rPr lang="fr-CA" sz="2000" dirty="0">
                <a:latin typeface="+mn-lt"/>
                <a:hlinkClick r:id="rId4"/>
              </a:rPr>
              <a:t>Grand dictionnaire terminologique</a:t>
            </a:r>
            <a:endParaRPr lang="fr-CA" sz="2000" dirty="0">
              <a:latin typeface="+mn-lt"/>
            </a:endParaRPr>
          </a:p>
          <a:p>
            <a:r>
              <a:rPr lang="fr-CA" sz="1800" dirty="0">
                <a:latin typeface="+mn-lt"/>
              </a:rPr>
              <a:t>Banque de données terminologique gérée par l’Office québécois de la langue française;</a:t>
            </a:r>
          </a:p>
          <a:p>
            <a:r>
              <a:rPr lang="fr-CA" sz="1800" dirty="0">
                <a:latin typeface="+mn-lt"/>
              </a:rPr>
              <a:t>Propose la terminologie officielle employée au Québec, des définitions et des traductions en anglais (voire en espagnol, italien, portugais, etc.);</a:t>
            </a:r>
          </a:p>
          <a:p>
            <a:r>
              <a:rPr lang="fr-CA" sz="1800" dirty="0">
                <a:latin typeface="+mn-lt"/>
              </a:rPr>
              <a:t>Dictionnaire technique et spécialisé.</a:t>
            </a:r>
          </a:p>
          <a:p>
            <a:pPr marL="0" indent="0">
              <a:buNone/>
            </a:pPr>
            <a:endParaRPr lang="fr-CA" sz="1200" dirty="0">
              <a:latin typeface="+mn-lt"/>
            </a:endParaRPr>
          </a:p>
          <a:p>
            <a:pPr marL="0" indent="0">
              <a:buNone/>
            </a:pPr>
            <a:r>
              <a:rPr lang="fr-CA" sz="2000" dirty="0">
                <a:latin typeface="+mn-lt"/>
              </a:rPr>
              <a:t>*</a:t>
            </a:r>
            <a:r>
              <a:rPr lang="fr-CA" sz="2000" dirty="0">
                <a:latin typeface="+mn-lt"/>
                <a:hlinkClick r:id="rId5"/>
              </a:rPr>
              <a:t>MesH</a:t>
            </a:r>
            <a:endParaRPr lang="fr-CA" sz="2000" dirty="0">
              <a:latin typeface="+mn-lt"/>
            </a:endParaRPr>
          </a:p>
          <a:p>
            <a:pPr marL="0" indent="0">
              <a:buNone/>
            </a:pPr>
            <a:r>
              <a:rPr lang="fr-CA" sz="1800" dirty="0">
                <a:latin typeface="+mn-lt"/>
              </a:rPr>
              <a:t>Voir diapositive 43.</a:t>
            </a:r>
          </a:p>
        </p:txBody>
      </p:sp>
      <p:sp>
        <p:nvSpPr>
          <p:cNvPr id="9" name="Titre 1">
            <a:extLst>
              <a:ext uri="{FF2B5EF4-FFF2-40B4-BE49-F238E27FC236}">
                <a16:creationId xmlns:a16="http://schemas.microsoft.com/office/drawing/2014/main" id="{6E627EA7-E960-4F16-A525-2B5B39754150}"/>
              </a:ext>
            </a:extLst>
          </p:cNvPr>
          <p:cNvSpPr>
            <a:spLocks noGrp="1"/>
          </p:cNvSpPr>
          <p:nvPr>
            <p:ph type="title"/>
          </p:nvPr>
        </p:nvSpPr>
        <p:spPr>
          <a:xfrm>
            <a:off x="457200" y="0"/>
            <a:ext cx="8686800" cy="1143000"/>
          </a:xfrm>
        </p:spPr>
        <p:txBody>
          <a:bodyPr/>
          <a:lstStyle/>
          <a:p>
            <a:pPr algn="l"/>
            <a:r>
              <a:rPr lang="fr-CA" sz="3000" dirty="0">
                <a:latin typeface="Helvetica" pitchFamily="34" charset="0"/>
              </a:rPr>
              <a:t>Étape 2: Enrichir son vocabulaire</a:t>
            </a:r>
          </a:p>
        </p:txBody>
      </p:sp>
    </p:spTree>
    <p:extLst>
      <p:ext uri="{BB962C8B-B14F-4D97-AF65-F5344CB8AC3E}">
        <p14:creationId xmlns:p14="http://schemas.microsoft.com/office/powerpoint/2010/main" val="38715172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Titre 1"/>
          <p:cNvSpPr txBox="1">
            <a:spLocks/>
          </p:cNvSpPr>
          <p:nvPr/>
        </p:nvSpPr>
        <p:spPr>
          <a:xfrm>
            <a:off x="266700" y="7219"/>
            <a:ext cx="84201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6000" b="1" i="0" kern="1200">
                <a:solidFill>
                  <a:schemeClr val="tx1"/>
                </a:solidFill>
                <a:latin typeface="National"/>
                <a:ea typeface="+mj-ea"/>
                <a:cs typeface="+mj-cs"/>
              </a:defRPr>
            </a:lvl1pPr>
          </a:lstStyle>
          <a:p>
            <a:pPr algn="l"/>
            <a:r>
              <a:rPr lang="fr-CA" sz="3000" dirty="0">
                <a:latin typeface="Helvetica" pitchFamily="34" charset="0"/>
              </a:rPr>
              <a:t>Processus de recherche documentaire</a:t>
            </a:r>
          </a:p>
        </p:txBody>
      </p:sp>
      <p:sp>
        <p:nvSpPr>
          <p:cNvPr id="21" name="ZoneTexte 20">
            <a:extLst>
              <a:ext uri="{FF2B5EF4-FFF2-40B4-BE49-F238E27FC236}">
                <a16:creationId xmlns:a16="http://schemas.microsoft.com/office/drawing/2014/main" id="{BC60CF1F-2782-477E-AD36-AE13D38F0457}"/>
              </a:ext>
            </a:extLst>
          </p:cNvPr>
          <p:cNvSpPr txBox="1"/>
          <p:nvPr/>
        </p:nvSpPr>
        <p:spPr>
          <a:xfrm>
            <a:off x="457200" y="1021577"/>
            <a:ext cx="5041074" cy="5734250"/>
          </a:xfrm>
          <a:prstGeom prst="rect">
            <a:avLst/>
          </a:prstGeom>
          <a:noFill/>
        </p:spPr>
        <p:txBody>
          <a:bodyPr wrap="square" rtlCol="0">
            <a:noAutofit/>
          </a:bodyPr>
          <a:lstStyle/>
          <a:p>
            <a:pPr marL="720000" indent="-342900">
              <a:spcAft>
                <a:spcPts val="3600"/>
              </a:spcAft>
              <a:buAutoNum type="arabicPeriod"/>
            </a:pPr>
            <a:r>
              <a:rPr lang="fr-CA" sz="2000" dirty="0">
                <a:solidFill>
                  <a:srgbClr val="0070C0"/>
                </a:solidFill>
              </a:rPr>
              <a:t>Définir son sujet</a:t>
            </a:r>
          </a:p>
          <a:p>
            <a:pPr marL="720000" indent="-342900">
              <a:spcAft>
                <a:spcPts val="3600"/>
              </a:spcAft>
              <a:buAutoNum type="arabicPeriod"/>
            </a:pPr>
            <a:r>
              <a:rPr lang="fr-CA" sz="2000" dirty="0">
                <a:solidFill>
                  <a:srgbClr val="0070C0"/>
                </a:solidFill>
              </a:rPr>
              <a:t>Identifier les concepts importants </a:t>
            </a:r>
            <a:br>
              <a:rPr lang="fr-CA" sz="2000" dirty="0">
                <a:solidFill>
                  <a:srgbClr val="0070C0"/>
                </a:solidFill>
              </a:rPr>
            </a:br>
            <a:r>
              <a:rPr lang="fr-CA" sz="2000" dirty="0">
                <a:solidFill>
                  <a:srgbClr val="0070C0"/>
                </a:solidFill>
              </a:rPr>
              <a:t>et enrichir son vocabulaire</a:t>
            </a:r>
          </a:p>
          <a:p>
            <a:pPr marL="720000" indent="-342900">
              <a:spcAft>
                <a:spcPts val="3600"/>
              </a:spcAft>
              <a:buAutoNum type="arabicPeriod"/>
            </a:pPr>
            <a:r>
              <a:rPr lang="fr-CA" sz="2000" b="1" dirty="0">
                <a:solidFill>
                  <a:schemeClr val="accent3">
                    <a:lumMod val="75000"/>
                  </a:schemeClr>
                </a:solidFill>
              </a:rPr>
              <a:t>Faire un plan de concepts et </a:t>
            </a:r>
            <a:br>
              <a:rPr lang="fr-CA" sz="2000" b="1" dirty="0">
                <a:solidFill>
                  <a:schemeClr val="accent3">
                    <a:lumMod val="75000"/>
                  </a:schemeClr>
                </a:solidFill>
              </a:rPr>
            </a:br>
            <a:r>
              <a:rPr lang="fr-CA" sz="2000" b="1" dirty="0">
                <a:solidFill>
                  <a:schemeClr val="accent3">
                    <a:lumMod val="75000"/>
                  </a:schemeClr>
                </a:solidFill>
              </a:rPr>
              <a:t>des équations de recherche</a:t>
            </a:r>
          </a:p>
          <a:p>
            <a:pPr marL="720000" indent="-342900">
              <a:spcAft>
                <a:spcPts val="3600"/>
              </a:spcAft>
              <a:buAutoNum type="arabicPeriod"/>
            </a:pPr>
            <a:r>
              <a:rPr lang="fr-CA" sz="2000" dirty="0">
                <a:solidFill>
                  <a:srgbClr val="0070C0"/>
                </a:solidFill>
              </a:rPr>
              <a:t>Trouver le bon outil de recherche</a:t>
            </a:r>
          </a:p>
          <a:p>
            <a:pPr marL="720000" indent="-342900">
              <a:spcAft>
                <a:spcPts val="3600"/>
              </a:spcAft>
              <a:buAutoNum type="arabicPeriod"/>
            </a:pPr>
            <a:r>
              <a:rPr lang="fr-CA" sz="2000" dirty="0">
                <a:solidFill>
                  <a:srgbClr val="0070C0"/>
                </a:solidFill>
              </a:rPr>
              <a:t>Faire plusieurs recherches</a:t>
            </a:r>
          </a:p>
          <a:p>
            <a:pPr marL="720000" indent="-342900">
              <a:spcAft>
                <a:spcPts val="3600"/>
              </a:spcAft>
              <a:buAutoNum type="arabicPeriod"/>
            </a:pPr>
            <a:r>
              <a:rPr lang="fr-CA" sz="2000" dirty="0">
                <a:solidFill>
                  <a:srgbClr val="0070C0"/>
                </a:solidFill>
              </a:rPr>
              <a:t>Évaluer les résultats</a:t>
            </a:r>
          </a:p>
          <a:p>
            <a:pPr marL="720000" indent="-342900">
              <a:spcAft>
                <a:spcPts val="3600"/>
              </a:spcAft>
              <a:buAutoNum type="arabicPeriod"/>
            </a:pPr>
            <a:r>
              <a:rPr lang="fr-CA" sz="2000" dirty="0">
                <a:solidFill>
                  <a:srgbClr val="0070C0"/>
                </a:solidFill>
              </a:rPr>
              <a:t>Utiliser l’information</a:t>
            </a:r>
          </a:p>
          <a:p>
            <a:endParaRPr lang="fr-CA" dirty="0"/>
          </a:p>
          <a:p>
            <a:endParaRPr lang="fr-CA" dirty="0"/>
          </a:p>
        </p:txBody>
      </p:sp>
      <p:sp>
        <p:nvSpPr>
          <p:cNvPr id="37" name="Flèche vers le bas 2">
            <a:extLst>
              <a:ext uri="{FF2B5EF4-FFF2-40B4-BE49-F238E27FC236}">
                <a16:creationId xmlns:a16="http://schemas.microsoft.com/office/drawing/2014/main" id="{D3D96F26-5951-4977-81EF-92C28D0790D0}"/>
              </a:ext>
            </a:extLst>
          </p:cNvPr>
          <p:cNvSpPr/>
          <p:nvPr/>
        </p:nvSpPr>
        <p:spPr>
          <a:xfrm>
            <a:off x="2187630" y="1444973"/>
            <a:ext cx="245226" cy="368135"/>
          </a:xfrm>
          <a:prstGeom prst="down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8" name="Flèche vers le bas 4">
            <a:extLst>
              <a:ext uri="{FF2B5EF4-FFF2-40B4-BE49-F238E27FC236}">
                <a16:creationId xmlns:a16="http://schemas.microsoft.com/office/drawing/2014/main" id="{E71FAE96-78B8-400E-95BE-4D53132521B5}"/>
              </a:ext>
            </a:extLst>
          </p:cNvPr>
          <p:cNvSpPr/>
          <p:nvPr/>
        </p:nvSpPr>
        <p:spPr>
          <a:xfrm>
            <a:off x="2187630" y="2511773"/>
            <a:ext cx="245226" cy="368135"/>
          </a:xfrm>
          <a:prstGeom prst="down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9" name="Flèche vers le bas 5">
            <a:extLst>
              <a:ext uri="{FF2B5EF4-FFF2-40B4-BE49-F238E27FC236}">
                <a16:creationId xmlns:a16="http://schemas.microsoft.com/office/drawing/2014/main" id="{8A778099-1385-4A1A-A7BB-1E58A9A42379}"/>
              </a:ext>
            </a:extLst>
          </p:cNvPr>
          <p:cNvSpPr/>
          <p:nvPr/>
        </p:nvSpPr>
        <p:spPr>
          <a:xfrm>
            <a:off x="2187630" y="3617696"/>
            <a:ext cx="245226" cy="368135"/>
          </a:xfrm>
          <a:prstGeom prst="down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0" name="Flèche vers le bas 6">
            <a:extLst>
              <a:ext uri="{FF2B5EF4-FFF2-40B4-BE49-F238E27FC236}">
                <a16:creationId xmlns:a16="http://schemas.microsoft.com/office/drawing/2014/main" id="{9EA99E4B-86FD-433F-8A2B-3020F3F29258}"/>
              </a:ext>
            </a:extLst>
          </p:cNvPr>
          <p:cNvSpPr/>
          <p:nvPr/>
        </p:nvSpPr>
        <p:spPr>
          <a:xfrm>
            <a:off x="2187630" y="4403909"/>
            <a:ext cx="245226" cy="368135"/>
          </a:xfrm>
          <a:prstGeom prst="down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1" name="Flèche vers le bas 7">
            <a:extLst>
              <a:ext uri="{FF2B5EF4-FFF2-40B4-BE49-F238E27FC236}">
                <a16:creationId xmlns:a16="http://schemas.microsoft.com/office/drawing/2014/main" id="{FC693521-9FF5-47F7-B2E1-9DAF1DD3B455}"/>
              </a:ext>
            </a:extLst>
          </p:cNvPr>
          <p:cNvSpPr/>
          <p:nvPr/>
        </p:nvSpPr>
        <p:spPr>
          <a:xfrm>
            <a:off x="2187630" y="5124344"/>
            <a:ext cx="245226" cy="368135"/>
          </a:xfrm>
          <a:prstGeom prst="down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2" name="Flèche vers le bas 20">
            <a:extLst>
              <a:ext uri="{FF2B5EF4-FFF2-40B4-BE49-F238E27FC236}">
                <a16:creationId xmlns:a16="http://schemas.microsoft.com/office/drawing/2014/main" id="{2588F9B7-3511-4B88-ADC6-DE2E460211C8}"/>
              </a:ext>
            </a:extLst>
          </p:cNvPr>
          <p:cNvSpPr/>
          <p:nvPr/>
        </p:nvSpPr>
        <p:spPr>
          <a:xfrm>
            <a:off x="2187630" y="5872341"/>
            <a:ext cx="245226" cy="368135"/>
          </a:xfrm>
          <a:prstGeom prst="down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10982689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354347"/>
            <a:ext cx="8229600" cy="5503653"/>
          </a:xfrm>
        </p:spPr>
        <p:txBody>
          <a:bodyPr>
            <a:normAutofit/>
          </a:bodyPr>
          <a:lstStyle/>
          <a:p>
            <a:pPr marL="0" indent="0">
              <a:buNone/>
            </a:pPr>
            <a:endParaRPr lang="fr-CA" sz="1400" dirty="0">
              <a:solidFill>
                <a:srgbClr val="C00000"/>
              </a:solidFill>
              <a:latin typeface="+mn-lt"/>
            </a:endParaRPr>
          </a:p>
          <a:p>
            <a:pPr marL="0" indent="0">
              <a:buNone/>
            </a:pPr>
            <a:endParaRPr lang="fr-CA" sz="1400" dirty="0">
              <a:solidFill>
                <a:srgbClr val="C00000"/>
              </a:solidFill>
              <a:latin typeface="+mn-lt"/>
            </a:endParaRPr>
          </a:p>
          <a:p>
            <a:pPr marL="0" indent="0">
              <a:buNone/>
            </a:pPr>
            <a:endParaRPr lang="fr-CA" sz="1400" dirty="0">
              <a:solidFill>
                <a:srgbClr val="C00000"/>
              </a:solidFill>
              <a:latin typeface="+mn-lt"/>
            </a:endParaRPr>
          </a:p>
          <a:p>
            <a:pPr marL="0" indent="0">
              <a:buNone/>
            </a:pPr>
            <a:endParaRPr lang="fr-CA" sz="2200" dirty="0">
              <a:latin typeface="+mn-lt"/>
            </a:endParaRPr>
          </a:p>
        </p:txBody>
      </p:sp>
      <p:graphicFrame>
        <p:nvGraphicFramePr>
          <p:cNvPr id="4" name="Tableau 3"/>
          <p:cNvGraphicFramePr>
            <a:graphicFrameLocks noGrp="1"/>
          </p:cNvGraphicFramePr>
          <p:nvPr>
            <p:extLst>
              <p:ext uri="{D42A27DB-BD31-4B8C-83A1-F6EECF244321}">
                <p14:modId xmlns:p14="http://schemas.microsoft.com/office/powerpoint/2010/main" val="243429270"/>
              </p:ext>
            </p:extLst>
          </p:nvPr>
        </p:nvGraphicFramePr>
        <p:xfrm>
          <a:off x="3099807" y="2411006"/>
          <a:ext cx="2534507" cy="4023360"/>
        </p:xfrm>
        <a:graphic>
          <a:graphicData uri="http://schemas.openxmlformats.org/drawingml/2006/table">
            <a:tbl>
              <a:tblPr firstRow="1" bandRow="1">
                <a:tableStyleId>{9DCAF9ED-07DC-4A11-8D7F-57B35C25682E}</a:tableStyleId>
              </a:tblPr>
              <a:tblGrid>
                <a:gridCol w="2534507">
                  <a:extLst>
                    <a:ext uri="{9D8B030D-6E8A-4147-A177-3AD203B41FA5}">
                      <a16:colId xmlns:a16="http://schemas.microsoft.com/office/drawing/2014/main" val="20000"/>
                    </a:ext>
                  </a:extLst>
                </a:gridCol>
              </a:tblGrid>
              <a:tr h="284698">
                <a:tc>
                  <a:txBody>
                    <a:bodyPr/>
                    <a:lstStyle/>
                    <a:p>
                      <a:r>
                        <a:rPr lang="fr-FR" sz="1600" dirty="0"/>
                        <a:t>Prothèse du genou</a:t>
                      </a:r>
                      <a:endParaRPr lang="fr-CA" sz="1600" dirty="0"/>
                    </a:p>
                  </a:txBody>
                  <a:tcPr/>
                </a:tc>
                <a:extLst>
                  <a:ext uri="{0D108BD9-81ED-4DB2-BD59-A6C34878D82A}">
                    <a16:rowId xmlns:a16="http://schemas.microsoft.com/office/drawing/2014/main" val="10000"/>
                  </a:ext>
                </a:extLst>
              </a:tr>
              <a:tr h="32698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CA" sz="1600" i="0" dirty="0" err="1"/>
                        <a:t>Endoprothèse</a:t>
                      </a:r>
                      <a:r>
                        <a:rPr lang="fr-CA" sz="1600" i="0" dirty="0"/>
                        <a:t> du genou</a:t>
                      </a:r>
                    </a:p>
                  </a:txBody>
                  <a:tcPr/>
                </a:tc>
                <a:extLst>
                  <a:ext uri="{0D108BD9-81ED-4DB2-BD59-A6C34878D82A}">
                    <a16:rowId xmlns:a16="http://schemas.microsoft.com/office/drawing/2014/main" val="10001"/>
                  </a:ext>
                </a:extLst>
              </a:tr>
              <a:tr h="32698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CA" sz="1600" i="1" dirty="0" err="1"/>
                        <a:t>Knee</a:t>
                      </a:r>
                      <a:r>
                        <a:rPr lang="fr-CA" sz="1600" i="1" dirty="0"/>
                        <a:t> </a:t>
                      </a:r>
                      <a:r>
                        <a:rPr lang="fr-CA" sz="1600" i="1" dirty="0" err="1"/>
                        <a:t>prosthesis</a:t>
                      </a:r>
                      <a:endParaRPr lang="fr-CA" sz="1600" i="1" dirty="0"/>
                    </a:p>
                  </a:txBody>
                  <a:tcPr/>
                </a:tc>
                <a:extLst>
                  <a:ext uri="{0D108BD9-81ED-4DB2-BD59-A6C34878D82A}">
                    <a16:rowId xmlns:a16="http://schemas.microsoft.com/office/drawing/2014/main" val="10002"/>
                  </a:ext>
                </a:extLst>
              </a:tr>
              <a:tr h="32698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CA" sz="1600" i="1" dirty="0" err="1"/>
                        <a:t>Knee</a:t>
                      </a:r>
                      <a:r>
                        <a:rPr lang="fr-CA" sz="1600" i="1" dirty="0"/>
                        <a:t> </a:t>
                      </a:r>
                      <a:r>
                        <a:rPr lang="fr-CA" sz="1600" i="1" dirty="0" err="1"/>
                        <a:t>prosthetic</a:t>
                      </a:r>
                      <a:r>
                        <a:rPr lang="fr-CA" sz="1600" i="1" baseline="0" dirty="0"/>
                        <a:t> </a:t>
                      </a:r>
                      <a:r>
                        <a:rPr lang="fr-CA" sz="1600" i="1" baseline="0" dirty="0" err="1"/>
                        <a:t>device</a:t>
                      </a:r>
                      <a:endParaRPr lang="fr-CA" sz="1600" i="1" dirty="0"/>
                    </a:p>
                  </a:txBody>
                  <a:tcPr/>
                </a:tc>
                <a:extLst>
                  <a:ext uri="{0D108BD9-81ED-4DB2-BD59-A6C34878D82A}">
                    <a16:rowId xmlns:a16="http://schemas.microsoft.com/office/drawing/2014/main" val="10003"/>
                  </a:ext>
                </a:extLst>
              </a:tr>
              <a:tr h="326988">
                <a:tc>
                  <a:txBody>
                    <a:bodyPr/>
                    <a:lstStyle/>
                    <a:p>
                      <a:r>
                        <a:rPr lang="fr-CA" sz="1600" i="1" dirty="0" err="1"/>
                        <a:t>Knee</a:t>
                      </a:r>
                      <a:r>
                        <a:rPr lang="fr-CA" sz="1600" i="1" dirty="0"/>
                        <a:t>-joint </a:t>
                      </a:r>
                      <a:r>
                        <a:rPr lang="fr-CA" sz="1600" i="1" dirty="0" err="1"/>
                        <a:t>prosthesis</a:t>
                      </a:r>
                      <a:endParaRPr lang="fr-CA" sz="1600" i="1" dirty="0"/>
                    </a:p>
                  </a:txBody>
                  <a:tcPr/>
                </a:tc>
                <a:extLst>
                  <a:ext uri="{0D108BD9-81ED-4DB2-BD59-A6C34878D82A}">
                    <a16:rowId xmlns:a16="http://schemas.microsoft.com/office/drawing/2014/main" val="10004"/>
                  </a:ext>
                </a:extLst>
              </a:tr>
              <a:tr h="326988">
                <a:tc>
                  <a:txBody>
                    <a:bodyPr/>
                    <a:lstStyle/>
                    <a:p>
                      <a:endParaRPr lang="fr-CA" sz="1600" dirty="0"/>
                    </a:p>
                  </a:txBody>
                  <a:tcPr/>
                </a:tc>
                <a:extLst>
                  <a:ext uri="{0D108BD9-81ED-4DB2-BD59-A6C34878D82A}">
                    <a16:rowId xmlns:a16="http://schemas.microsoft.com/office/drawing/2014/main" val="10005"/>
                  </a:ext>
                </a:extLst>
              </a:tr>
              <a:tr h="326988">
                <a:tc>
                  <a:txBody>
                    <a:bodyPr/>
                    <a:lstStyle/>
                    <a:p>
                      <a:endParaRPr lang="fr-CA" sz="1600" dirty="0"/>
                    </a:p>
                  </a:txBody>
                  <a:tcPr/>
                </a:tc>
                <a:extLst>
                  <a:ext uri="{0D108BD9-81ED-4DB2-BD59-A6C34878D82A}">
                    <a16:rowId xmlns:a16="http://schemas.microsoft.com/office/drawing/2014/main" val="10006"/>
                  </a:ext>
                </a:extLst>
              </a:tr>
              <a:tr h="32698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CA" sz="1600" i="1" dirty="0"/>
                    </a:p>
                  </a:txBody>
                  <a:tcPr/>
                </a:tc>
                <a:extLst>
                  <a:ext uri="{0D108BD9-81ED-4DB2-BD59-A6C34878D82A}">
                    <a16:rowId xmlns:a16="http://schemas.microsoft.com/office/drawing/2014/main" val="10007"/>
                  </a:ext>
                </a:extLst>
              </a:tr>
              <a:tr h="32698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CA" sz="1600" i="1" dirty="0"/>
                    </a:p>
                  </a:txBody>
                  <a:tcPr/>
                </a:tc>
                <a:extLst>
                  <a:ext uri="{0D108BD9-81ED-4DB2-BD59-A6C34878D82A}">
                    <a16:rowId xmlns:a16="http://schemas.microsoft.com/office/drawing/2014/main" val="10008"/>
                  </a:ext>
                </a:extLst>
              </a:tr>
              <a:tr h="32698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CA" sz="1600" i="1" dirty="0"/>
                    </a:p>
                  </a:txBody>
                  <a:tcPr/>
                </a:tc>
                <a:extLst>
                  <a:ext uri="{0D108BD9-81ED-4DB2-BD59-A6C34878D82A}">
                    <a16:rowId xmlns:a16="http://schemas.microsoft.com/office/drawing/2014/main" val="1807851258"/>
                  </a:ext>
                </a:extLst>
              </a:tr>
              <a:tr h="32698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CA" sz="1600" i="1" dirty="0"/>
                    </a:p>
                  </a:txBody>
                  <a:tcPr/>
                </a:tc>
                <a:extLst>
                  <a:ext uri="{0D108BD9-81ED-4DB2-BD59-A6C34878D82A}">
                    <a16:rowId xmlns:a16="http://schemas.microsoft.com/office/drawing/2014/main" val="36671085"/>
                  </a:ext>
                </a:extLst>
              </a:tr>
              <a:tr h="32698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CA" sz="1600" i="1" dirty="0"/>
                    </a:p>
                  </a:txBody>
                  <a:tcPr/>
                </a:tc>
                <a:extLst>
                  <a:ext uri="{0D108BD9-81ED-4DB2-BD59-A6C34878D82A}">
                    <a16:rowId xmlns:a16="http://schemas.microsoft.com/office/drawing/2014/main" val="1339211797"/>
                  </a:ext>
                </a:extLst>
              </a:tr>
            </a:tbl>
          </a:graphicData>
        </a:graphic>
      </p:graphicFrame>
      <p:graphicFrame>
        <p:nvGraphicFramePr>
          <p:cNvPr id="5" name="Tableau 4"/>
          <p:cNvGraphicFramePr>
            <a:graphicFrameLocks noGrp="1"/>
          </p:cNvGraphicFramePr>
          <p:nvPr>
            <p:extLst>
              <p:ext uri="{D42A27DB-BD31-4B8C-83A1-F6EECF244321}">
                <p14:modId xmlns:p14="http://schemas.microsoft.com/office/powerpoint/2010/main" val="2342859786"/>
              </p:ext>
            </p:extLst>
          </p:nvPr>
        </p:nvGraphicFramePr>
        <p:xfrm>
          <a:off x="5632649" y="2411007"/>
          <a:ext cx="2703395" cy="4023481"/>
        </p:xfrm>
        <a:graphic>
          <a:graphicData uri="http://schemas.openxmlformats.org/drawingml/2006/table">
            <a:tbl>
              <a:tblPr firstRow="1" bandRow="1">
                <a:tableStyleId>{9DCAF9ED-07DC-4A11-8D7F-57B35C25682E}</a:tableStyleId>
              </a:tblPr>
              <a:tblGrid>
                <a:gridCol w="2703395">
                  <a:extLst>
                    <a:ext uri="{9D8B030D-6E8A-4147-A177-3AD203B41FA5}">
                      <a16:colId xmlns:a16="http://schemas.microsoft.com/office/drawing/2014/main" val="20000"/>
                    </a:ext>
                  </a:extLst>
                </a:gridCol>
              </a:tblGrid>
              <a:tr h="335162">
                <a:tc>
                  <a:txBody>
                    <a:bodyPr/>
                    <a:lstStyle/>
                    <a:p>
                      <a:r>
                        <a:rPr lang="fr-FR" sz="1600" dirty="0"/>
                        <a:t>Arthrose (au</a:t>
                      </a:r>
                      <a:r>
                        <a:rPr lang="fr-FR" sz="1600" baseline="0" dirty="0"/>
                        <a:t> genou)</a:t>
                      </a:r>
                      <a:endParaRPr lang="fr-CA" sz="1600" dirty="0"/>
                    </a:p>
                  </a:txBody>
                  <a:tcPr/>
                </a:tc>
                <a:extLst>
                  <a:ext uri="{0D108BD9-81ED-4DB2-BD59-A6C34878D82A}">
                    <a16:rowId xmlns:a16="http://schemas.microsoft.com/office/drawing/2014/main" val="10000"/>
                  </a:ext>
                </a:extLst>
              </a:tr>
              <a:tr h="335291">
                <a:tc>
                  <a:txBody>
                    <a:bodyPr/>
                    <a:lstStyle/>
                    <a:p>
                      <a:r>
                        <a:rPr lang="fr-CA" sz="1600" i="0" dirty="0"/>
                        <a:t>Osteoarthrite</a:t>
                      </a:r>
                    </a:p>
                  </a:txBody>
                  <a:tcPr/>
                </a:tc>
                <a:extLst>
                  <a:ext uri="{0D108BD9-81ED-4DB2-BD59-A6C34878D82A}">
                    <a16:rowId xmlns:a16="http://schemas.microsoft.com/office/drawing/2014/main" val="10001"/>
                  </a:ext>
                </a:extLst>
              </a:tr>
              <a:tr h="335291">
                <a:tc>
                  <a:txBody>
                    <a:bodyPr/>
                    <a:lstStyle/>
                    <a:p>
                      <a:r>
                        <a:rPr lang="fr-CA" sz="1600" i="0" dirty="0" err="1"/>
                        <a:t>Ostéoarthropathie</a:t>
                      </a:r>
                      <a:endParaRPr lang="fr-CA" sz="1600" i="0" dirty="0"/>
                    </a:p>
                  </a:txBody>
                  <a:tcPr/>
                </a:tc>
                <a:extLst>
                  <a:ext uri="{0D108BD9-81ED-4DB2-BD59-A6C34878D82A}">
                    <a16:rowId xmlns:a16="http://schemas.microsoft.com/office/drawing/2014/main" val="10002"/>
                  </a:ext>
                </a:extLst>
              </a:tr>
              <a:tr h="335291">
                <a:tc>
                  <a:txBody>
                    <a:bodyPr/>
                    <a:lstStyle/>
                    <a:p>
                      <a:r>
                        <a:rPr lang="fr-CA" sz="1600" i="0" dirty="0"/>
                        <a:t>Arthropathie</a:t>
                      </a:r>
                    </a:p>
                  </a:txBody>
                  <a:tcPr/>
                </a:tc>
                <a:extLst>
                  <a:ext uri="{0D108BD9-81ED-4DB2-BD59-A6C34878D82A}">
                    <a16:rowId xmlns:a16="http://schemas.microsoft.com/office/drawing/2014/main" val="10003"/>
                  </a:ext>
                </a:extLst>
              </a:tr>
              <a:tr h="335291">
                <a:tc>
                  <a:txBody>
                    <a:bodyPr/>
                    <a:lstStyle/>
                    <a:p>
                      <a:r>
                        <a:rPr lang="fr-CA" sz="1600" i="0" dirty="0"/>
                        <a:t>Rhumatisme</a:t>
                      </a:r>
                    </a:p>
                  </a:txBody>
                  <a:tcPr/>
                </a:tc>
                <a:extLst>
                  <a:ext uri="{0D108BD9-81ED-4DB2-BD59-A6C34878D82A}">
                    <a16:rowId xmlns:a16="http://schemas.microsoft.com/office/drawing/2014/main" val="10004"/>
                  </a:ext>
                </a:extLst>
              </a:tr>
              <a:tr h="335291">
                <a:tc>
                  <a:txBody>
                    <a:bodyPr/>
                    <a:lstStyle/>
                    <a:p>
                      <a:r>
                        <a:rPr lang="fr-CA" sz="1600" i="0" dirty="0"/>
                        <a:t>Arthrite</a:t>
                      </a:r>
                    </a:p>
                  </a:txBody>
                  <a:tcPr/>
                </a:tc>
                <a:extLst>
                  <a:ext uri="{0D108BD9-81ED-4DB2-BD59-A6C34878D82A}">
                    <a16:rowId xmlns:a16="http://schemas.microsoft.com/office/drawing/2014/main" val="10005"/>
                  </a:ext>
                </a:extLst>
              </a:tr>
              <a:tr h="335291">
                <a:tc>
                  <a:txBody>
                    <a:bodyPr/>
                    <a:lstStyle/>
                    <a:p>
                      <a:r>
                        <a:rPr lang="fr-CA" sz="1600" i="0" dirty="0"/>
                        <a:t>Gonarthrose</a:t>
                      </a:r>
                    </a:p>
                  </a:txBody>
                  <a:tcPr/>
                </a:tc>
                <a:extLst>
                  <a:ext uri="{0D108BD9-81ED-4DB2-BD59-A6C34878D82A}">
                    <a16:rowId xmlns:a16="http://schemas.microsoft.com/office/drawing/2014/main" val="10006"/>
                  </a:ext>
                </a:extLst>
              </a:tr>
              <a:tr h="33529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CA" sz="1600" i="1" dirty="0" err="1"/>
                        <a:t>Osteoarthritis</a:t>
                      </a:r>
                      <a:endParaRPr lang="fr-CA" sz="1600" i="1" dirty="0"/>
                    </a:p>
                  </a:txBody>
                  <a:tcPr/>
                </a:tc>
                <a:extLst>
                  <a:ext uri="{0D108BD9-81ED-4DB2-BD59-A6C34878D82A}">
                    <a16:rowId xmlns:a16="http://schemas.microsoft.com/office/drawing/2014/main" val="10007"/>
                  </a:ext>
                </a:extLst>
              </a:tr>
              <a:tr h="33529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CA" sz="1600" i="1" dirty="0" err="1"/>
                        <a:t>Osteoarthrosis</a:t>
                      </a:r>
                      <a:endParaRPr lang="fr-CA" sz="1600" i="1" dirty="0"/>
                    </a:p>
                  </a:txBody>
                  <a:tcPr/>
                </a:tc>
                <a:extLst>
                  <a:ext uri="{0D108BD9-81ED-4DB2-BD59-A6C34878D82A}">
                    <a16:rowId xmlns:a16="http://schemas.microsoft.com/office/drawing/2014/main" val="10008"/>
                  </a:ext>
                </a:extLst>
              </a:tr>
              <a:tr h="33529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CA" sz="1600" i="1" dirty="0" err="1"/>
                        <a:t>Degenerative</a:t>
                      </a:r>
                      <a:r>
                        <a:rPr lang="fr-CA" sz="1600" i="1" dirty="0"/>
                        <a:t> joint </a:t>
                      </a:r>
                      <a:r>
                        <a:rPr lang="fr-CA" sz="1600" i="1" dirty="0" err="1"/>
                        <a:t>disease</a:t>
                      </a:r>
                      <a:endParaRPr lang="fr-CA" sz="1600" i="1" dirty="0"/>
                    </a:p>
                  </a:txBody>
                  <a:tcPr/>
                </a:tc>
                <a:extLst>
                  <a:ext uri="{0D108BD9-81ED-4DB2-BD59-A6C34878D82A}">
                    <a16:rowId xmlns:a16="http://schemas.microsoft.com/office/drawing/2014/main" val="137170578"/>
                  </a:ext>
                </a:extLst>
              </a:tr>
              <a:tr h="33529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CA" sz="1600" i="1" dirty="0" err="1"/>
                        <a:t>Degenerative</a:t>
                      </a:r>
                      <a:r>
                        <a:rPr lang="fr-CA" sz="1600" i="1" dirty="0"/>
                        <a:t> arthritis</a:t>
                      </a:r>
                    </a:p>
                  </a:txBody>
                  <a:tcPr/>
                </a:tc>
                <a:extLst>
                  <a:ext uri="{0D108BD9-81ED-4DB2-BD59-A6C34878D82A}">
                    <a16:rowId xmlns:a16="http://schemas.microsoft.com/office/drawing/2014/main" val="1407103141"/>
                  </a:ext>
                </a:extLst>
              </a:tr>
              <a:tr h="33529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CA" sz="1600" i="1" dirty="0" err="1"/>
                        <a:t>Gonarthrosis</a:t>
                      </a:r>
                      <a:endParaRPr lang="fr-CA" sz="1600" i="1" dirty="0"/>
                    </a:p>
                  </a:txBody>
                  <a:tcPr/>
                </a:tc>
                <a:extLst>
                  <a:ext uri="{0D108BD9-81ED-4DB2-BD59-A6C34878D82A}">
                    <a16:rowId xmlns:a16="http://schemas.microsoft.com/office/drawing/2014/main" val="278437745"/>
                  </a:ext>
                </a:extLst>
              </a:tr>
            </a:tbl>
          </a:graphicData>
        </a:graphic>
      </p:graphicFrame>
      <p:sp>
        <p:nvSpPr>
          <p:cNvPr id="11" name="ZoneTexte 10">
            <a:extLst>
              <a:ext uri="{FF2B5EF4-FFF2-40B4-BE49-F238E27FC236}">
                <a16:creationId xmlns:a16="http://schemas.microsoft.com/office/drawing/2014/main" id="{E1908CF6-804D-4979-9AB9-A8AFD12C7029}"/>
              </a:ext>
            </a:extLst>
          </p:cNvPr>
          <p:cNvSpPr txBox="1"/>
          <p:nvPr/>
        </p:nvSpPr>
        <p:spPr>
          <a:xfrm>
            <a:off x="528030" y="1143963"/>
            <a:ext cx="8229600" cy="70788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fr-CA" sz="2000" dirty="0"/>
              <a:t>Exemple de sujet: Recours à une prothèse du genou pour traiter les patients </a:t>
            </a:r>
            <a:br>
              <a:rPr lang="fr-CA" sz="2000" dirty="0"/>
            </a:br>
            <a:r>
              <a:rPr lang="fr-CA" sz="2000" dirty="0"/>
              <a:t>souffrant d’arthrose du genou </a:t>
            </a:r>
          </a:p>
        </p:txBody>
      </p:sp>
      <p:sp>
        <p:nvSpPr>
          <p:cNvPr id="12" name="Rectangle 11">
            <a:extLst>
              <a:ext uri="{FF2B5EF4-FFF2-40B4-BE49-F238E27FC236}">
                <a16:creationId xmlns:a16="http://schemas.microsoft.com/office/drawing/2014/main" id="{97EFD5B8-C2C1-46C9-9D9C-F78DE45BDB4A}"/>
              </a:ext>
            </a:extLst>
          </p:cNvPr>
          <p:cNvSpPr/>
          <p:nvPr/>
        </p:nvSpPr>
        <p:spPr>
          <a:xfrm>
            <a:off x="1749842" y="1509235"/>
            <a:ext cx="1998420" cy="353943"/>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fr-CA"/>
          </a:p>
        </p:txBody>
      </p:sp>
      <p:sp>
        <p:nvSpPr>
          <p:cNvPr id="13" name="Rectangle 12">
            <a:extLst>
              <a:ext uri="{FF2B5EF4-FFF2-40B4-BE49-F238E27FC236}">
                <a16:creationId xmlns:a16="http://schemas.microsoft.com/office/drawing/2014/main" id="{304BF6BA-803C-4768-B10B-DB4A82E240AD}"/>
              </a:ext>
            </a:extLst>
          </p:cNvPr>
          <p:cNvSpPr/>
          <p:nvPr/>
        </p:nvSpPr>
        <p:spPr>
          <a:xfrm>
            <a:off x="3960940" y="1155292"/>
            <a:ext cx="2060431" cy="353943"/>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fr-CA"/>
          </a:p>
        </p:txBody>
      </p:sp>
      <p:sp>
        <p:nvSpPr>
          <p:cNvPr id="17" name="ZoneTexte 16">
            <a:extLst>
              <a:ext uri="{FF2B5EF4-FFF2-40B4-BE49-F238E27FC236}">
                <a16:creationId xmlns:a16="http://schemas.microsoft.com/office/drawing/2014/main" id="{D7A47D11-09BB-433E-A916-E678D62929D5}"/>
              </a:ext>
            </a:extLst>
          </p:cNvPr>
          <p:cNvSpPr txBox="1"/>
          <p:nvPr/>
        </p:nvSpPr>
        <p:spPr>
          <a:xfrm>
            <a:off x="457200" y="2420829"/>
            <a:ext cx="2429478" cy="2585323"/>
          </a:xfrm>
          <a:prstGeom prst="rect">
            <a:avLst/>
          </a:prstGeom>
          <a:noFill/>
        </p:spPr>
        <p:txBody>
          <a:bodyPr wrap="square" rtlCol="0">
            <a:spAutoFit/>
          </a:bodyPr>
          <a:lstStyle/>
          <a:p>
            <a:r>
              <a:rPr lang="fr-CA" b="1" dirty="0"/>
              <a:t>Astuce de recherche!</a:t>
            </a:r>
          </a:p>
          <a:p>
            <a:r>
              <a:rPr lang="fr-CA" dirty="0"/>
              <a:t>Inscrivez ces synonymes et traductions dans un tableau (plan de concepts) afin de les réutiliser lors de la recherche dans les sources d’information spécialisées. </a:t>
            </a:r>
          </a:p>
        </p:txBody>
      </p:sp>
      <p:sp>
        <p:nvSpPr>
          <p:cNvPr id="20" name="Titre 1">
            <a:extLst>
              <a:ext uri="{FF2B5EF4-FFF2-40B4-BE49-F238E27FC236}">
                <a16:creationId xmlns:a16="http://schemas.microsoft.com/office/drawing/2014/main" id="{302C57F3-4F47-4489-8593-F0A8C33D3225}"/>
              </a:ext>
            </a:extLst>
          </p:cNvPr>
          <p:cNvSpPr>
            <a:spLocks noGrp="1"/>
          </p:cNvSpPr>
          <p:nvPr>
            <p:ph type="title"/>
          </p:nvPr>
        </p:nvSpPr>
        <p:spPr>
          <a:xfrm>
            <a:off x="457200" y="0"/>
            <a:ext cx="8686800" cy="1143000"/>
          </a:xfrm>
        </p:spPr>
        <p:txBody>
          <a:bodyPr/>
          <a:lstStyle/>
          <a:p>
            <a:pPr algn="l"/>
            <a:r>
              <a:rPr lang="fr-CA" sz="3000" dirty="0">
                <a:latin typeface="Helvetica" pitchFamily="34" charset="0"/>
              </a:rPr>
              <a:t>Étape 3: Faire un plan de concept</a:t>
            </a:r>
          </a:p>
        </p:txBody>
      </p:sp>
    </p:spTree>
    <p:extLst>
      <p:ext uri="{BB962C8B-B14F-4D97-AF65-F5344CB8AC3E}">
        <p14:creationId xmlns:p14="http://schemas.microsoft.com/office/powerpoint/2010/main" val="4095393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686800" cy="1143000"/>
          </a:xfrm>
        </p:spPr>
        <p:txBody>
          <a:bodyPr/>
          <a:lstStyle/>
          <a:p>
            <a:pPr algn="l"/>
            <a:r>
              <a:rPr lang="fr-CA" sz="3000" dirty="0">
                <a:latin typeface="Helvetica" pitchFamily="34" charset="0"/>
              </a:rPr>
              <a:t>Étape 3: Élaborer des équations de recherche</a:t>
            </a:r>
          </a:p>
        </p:txBody>
      </p:sp>
      <p:sp>
        <p:nvSpPr>
          <p:cNvPr id="3" name="Espace réservé du contenu 2"/>
          <p:cNvSpPr>
            <a:spLocks noGrp="1"/>
          </p:cNvSpPr>
          <p:nvPr>
            <p:ph idx="1"/>
          </p:nvPr>
        </p:nvSpPr>
        <p:spPr>
          <a:xfrm>
            <a:off x="457200" y="1414732"/>
            <a:ext cx="8229600" cy="5443268"/>
          </a:xfrm>
        </p:spPr>
        <p:txBody>
          <a:bodyPr>
            <a:normAutofit/>
          </a:bodyPr>
          <a:lstStyle/>
          <a:p>
            <a:pPr marL="109728" indent="0">
              <a:buNone/>
            </a:pPr>
            <a:r>
              <a:rPr lang="fr-CA" sz="2000" b="1" dirty="0">
                <a:latin typeface="+mn-lt"/>
              </a:rPr>
              <a:t>ET/AND  </a:t>
            </a:r>
            <a:r>
              <a:rPr lang="fr-CA" sz="2000" dirty="0">
                <a:latin typeface="+mn-lt"/>
                <a:sym typeface="Symbol"/>
              </a:rPr>
              <a:t> </a:t>
            </a:r>
            <a:r>
              <a:rPr lang="fr-CA" sz="2000" dirty="0">
                <a:latin typeface="+mn-lt"/>
              </a:rPr>
              <a:t>pour ajouter un concept à votre requête (généralement,			l’opérateur par défaut)          </a:t>
            </a:r>
            <a:br>
              <a:rPr lang="fr-CA" sz="2000" dirty="0">
                <a:latin typeface="+mn-lt"/>
              </a:rPr>
            </a:br>
            <a:r>
              <a:rPr lang="fr-CA" sz="2000" dirty="0">
                <a:latin typeface="+mn-lt"/>
              </a:rPr>
              <a:t>		</a:t>
            </a:r>
            <a:r>
              <a:rPr lang="fr-CA" sz="2000" dirty="0">
                <a:solidFill>
                  <a:schemeClr val="accent2"/>
                </a:solidFill>
                <a:latin typeface="+mn-lt"/>
              </a:rPr>
              <a:t>Prothèse </a:t>
            </a:r>
            <a:r>
              <a:rPr lang="fr-CA" sz="2000" b="1" dirty="0">
                <a:solidFill>
                  <a:schemeClr val="accent2"/>
                </a:solidFill>
                <a:latin typeface="+mn-lt"/>
              </a:rPr>
              <a:t>AND</a:t>
            </a:r>
            <a:r>
              <a:rPr lang="fr-CA" sz="2000" dirty="0">
                <a:solidFill>
                  <a:schemeClr val="accent2"/>
                </a:solidFill>
                <a:latin typeface="+mn-lt"/>
              </a:rPr>
              <a:t> genou</a:t>
            </a:r>
            <a:endParaRPr lang="fr-CA" sz="1600" dirty="0">
              <a:latin typeface="+mn-lt"/>
            </a:endParaRPr>
          </a:p>
          <a:p>
            <a:pPr marL="109728" indent="0">
              <a:buNone/>
            </a:pPr>
            <a:endParaRPr lang="fr-CA" sz="2000" dirty="0">
              <a:solidFill>
                <a:schemeClr val="accent2"/>
              </a:solidFill>
              <a:latin typeface="+mn-lt"/>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5367" y="2871659"/>
            <a:ext cx="4369980" cy="27798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p:cNvSpPr txBox="1"/>
          <p:nvPr/>
        </p:nvSpPr>
        <p:spPr>
          <a:xfrm>
            <a:off x="2665228" y="4061517"/>
            <a:ext cx="1137684"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CA" sz="2000" dirty="0">
                <a:solidFill>
                  <a:prstClr val="black"/>
                </a:solidFill>
                <a:latin typeface="Calibri"/>
              </a:rPr>
              <a:t>prothèse</a:t>
            </a:r>
            <a:endParaRPr kumimoji="0" lang="fr-CA"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ZoneTexte 6"/>
          <p:cNvSpPr txBox="1"/>
          <p:nvPr/>
        </p:nvSpPr>
        <p:spPr>
          <a:xfrm>
            <a:off x="5330456" y="4049513"/>
            <a:ext cx="871870"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2000" b="0" i="0" u="none" strike="noStrike" kern="1200" cap="none" spc="0" normalizeH="0" baseline="0" noProof="0" dirty="0">
                <a:ln>
                  <a:noFill/>
                </a:ln>
                <a:solidFill>
                  <a:prstClr val="black"/>
                </a:solidFill>
                <a:effectLst/>
                <a:uLnTx/>
                <a:uFillTx/>
                <a:latin typeface="Calibri"/>
                <a:ea typeface="+mn-ea"/>
                <a:cs typeface="+mn-cs"/>
              </a:rPr>
              <a:t>genou</a:t>
            </a:r>
            <a:endParaRPr kumimoji="0" lang="fr-CA"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2435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414732"/>
            <a:ext cx="8229600" cy="5443268"/>
          </a:xfrm>
        </p:spPr>
        <p:txBody>
          <a:bodyPr>
            <a:normAutofit/>
          </a:bodyPr>
          <a:lstStyle/>
          <a:p>
            <a:pPr marL="109728" indent="0">
              <a:buNone/>
            </a:pPr>
            <a:r>
              <a:rPr lang="fr-CA" sz="2000" b="1" dirty="0">
                <a:latin typeface="+mn-lt"/>
              </a:rPr>
              <a:t>OU/OR</a:t>
            </a:r>
            <a:r>
              <a:rPr lang="fr-CA" sz="2000" dirty="0">
                <a:latin typeface="+mn-lt"/>
              </a:rPr>
              <a:t>    </a:t>
            </a:r>
            <a:r>
              <a:rPr lang="fr-CA" sz="2000" dirty="0">
                <a:latin typeface="+mn-lt"/>
                <a:sym typeface="Symbol"/>
              </a:rPr>
              <a:t> </a:t>
            </a:r>
            <a:r>
              <a:rPr lang="fr-CA" sz="2000" dirty="0">
                <a:latin typeface="+mn-lt"/>
              </a:rPr>
              <a:t>pour élargir la portée de la recherche en cherchant				simultanément des équivalences ou des synonymes</a:t>
            </a:r>
            <a:br>
              <a:rPr lang="fr-CA" sz="2000" dirty="0">
                <a:latin typeface="+mn-lt"/>
              </a:rPr>
            </a:br>
            <a:r>
              <a:rPr lang="fr-CA" sz="2000" dirty="0">
                <a:latin typeface="+mn-lt"/>
              </a:rPr>
              <a:t>	         </a:t>
            </a:r>
            <a:r>
              <a:rPr lang="fr-CA" sz="2000" dirty="0">
                <a:solidFill>
                  <a:schemeClr val="accent2"/>
                </a:solidFill>
                <a:latin typeface="+mn-lt"/>
              </a:rPr>
              <a:t>Arthrose </a:t>
            </a:r>
            <a:r>
              <a:rPr lang="fr-CA" sz="2000" b="1" dirty="0">
                <a:solidFill>
                  <a:schemeClr val="accent2"/>
                </a:solidFill>
                <a:latin typeface="+mn-lt"/>
              </a:rPr>
              <a:t>OR</a:t>
            </a:r>
            <a:r>
              <a:rPr lang="fr-CA" sz="2000" dirty="0">
                <a:solidFill>
                  <a:schemeClr val="accent2"/>
                </a:solidFill>
                <a:latin typeface="+mn-lt"/>
              </a:rPr>
              <a:t> ostéoarthrite</a:t>
            </a:r>
          </a:p>
          <a:p>
            <a:pPr marL="109728" indent="0">
              <a:buNone/>
            </a:pPr>
            <a:endParaRPr lang="fr-CA" sz="2000" dirty="0">
              <a:solidFill>
                <a:schemeClr val="accent2"/>
              </a:solidFill>
              <a:latin typeface="+mn-lt"/>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7544" y="2701343"/>
            <a:ext cx="4256293" cy="2741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p:cNvSpPr txBox="1"/>
          <p:nvPr/>
        </p:nvSpPr>
        <p:spPr>
          <a:xfrm>
            <a:off x="2842072" y="3856861"/>
            <a:ext cx="1286540"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2000" b="0" i="0" u="none" strike="noStrike" kern="1200" cap="none" spc="0" normalizeH="0" baseline="0" noProof="0" dirty="0">
                <a:ln>
                  <a:noFill/>
                </a:ln>
                <a:solidFill>
                  <a:prstClr val="black"/>
                </a:solidFill>
                <a:effectLst/>
                <a:uLnTx/>
                <a:uFillTx/>
                <a:latin typeface="Calibri"/>
                <a:ea typeface="+mn-ea"/>
                <a:cs typeface="+mn-cs"/>
              </a:rPr>
              <a:t>arthrose</a:t>
            </a:r>
          </a:p>
        </p:txBody>
      </p:sp>
      <p:sp>
        <p:nvSpPr>
          <p:cNvPr id="7" name="ZoneTexte 6"/>
          <p:cNvSpPr txBox="1"/>
          <p:nvPr/>
        </p:nvSpPr>
        <p:spPr>
          <a:xfrm>
            <a:off x="5273657" y="3872250"/>
            <a:ext cx="1633868"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2000" b="0" i="0" u="none" strike="noStrike" kern="1200" cap="none" spc="0" normalizeH="0" baseline="0" noProof="0" dirty="0" err="1">
                <a:ln>
                  <a:noFill/>
                </a:ln>
                <a:solidFill>
                  <a:prstClr val="black"/>
                </a:solidFill>
                <a:effectLst/>
                <a:uLnTx/>
                <a:uFillTx/>
                <a:latin typeface="Calibri"/>
                <a:ea typeface="+mn-ea"/>
                <a:cs typeface="+mn-cs"/>
              </a:rPr>
              <a:t>ostéoarthrite</a:t>
            </a:r>
            <a:endParaRPr kumimoji="0" lang="fr-CA"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Titre 1">
            <a:extLst>
              <a:ext uri="{FF2B5EF4-FFF2-40B4-BE49-F238E27FC236}">
                <a16:creationId xmlns:a16="http://schemas.microsoft.com/office/drawing/2014/main" id="{7D0114FE-4018-4E4D-8778-A57A82F8445B}"/>
              </a:ext>
            </a:extLst>
          </p:cNvPr>
          <p:cNvSpPr>
            <a:spLocks noGrp="1"/>
          </p:cNvSpPr>
          <p:nvPr>
            <p:ph type="title"/>
          </p:nvPr>
        </p:nvSpPr>
        <p:spPr>
          <a:xfrm>
            <a:off x="457200" y="0"/>
            <a:ext cx="8686800" cy="1143000"/>
          </a:xfrm>
        </p:spPr>
        <p:txBody>
          <a:bodyPr/>
          <a:lstStyle/>
          <a:p>
            <a:pPr algn="l"/>
            <a:r>
              <a:rPr lang="fr-CA" sz="3000" dirty="0">
                <a:latin typeface="Helvetica" pitchFamily="34" charset="0"/>
              </a:rPr>
              <a:t>Étape 3: Élaborer des équations de recherche</a:t>
            </a:r>
          </a:p>
        </p:txBody>
      </p:sp>
    </p:spTree>
    <p:extLst>
      <p:ext uri="{BB962C8B-B14F-4D97-AF65-F5344CB8AC3E}">
        <p14:creationId xmlns:p14="http://schemas.microsoft.com/office/powerpoint/2010/main" val="3599570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199" y="1347536"/>
            <a:ext cx="8686799" cy="5510463"/>
          </a:xfrm>
        </p:spPr>
        <p:txBody>
          <a:bodyPr>
            <a:noAutofit/>
          </a:bodyPr>
          <a:lstStyle/>
          <a:p>
            <a:pPr marL="109728" indent="0">
              <a:spcAft>
                <a:spcPts val="1200"/>
              </a:spcAft>
              <a:buNone/>
            </a:pPr>
            <a:r>
              <a:rPr lang="fr-CA" sz="2000" b="1" dirty="0">
                <a:latin typeface="+mn-lt"/>
              </a:rPr>
              <a:t>ET / AND </a:t>
            </a:r>
            <a:r>
              <a:rPr lang="fr-CA" sz="2000" dirty="0">
                <a:latin typeface="+mn-lt"/>
                <a:sym typeface="Symbol"/>
              </a:rPr>
              <a:t> </a:t>
            </a:r>
            <a:r>
              <a:rPr lang="fr-CA" sz="2000" dirty="0">
                <a:latin typeface="+mn-lt"/>
              </a:rPr>
              <a:t>pour ajouter un concept à votre requête (généralement,					l’opérateur par défaut) 	 </a:t>
            </a:r>
            <a:br>
              <a:rPr lang="fr-CA" sz="2000" dirty="0">
                <a:latin typeface="+mn-lt"/>
              </a:rPr>
            </a:br>
            <a:r>
              <a:rPr lang="fr-CA" sz="2000" dirty="0">
                <a:latin typeface="+mn-lt"/>
              </a:rPr>
              <a:t>		</a:t>
            </a:r>
            <a:r>
              <a:rPr lang="fr-CA" sz="2000" dirty="0">
                <a:solidFill>
                  <a:schemeClr val="accent2"/>
                </a:solidFill>
                <a:latin typeface="+mn-lt"/>
              </a:rPr>
              <a:t>Prothèse AND genou</a:t>
            </a:r>
            <a:endParaRPr lang="fr-CA" sz="1050" dirty="0">
              <a:latin typeface="+mn-lt"/>
            </a:endParaRPr>
          </a:p>
          <a:p>
            <a:pPr marL="109728" indent="0">
              <a:spcAft>
                <a:spcPts val="1200"/>
              </a:spcAft>
              <a:buNone/>
            </a:pPr>
            <a:r>
              <a:rPr lang="fr-CA" sz="2000" b="1" dirty="0">
                <a:latin typeface="+mn-lt"/>
              </a:rPr>
              <a:t>OU/OR</a:t>
            </a:r>
            <a:r>
              <a:rPr lang="fr-CA" sz="2000" dirty="0">
                <a:latin typeface="+mn-lt"/>
              </a:rPr>
              <a:t>  </a:t>
            </a:r>
            <a:r>
              <a:rPr lang="fr-CA" sz="2000" dirty="0">
                <a:latin typeface="+mn-lt"/>
                <a:sym typeface="Symbol"/>
              </a:rPr>
              <a:t> </a:t>
            </a:r>
            <a:r>
              <a:rPr lang="fr-CA" sz="2000" dirty="0">
                <a:latin typeface="+mn-lt"/>
              </a:rPr>
              <a:t>pour rechercher simultanément des équivalences ou des synonymes</a:t>
            </a:r>
            <a:br>
              <a:rPr lang="fr-CA" sz="2000" dirty="0">
                <a:latin typeface="+mn-lt"/>
              </a:rPr>
            </a:br>
            <a:r>
              <a:rPr lang="fr-CA" sz="2000" dirty="0">
                <a:latin typeface="+mn-lt"/>
              </a:rPr>
              <a:t>	        </a:t>
            </a:r>
            <a:r>
              <a:rPr lang="fr-CA" sz="2000" dirty="0">
                <a:solidFill>
                  <a:schemeClr val="accent2"/>
                </a:solidFill>
                <a:latin typeface="+mn-lt"/>
              </a:rPr>
              <a:t>Arthrose OR ostéoarthrite</a:t>
            </a:r>
            <a:endParaRPr lang="fr-CA" sz="2000" dirty="0">
              <a:latin typeface="+mn-lt"/>
            </a:endParaRPr>
          </a:p>
          <a:p>
            <a:pPr marL="109728" indent="0">
              <a:buNone/>
            </a:pPr>
            <a:r>
              <a:rPr lang="fr-CA" sz="2000" b="1" dirty="0">
                <a:latin typeface="+mn-lt"/>
              </a:rPr>
              <a:t>"  "   </a:t>
            </a:r>
            <a:r>
              <a:rPr lang="fr-CA" sz="2000" dirty="0">
                <a:latin typeface="+mn-lt"/>
                <a:sym typeface="Symbol"/>
              </a:rPr>
              <a:t> </a:t>
            </a:r>
            <a:r>
              <a:rPr lang="fr-CA" sz="2000" dirty="0">
                <a:latin typeface="+mn-lt"/>
              </a:rPr>
              <a:t>pour chercher une expression exacte</a:t>
            </a:r>
          </a:p>
          <a:p>
            <a:pPr marL="109728" indent="0">
              <a:spcAft>
                <a:spcPts val="1200"/>
              </a:spcAft>
              <a:buNone/>
            </a:pPr>
            <a:r>
              <a:rPr lang="fr-CA" sz="2000" dirty="0">
                <a:latin typeface="+mn-lt"/>
              </a:rPr>
              <a:t>	         </a:t>
            </a:r>
            <a:r>
              <a:rPr lang="fr-CA" sz="2000" dirty="0">
                <a:solidFill>
                  <a:schemeClr val="accent2"/>
                </a:solidFill>
                <a:latin typeface="+mn-lt"/>
              </a:rPr>
              <a:t>"</a:t>
            </a:r>
            <a:r>
              <a:rPr lang="fr-CA" sz="2000" dirty="0" err="1">
                <a:solidFill>
                  <a:schemeClr val="accent2"/>
                </a:solidFill>
                <a:latin typeface="+mn-lt"/>
              </a:rPr>
              <a:t>knee</a:t>
            </a:r>
            <a:r>
              <a:rPr lang="fr-CA" sz="2000" dirty="0">
                <a:solidFill>
                  <a:schemeClr val="accent2"/>
                </a:solidFill>
                <a:latin typeface="+mn-lt"/>
              </a:rPr>
              <a:t>-joint </a:t>
            </a:r>
            <a:r>
              <a:rPr lang="fr-CA" sz="2000" dirty="0" err="1">
                <a:solidFill>
                  <a:schemeClr val="accent2"/>
                </a:solidFill>
                <a:latin typeface="+mn-lt"/>
              </a:rPr>
              <a:t>prosthesis</a:t>
            </a:r>
            <a:r>
              <a:rPr lang="fr-CA" sz="2000" dirty="0">
                <a:solidFill>
                  <a:schemeClr val="accent2"/>
                </a:solidFill>
                <a:latin typeface="+mn-lt"/>
              </a:rPr>
              <a:t>"</a:t>
            </a:r>
          </a:p>
          <a:p>
            <a:pPr marL="109728" indent="0">
              <a:spcAft>
                <a:spcPts val="1200"/>
              </a:spcAft>
              <a:buNone/>
            </a:pPr>
            <a:r>
              <a:rPr lang="fr-CA" sz="2000" dirty="0">
                <a:latin typeface="+mn-lt"/>
              </a:rPr>
              <a:t> </a:t>
            </a:r>
            <a:r>
              <a:rPr lang="fr-CA" sz="2000" b="1" dirty="0">
                <a:latin typeface="+mn-lt"/>
              </a:rPr>
              <a:t>*</a:t>
            </a:r>
            <a:r>
              <a:rPr lang="fr-CA" sz="2000" dirty="0">
                <a:latin typeface="+mn-lt"/>
              </a:rPr>
              <a:t> 	    </a:t>
            </a:r>
            <a:r>
              <a:rPr lang="fr-CA" sz="2000" dirty="0">
                <a:latin typeface="+mn-lt"/>
                <a:sym typeface="Symbol"/>
              </a:rPr>
              <a:t> </a:t>
            </a:r>
            <a:r>
              <a:rPr lang="fr-CA" sz="2000" dirty="0">
                <a:latin typeface="+mn-lt"/>
              </a:rPr>
              <a:t>pour chercher des mots débutant par les mêmes lettres</a:t>
            </a:r>
            <a:br>
              <a:rPr lang="fr-CA" sz="2000" dirty="0">
                <a:latin typeface="+mn-lt"/>
              </a:rPr>
            </a:br>
            <a:r>
              <a:rPr lang="fr-CA" sz="2000" dirty="0">
                <a:latin typeface="+mn-lt"/>
              </a:rPr>
              <a:t>     	         </a:t>
            </a:r>
            <a:r>
              <a:rPr lang="fr-CA" sz="2000" dirty="0" err="1">
                <a:solidFill>
                  <a:schemeClr val="accent2"/>
                </a:solidFill>
                <a:latin typeface="+mn-lt"/>
              </a:rPr>
              <a:t>Prosthe</a:t>
            </a:r>
            <a:r>
              <a:rPr lang="fr-CA" sz="2000" dirty="0">
                <a:solidFill>
                  <a:schemeClr val="accent2"/>
                </a:solidFill>
                <a:latin typeface="+mn-lt"/>
              </a:rPr>
              <a:t>* = </a:t>
            </a:r>
            <a:r>
              <a:rPr lang="fr-CA" sz="2000" dirty="0" err="1">
                <a:solidFill>
                  <a:schemeClr val="accent2"/>
                </a:solidFill>
                <a:latin typeface="+mn-lt"/>
              </a:rPr>
              <a:t>prosthesis</a:t>
            </a:r>
            <a:r>
              <a:rPr lang="fr-CA" sz="2000" dirty="0">
                <a:solidFill>
                  <a:schemeClr val="accent2"/>
                </a:solidFill>
                <a:latin typeface="+mn-lt"/>
              </a:rPr>
              <a:t>, </a:t>
            </a:r>
            <a:r>
              <a:rPr lang="fr-CA" sz="2000" dirty="0" err="1">
                <a:solidFill>
                  <a:schemeClr val="accent2"/>
                </a:solidFill>
                <a:latin typeface="+mn-lt"/>
              </a:rPr>
              <a:t>prosthetic</a:t>
            </a:r>
            <a:r>
              <a:rPr lang="fr-CA" sz="2000" dirty="0">
                <a:solidFill>
                  <a:schemeClr val="accent2"/>
                </a:solidFill>
                <a:latin typeface="+mn-lt"/>
              </a:rPr>
              <a:t>, etc.</a:t>
            </a:r>
            <a:br>
              <a:rPr lang="fr-CA" sz="2000" dirty="0">
                <a:solidFill>
                  <a:schemeClr val="accent2"/>
                </a:solidFill>
                <a:latin typeface="+mn-lt"/>
              </a:rPr>
            </a:br>
            <a:r>
              <a:rPr lang="fr-CA" sz="2000" dirty="0">
                <a:solidFill>
                  <a:schemeClr val="accent2"/>
                </a:solidFill>
                <a:latin typeface="+mn-lt"/>
              </a:rPr>
              <a:t>	         </a:t>
            </a:r>
            <a:r>
              <a:rPr lang="fr-CA" sz="2000" dirty="0" err="1">
                <a:solidFill>
                  <a:schemeClr val="accent2"/>
                </a:solidFill>
                <a:latin typeface="+mn-lt"/>
              </a:rPr>
              <a:t>Osteoarthr</a:t>
            </a:r>
            <a:r>
              <a:rPr lang="fr-CA" sz="2000" dirty="0">
                <a:solidFill>
                  <a:schemeClr val="accent2"/>
                </a:solidFill>
                <a:latin typeface="+mn-lt"/>
              </a:rPr>
              <a:t>* = ostéoarthrite, </a:t>
            </a:r>
            <a:r>
              <a:rPr lang="fr-CA" sz="2000" dirty="0" err="1">
                <a:solidFill>
                  <a:schemeClr val="accent2"/>
                </a:solidFill>
                <a:latin typeface="+mn-lt"/>
              </a:rPr>
              <a:t>ostéoarthropathie</a:t>
            </a:r>
            <a:r>
              <a:rPr lang="fr-CA" sz="2000" dirty="0">
                <a:solidFill>
                  <a:schemeClr val="accent2"/>
                </a:solidFill>
                <a:latin typeface="+mn-lt"/>
              </a:rPr>
              <a:t>, </a:t>
            </a:r>
            <a:r>
              <a:rPr lang="fr-CA" sz="2000" dirty="0" err="1">
                <a:solidFill>
                  <a:schemeClr val="accent2"/>
                </a:solidFill>
                <a:latin typeface="+mn-lt"/>
              </a:rPr>
              <a:t>osteoarthritis</a:t>
            </a:r>
            <a:r>
              <a:rPr lang="fr-CA" sz="2000" dirty="0">
                <a:solidFill>
                  <a:schemeClr val="accent2"/>
                </a:solidFill>
                <a:latin typeface="+mn-lt"/>
              </a:rPr>
              <a:t>, etc.</a:t>
            </a:r>
          </a:p>
          <a:p>
            <a:pPr marL="109728" indent="0">
              <a:buNone/>
            </a:pPr>
            <a:r>
              <a:rPr lang="fr-CA" sz="2000" b="1" dirty="0">
                <a:latin typeface="+mn-lt"/>
              </a:rPr>
              <a:t>( )  </a:t>
            </a:r>
            <a:r>
              <a:rPr lang="fr-CA" sz="2000" dirty="0">
                <a:latin typeface="+mn-lt"/>
                <a:sym typeface="Symbol"/>
              </a:rPr>
              <a:t></a:t>
            </a:r>
            <a:r>
              <a:rPr lang="fr-CA" sz="2000" dirty="0">
                <a:latin typeface="+mn-lt"/>
              </a:rPr>
              <a:t> pour construire des requêtes complexes; pour insérer une requête dans			une plus grande requête</a:t>
            </a:r>
          </a:p>
          <a:p>
            <a:pPr marL="109728" indent="0">
              <a:buNone/>
            </a:pPr>
            <a:r>
              <a:rPr lang="fr-CA" sz="2000" dirty="0">
                <a:latin typeface="+mn-lt"/>
              </a:rPr>
              <a:t>		</a:t>
            </a:r>
            <a:r>
              <a:rPr lang="fr-CA" sz="2000" dirty="0">
                <a:solidFill>
                  <a:schemeClr val="accent2"/>
                </a:solidFill>
                <a:latin typeface="+mn-lt"/>
              </a:rPr>
              <a:t>(genou OR </a:t>
            </a:r>
            <a:r>
              <a:rPr lang="fr-CA" sz="2000" dirty="0" err="1">
                <a:solidFill>
                  <a:schemeClr val="accent2"/>
                </a:solidFill>
                <a:latin typeface="+mn-lt"/>
              </a:rPr>
              <a:t>knee</a:t>
            </a:r>
            <a:r>
              <a:rPr lang="fr-CA" sz="2000" dirty="0">
                <a:solidFill>
                  <a:schemeClr val="accent2"/>
                </a:solidFill>
                <a:latin typeface="+mn-lt"/>
              </a:rPr>
              <a:t>) AND (</a:t>
            </a:r>
            <a:r>
              <a:rPr lang="fr-CA" sz="2000" dirty="0" err="1">
                <a:solidFill>
                  <a:schemeClr val="accent2"/>
                </a:solidFill>
                <a:latin typeface="+mn-lt"/>
              </a:rPr>
              <a:t>prothese</a:t>
            </a:r>
            <a:r>
              <a:rPr lang="fr-CA" sz="2000" dirty="0">
                <a:solidFill>
                  <a:schemeClr val="accent2"/>
                </a:solidFill>
                <a:latin typeface="+mn-lt"/>
              </a:rPr>
              <a:t>* OR </a:t>
            </a:r>
            <a:r>
              <a:rPr lang="fr-CA" sz="2000" dirty="0" err="1">
                <a:solidFill>
                  <a:schemeClr val="accent2"/>
                </a:solidFill>
                <a:latin typeface="+mn-lt"/>
              </a:rPr>
              <a:t>prosthe</a:t>
            </a:r>
            <a:r>
              <a:rPr lang="fr-CA" sz="2000" dirty="0">
                <a:solidFill>
                  <a:schemeClr val="accent2"/>
                </a:solidFill>
                <a:latin typeface="+mn-lt"/>
              </a:rPr>
              <a:t>*)</a:t>
            </a:r>
          </a:p>
        </p:txBody>
      </p:sp>
      <p:sp>
        <p:nvSpPr>
          <p:cNvPr id="6" name="Titre 1">
            <a:extLst>
              <a:ext uri="{FF2B5EF4-FFF2-40B4-BE49-F238E27FC236}">
                <a16:creationId xmlns:a16="http://schemas.microsoft.com/office/drawing/2014/main" id="{6C75894C-AC01-419D-9635-7F58DB988327}"/>
              </a:ext>
            </a:extLst>
          </p:cNvPr>
          <p:cNvSpPr>
            <a:spLocks noGrp="1"/>
          </p:cNvSpPr>
          <p:nvPr>
            <p:ph type="title"/>
          </p:nvPr>
        </p:nvSpPr>
        <p:spPr>
          <a:xfrm>
            <a:off x="457200" y="0"/>
            <a:ext cx="8686800" cy="1143000"/>
          </a:xfrm>
        </p:spPr>
        <p:txBody>
          <a:bodyPr/>
          <a:lstStyle/>
          <a:p>
            <a:pPr algn="l"/>
            <a:r>
              <a:rPr lang="fr-CA" sz="3000" dirty="0">
                <a:latin typeface="Helvetica" pitchFamily="34" charset="0"/>
              </a:rPr>
              <a:t>Étape 3: Élaborer des équations de recherche</a:t>
            </a:r>
          </a:p>
        </p:txBody>
      </p:sp>
    </p:spTree>
    <p:extLst>
      <p:ext uri="{BB962C8B-B14F-4D97-AF65-F5344CB8AC3E}">
        <p14:creationId xmlns:p14="http://schemas.microsoft.com/office/powerpoint/2010/main" val="1241933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1143000"/>
          </a:xfrm>
        </p:spPr>
        <p:txBody>
          <a:bodyPr/>
          <a:lstStyle/>
          <a:p>
            <a:pPr algn="l"/>
            <a:r>
              <a:rPr lang="fr-CA" sz="3000" dirty="0">
                <a:latin typeface="Helvetica" pitchFamily="34" charset="0"/>
              </a:rPr>
              <a:t>Objectifs</a:t>
            </a:r>
          </a:p>
        </p:txBody>
      </p:sp>
      <p:sp>
        <p:nvSpPr>
          <p:cNvPr id="3" name="Espace réservé du contenu 2"/>
          <p:cNvSpPr>
            <a:spLocks noGrp="1"/>
          </p:cNvSpPr>
          <p:nvPr>
            <p:ph idx="4294967295"/>
          </p:nvPr>
        </p:nvSpPr>
        <p:spPr>
          <a:xfrm>
            <a:off x="457200" y="1351752"/>
            <a:ext cx="8229600" cy="4525963"/>
          </a:xfrm>
        </p:spPr>
        <p:txBody>
          <a:bodyPr/>
          <a:lstStyle/>
          <a:p>
            <a:pPr marL="624078" indent="-514350">
              <a:buFont typeface="+mj-lt"/>
              <a:buAutoNum type="arabicPeriod"/>
            </a:pPr>
            <a:r>
              <a:rPr lang="fr-CA" sz="3000" dirty="0">
                <a:latin typeface="+mn-lt"/>
              </a:rPr>
              <a:t>Développer une méthodologie de recherche documentaire rigoureuse</a:t>
            </a:r>
          </a:p>
          <a:p>
            <a:pPr marL="624078" indent="-514350">
              <a:buFont typeface="+mj-lt"/>
              <a:buAutoNum type="arabicPeriod"/>
            </a:pPr>
            <a:r>
              <a:rPr lang="fr-CA" sz="3000" dirty="0">
                <a:latin typeface="+mn-lt"/>
              </a:rPr>
              <a:t>Effectuer des recherches efficaces dans </a:t>
            </a:r>
            <a:r>
              <a:rPr lang="fr-CA" sz="3000" dirty="0" err="1">
                <a:latin typeface="+mn-lt"/>
              </a:rPr>
              <a:t>Compendex</a:t>
            </a:r>
            <a:r>
              <a:rPr lang="fr-CA" sz="3000" dirty="0">
                <a:latin typeface="+mn-lt"/>
              </a:rPr>
              <a:t> &amp; </a:t>
            </a:r>
            <a:r>
              <a:rPr lang="fr-CA" sz="3000" dirty="0" err="1">
                <a:latin typeface="+mn-lt"/>
              </a:rPr>
              <a:t>Inspec</a:t>
            </a:r>
            <a:r>
              <a:rPr lang="fr-CA" sz="3000" dirty="0">
                <a:latin typeface="+mn-lt"/>
              </a:rPr>
              <a:t>, PubMed et Cochrane Library</a:t>
            </a:r>
          </a:p>
          <a:p>
            <a:pPr marL="624078" indent="-514350">
              <a:buFont typeface="+mj-lt"/>
              <a:buAutoNum type="arabicPeriod"/>
            </a:pPr>
            <a:r>
              <a:rPr lang="fr-CA" sz="3000" dirty="0">
                <a:latin typeface="+mn-lt"/>
              </a:rPr>
              <a:t>Utiliser l’information de manière éthique</a:t>
            </a:r>
          </a:p>
          <a:p>
            <a:pPr marL="1024128" lvl="1" indent="-514350">
              <a:buFont typeface="Wingdings" panose="05000000000000000000" pitchFamily="2" charset="2"/>
              <a:buChar char="q"/>
            </a:pPr>
            <a:r>
              <a:rPr lang="fr-CA" sz="2600" dirty="0" err="1">
                <a:latin typeface="+mn-lt"/>
              </a:rPr>
              <a:t>EndNote</a:t>
            </a:r>
            <a:r>
              <a:rPr lang="fr-CA" sz="2600" dirty="0">
                <a:latin typeface="+mn-lt"/>
              </a:rPr>
              <a:t> et Zotero</a:t>
            </a:r>
          </a:p>
          <a:p>
            <a:endParaRPr lang="fr-CA" dirty="0">
              <a:latin typeface="+mn-lt"/>
            </a:endParaRPr>
          </a:p>
        </p:txBody>
      </p:sp>
    </p:spTree>
    <p:extLst>
      <p:ext uri="{BB962C8B-B14F-4D97-AF65-F5344CB8AC3E}">
        <p14:creationId xmlns:p14="http://schemas.microsoft.com/office/powerpoint/2010/main" val="13459681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6C75894C-AC01-419D-9635-7F58DB988327}"/>
              </a:ext>
            </a:extLst>
          </p:cNvPr>
          <p:cNvSpPr>
            <a:spLocks noGrp="1"/>
          </p:cNvSpPr>
          <p:nvPr>
            <p:ph type="title"/>
          </p:nvPr>
        </p:nvSpPr>
        <p:spPr>
          <a:xfrm>
            <a:off x="457200" y="318"/>
            <a:ext cx="8686800" cy="1143000"/>
          </a:xfrm>
        </p:spPr>
        <p:txBody>
          <a:bodyPr/>
          <a:lstStyle/>
          <a:p>
            <a:pPr algn="l"/>
            <a:r>
              <a:rPr lang="fr-CA" sz="3000" dirty="0">
                <a:latin typeface="Helvetica" pitchFamily="34" charset="0"/>
              </a:rPr>
              <a:t>Étape 3: Élaborer des équations de recherche</a:t>
            </a:r>
          </a:p>
        </p:txBody>
      </p:sp>
      <p:sp>
        <p:nvSpPr>
          <p:cNvPr id="3" name="Espace réservé du contenu 2"/>
          <p:cNvSpPr>
            <a:spLocks noGrp="1"/>
          </p:cNvSpPr>
          <p:nvPr>
            <p:ph idx="4294967295"/>
          </p:nvPr>
        </p:nvSpPr>
        <p:spPr>
          <a:xfrm>
            <a:off x="342900" y="1588770"/>
            <a:ext cx="8686800" cy="5269548"/>
          </a:xfrm>
        </p:spPr>
        <p:txBody>
          <a:bodyPr>
            <a:noAutofit/>
          </a:bodyPr>
          <a:lstStyle/>
          <a:p>
            <a:pPr marL="109728" indent="0">
              <a:spcAft>
                <a:spcPts val="2400"/>
              </a:spcAft>
              <a:buNone/>
            </a:pPr>
            <a:r>
              <a:rPr lang="fr-CA" sz="2400" dirty="0">
                <a:latin typeface="+mn-lt"/>
              </a:rPr>
              <a:t>Parmi ces requêtes, laquelle donnera le </a:t>
            </a:r>
            <a:r>
              <a:rPr lang="fr-CA" sz="2400" b="1" dirty="0">
                <a:latin typeface="+mn-lt"/>
              </a:rPr>
              <a:t>plus</a:t>
            </a:r>
            <a:r>
              <a:rPr lang="fr-CA" sz="2400" dirty="0">
                <a:latin typeface="+mn-lt"/>
              </a:rPr>
              <a:t> de résultats?</a:t>
            </a:r>
          </a:p>
          <a:p>
            <a:pPr marL="566928" indent="-457200">
              <a:spcAft>
                <a:spcPts val="2400"/>
              </a:spcAft>
              <a:buAutoNum type="arabicPeriod"/>
            </a:pPr>
            <a:r>
              <a:rPr lang="fr-CA" sz="2400" dirty="0">
                <a:solidFill>
                  <a:srgbClr val="0070C0"/>
                </a:solidFill>
                <a:latin typeface="+mn-lt"/>
              </a:rPr>
              <a:t>ʺ</a:t>
            </a:r>
            <a:r>
              <a:rPr lang="fr-CA" sz="2400" dirty="0" err="1">
                <a:solidFill>
                  <a:srgbClr val="0070C0"/>
                </a:solidFill>
                <a:latin typeface="+mn-lt"/>
              </a:rPr>
              <a:t>knee</a:t>
            </a:r>
            <a:r>
              <a:rPr lang="fr-CA" sz="2400" dirty="0">
                <a:solidFill>
                  <a:srgbClr val="0070C0"/>
                </a:solidFill>
                <a:latin typeface="+mn-lt"/>
              </a:rPr>
              <a:t> </a:t>
            </a:r>
            <a:r>
              <a:rPr lang="fr-CA" sz="2400" dirty="0" err="1">
                <a:solidFill>
                  <a:srgbClr val="0070C0"/>
                </a:solidFill>
                <a:latin typeface="+mn-lt"/>
              </a:rPr>
              <a:t>prosthesis</a:t>
            </a:r>
            <a:r>
              <a:rPr lang="fr-CA" sz="2400" dirty="0">
                <a:solidFill>
                  <a:srgbClr val="0070C0"/>
                </a:solidFill>
              </a:rPr>
              <a:t>ʺ AND ʺ</a:t>
            </a:r>
            <a:r>
              <a:rPr lang="fr-CA" sz="2400" dirty="0" err="1">
                <a:solidFill>
                  <a:srgbClr val="0070C0"/>
                </a:solidFill>
              </a:rPr>
              <a:t>knee</a:t>
            </a:r>
            <a:r>
              <a:rPr lang="fr-CA" sz="2400" dirty="0">
                <a:solidFill>
                  <a:srgbClr val="0070C0"/>
                </a:solidFill>
              </a:rPr>
              <a:t>-joint </a:t>
            </a:r>
            <a:r>
              <a:rPr lang="fr-CA" sz="2400" dirty="0" err="1">
                <a:solidFill>
                  <a:srgbClr val="0070C0"/>
                </a:solidFill>
              </a:rPr>
              <a:t>prosthesis</a:t>
            </a:r>
            <a:r>
              <a:rPr lang="fr-CA" sz="2400" dirty="0">
                <a:solidFill>
                  <a:srgbClr val="0070C0"/>
                </a:solidFill>
              </a:rPr>
              <a:t>ʺ</a:t>
            </a:r>
          </a:p>
          <a:p>
            <a:pPr marL="566928" indent="-457200">
              <a:spcAft>
                <a:spcPts val="2400"/>
              </a:spcAft>
              <a:buFont typeface="Arial"/>
              <a:buAutoNum type="arabicPeriod"/>
            </a:pPr>
            <a:r>
              <a:rPr lang="fr-CA" sz="2400" dirty="0">
                <a:solidFill>
                  <a:srgbClr val="0070C0"/>
                </a:solidFill>
              </a:rPr>
              <a:t>ʺ</a:t>
            </a:r>
            <a:r>
              <a:rPr lang="fr-CA" sz="2400" dirty="0" err="1">
                <a:solidFill>
                  <a:srgbClr val="0070C0"/>
                </a:solidFill>
              </a:rPr>
              <a:t>knee</a:t>
            </a:r>
            <a:r>
              <a:rPr lang="fr-CA" sz="2400" dirty="0">
                <a:solidFill>
                  <a:srgbClr val="0070C0"/>
                </a:solidFill>
              </a:rPr>
              <a:t> </a:t>
            </a:r>
            <a:r>
              <a:rPr lang="fr-CA" sz="2400" dirty="0" err="1">
                <a:solidFill>
                  <a:srgbClr val="0070C0"/>
                </a:solidFill>
              </a:rPr>
              <a:t>prosthesis</a:t>
            </a:r>
            <a:r>
              <a:rPr lang="fr-CA" sz="2400" dirty="0">
                <a:solidFill>
                  <a:srgbClr val="0070C0"/>
                </a:solidFill>
              </a:rPr>
              <a:t>ʺ OR ʺ</a:t>
            </a:r>
            <a:r>
              <a:rPr lang="fr-CA" sz="2400" dirty="0" err="1">
                <a:solidFill>
                  <a:srgbClr val="0070C0"/>
                </a:solidFill>
              </a:rPr>
              <a:t>knee</a:t>
            </a:r>
            <a:r>
              <a:rPr lang="fr-CA" sz="2400" dirty="0">
                <a:solidFill>
                  <a:srgbClr val="0070C0"/>
                </a:solidFill>
              </a:rPr>
              <a:t>-joint </a:t>
            </a:r>
            <a:r>
              <a:rPr lang="fr-CA" sz="2400" dirty="0" err="1">
                <a:solidFill>
                  <a:srgbClr val="0070C0"/>
                </a:solidFill>
              </a:rPr>
              <a:t>prosthesis</a:t>
            </a:r>
            <a:r>
              <a:rPr lang="fr-CA" sz="2400" dirty="0">
                <a:solidFill>
                  <a:srgbClr val="0070C0"/>
                </a:solidFill>
              </a:rPr>
              <a:t>ʺ</a:t>
            </a:r>
          </a:p>
          <a:p>
            <a:pPr marL="566928" indent="-457200">
              <a:spcAft>
                <a:spcPts val="2400"/>
              </a:spcAft>
              <a:buFont typeface="Arial"/>
              <a:buAutoNum type="arabicPeriod"/>
            </a:pPr>
            <a:r>
              <a:rPr lang="fr-CA" sz="2400" dirty="0">
                <a:solidFill>
                  <a:srgbClr val="0070C0"/>
                </a:solidFill>
              </a:rPr>
              <a:t>ʺ</a:t>
            </a:r>
            <a:r>
              <a:rPr lang="fr-CA" sz="2400" dirty="0" err="1">
                <a:solidFill>
                  <a:srgbClr val="0070C0"/>
                </a:solidFill>
              </a:rPr>
              <a:t>knee</a:t>
            </a:r>
            <a:r>
              <a:rPr lang="fr-CA" sz="2400" dirty="0">
                <a:solidFill>
                  <a:srgbClr val="0070C0"/>
                </a:solidFill>
              </a:rPr>
              <a:t> </a:t>
            </a:r>
            <a:r>
              <a:rPr lang="fr-CA" sz="2400" dirty="0" err="1">
                <a:solidFill>
                  <a:srgbClr val="0070C0"/>
                </a:solidFill>
              </a:rPr>
              <a:t>prosthesis</a:t>
            </a:r>
            <a:r>
              <a:rPr lang="fr-CA" sz="2400" dirty="0">
                <a:solidFill>
                  <a:srgbClr val="0070C0"/>
                </a:solidFill>
              </a:rPr>
              <a:t>ʺ NOT ʺ</a:t>
            </a:r>
            <a:r>
              <a:rPr lang="fr-CA" sz="2400" dirty="0" err="1">
                <a:solidFill>
                  <a:srgbClr val="0070C0"/>
                </a:solidFill>
              </a:rPr>
              <a:t>knee</a:t>
            </a:r>
            <a:r>
              <a:rPr lang="fr-CA" sz="2400" dirty="0">
                <a:solidFill>
                  <a:srgbClr val="0070C0"/>
                </a:solidFill>
              </a:rPr>
              <a:t>-joint </a:t>
            </a:r>
            <a:r>
              <a:rPr lang="fr-CA" sz="2400" dirty="0" err="1">
                <a:solidFill>
                  <a:srgbClr val="0070C0"/>
                </a:solidFill>
              </a:rPr>
              <a:t>prosthesis</a:t>
            </a:r>
            <a:r>
              <a:rPr lang="fr-CA" sz="2400" dirty="0">
                <a:solidFill>
                  <a:srgbClr val="0070C0"/>
                </a:solidFill>
              </a:rPr>
              <a:t>ʺ</a:t>
            </a:r>
          </a:p>
          <a:p>
            <a:pPr marL="109728" indent="0">
              <a:spcAft>
                <a:spcPts val="1200"/>
              </a:spcAft>
              <a:buNone/>
            </a:pPr>
            <a:endParaRPr lang="fr-CA" sz="2400" dirty="0">
              <a:solidFill>
                <a:srgbClr val="0070C0"/>
              </a:solidFill>
              <a:latin typeface="+mn-lt"/>
            </a:endParaRPr>
          </a:p>
          <a:p>
            <a:pPr marL="109728" indent="0">
              <a:spcAft>
                <a:spcPts val="1200"/>
              </a:spcAft>
              <a:buNone/>
            </a:pPr>
            <a:endParaRPr lang="fr-CA" sz="2000" dirty="0">
              <a:solidFill>
                <a:schemeClr val="accent2"/>
              </a:solidFill>
              <a:latin typeface="+mn-lt"/>
            </a:endParaRPr>
          </a:p>
        </p:txBody>
      </p:sp>
      <p:sp>
        <p:nvSpPr>
          <p:cNvPr id="2" name="Rectangle 1">
            <a:extLst>
              <a:ext uri="{FF2B5EF4-FFF2-40B4-BE49-F238E27FC236}">
                <a16:creationId xmlns:a16="http://schemas.microsoft.com/office/drawing/2014/main" id="{E92B893B-F56C-4E2A-AF06-7DA421629698}"/>
              </a:ext>
            </a:extLst>
          </p:cNvPr>
          <p:cNvSpPr/>
          <p:nvPr/>
        </p:nvSpPr>
        <p:spPr>
          <a:xfrm>
            <a:off x="342900" y="2983230"/>
            <a:ext cx="6686550" cy="742950"/>
          </a:xfrm>
          <a:prstGeom prst="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r-CA"/>
          </a:p>
        </p:txBody>
      </p:sp>
    </p:spTree>
    <p:extLst>
      <p:ext uri="{BB962C8B-B14F-4D97-AF65-F5344CB8AC3E}">
        <p14:creationId xmlns:p14="http://schemas.microsoft.com/office/powerpoint/2010/main" val="342511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6C75894C-AC01-419D-9635-7F58DB988327}"/>
              </a:ext>
            </a:extLst>
          </p:cNvPr>
          <p:cNvSpPr>
            <a:spLocks noGrp="1"/>
          </p:cNvSpPr>
          <p:nvPr>
            <p:ph type="title"/>
          </p:nvPr>
        </p:nvSpPr>
        <p:spPr>
          <a:xfrm>
            <a:off x="457200" y="318"/>
            <a:ext cx="8686800" cy="1143000"/>
          </a:xfrm>
        </p:spPr>
        <p:txBody>
          <a:bodyPr/>
          <a:lstStyle/>
          <a:p>
            <a:pPr algn="l"/>
            <a:r>
              <a:rPr lang="fr-CA" sz="3000" dirty="0">
                <a:latin typeface="Helvetica" pitchFamily="34" charset="0"/>
              </a:rPr>
              <a:t>Étape 3: Élaborer des équations de recherche</a:t>
            </a:r>
          </a:p>
        </p:txBody>
      </p:sp>
      <p:sp>
        <p:nvSpPr>
          <p:cNvPr id="3" name="Espace réservé du contenu 2"/>
          <p:cNvSpPr>
            <a:spLocks noGrp="1"/>
          </p:cNvSpPr>
          <p:nvPr>
            <p:ph idx="4294967295"/>
          </p:nvPr>
        </p:nvSpPr>
        <p:spPr>
          <a:xfrm>
            <a:off x="342900" y="1588770"/>
            <a:ext cx="8686800" cy="5269548"/>
          </a:xfrm>
        </p:spPr>
        <p:txBody>
          <a:bodyPr>
            <a:noAutofit/>
          </a:bodyPr>
          <a:lstStyle/>
          <a:p>
            <a:pPr marL="109728" indent="0">
              <a:spcAft>
                <a:spcPts val="2400"/>
              </a:spcAft>
              <a:buNone/>
            </a:pPr>
            <a:r>
              <a:rPr lang="fr-CA" sz="2400" dirty="0">
                <a:latin typeface="+mn-lt"/>
              </a:rPr>
              <a:t>Parmi ces requêtes, laquelle donnera le </a:t>
            </a:r>
            <a:r>
              <a:rPr lang="fr-CA" sz="2400" b="1" dirty="0">
                <a:latin typeface="+mn-lt"/>
              </a:rPr>
              <a:t>moins</a:t>
            </a:r>
            <a:r>
              <a:rPr lang="fr-CA" sz="2400" dirty="0">
                <a:latin typeface="+mn-lt"/>
              </a:rPr>
              <a:t> de résultats?</a:t>
            </a:r>
          </a:p>
          <a:p>
            <a:pPr marL="566928" indent="-457200">
              <a:spcAft>
                <a:spcPts val="2400"/>
              </a:spcAft>
              <a:buAutoNum type="arabicPeriod"/>
            </a:pPr>
            <a:r>
              <a:rPr lang="fr-CA" sz="2400" dirty="0" err="1">
                <a:solidFill>
                  <a:srgbClr val="0070C0"/>
                </a:solidFill>
                <a:latin typeface="+mn-lt"/>
              </a:rPr>
              <a:t>knee</a:t>
            </a:r>
            <a:r>
              <a:rPr lang="fr-CA" sz="2400" dirty="0">
                <a:solidFill>
                  <a:srgbClr val="0070C0"/>
                </a:solidFill>
                <a:latin typeface="+mn-lt"/>
              </a:rPr>
              <a:t> </a:t>
            </a:r>
            <a:r>
              <a:rPr lang="fr-CA" sz="2400" dirty="0">
                <a:solidFill>
                  <a:srgbClr val="0070C0"/>
                </a:solidFill>
              </a:rPr>
              <a:t>AND </a:t>
            </a:r>
            <a:r>
              <a:rPr lang="fr-CA" sz="2400" dirty="0" err="1">
                <a:solidFill>
                  <a:srgbClr val="0070C0"/>
                </a:solidFill>
              </a:rPr>
              <a:t>prosthesis</a:t>
            </a:r>
            <a:endParaRPr lang="fr-CA" sz="2400" dirty="0">
              <a:solidFill>
                <a:srgbClr val="0070C0"/>
              </a:solidFill>
            </a:endParaRPr>
          </a:p>
          <a:p>
            <a:pPr marL="566928" indent="-457200">
              <a:spcAft>
                <a:spcPts val="2400"/>
              </a:spcAft>
              <a:buFont typeface="Arial"/>
              <a:buAutoNum type="arabicPeriod"/>
            </a:pPr>
            <a:r>
              <a:rPr lang="fr-CA" sz="2400" dirty="0">
                <a:solidFill>
                  <a:srgbClr val="0070C0"/>
                </a:solidFill>
              </a:rPr>
              <a:t>ʺ</a:t>
            </a:r>
            <a:r>
              <a:rPr lang="fr-CA" sz="2400" dirty="0" err="1">
                <a:solidFill>
                  <a:srgbClr val="0070C0"/>
                </a:solidFill>
              </a:rPr>
              <a:t>knee</a:t>
            </a:r>
            <a:r>
              <a:rPr lang="fr-CA" sz="2400" dirty="0">
                <a:solidFill>
                  <a:srgbClr val="0070C0"/>
                </a:solidFill>
              </a:rPr>
              <a:t> </a:t>
            </a:r>
            <a:r>
              <a:rPr lang="fr-CA" sz="2400" dirty="0" err="1">
                <a:solidFill>
                  <a:srgbClr val="0070C0"/>
                </a:solidFill>
              </a:rPr>
              <a:t>prosthesis</a:t>
            </a:r>
            <a:r>
              <a:rPr lang="fr-CA" sz="2400" dirty="0">
                <a:solidFill>
                  <a:srgbClr val="0070C0"/>
                </a:solidFill>
              </a:rPr>
              <a:t>ʺ</a:t>
            </a:r>
          </a:p>
          <a:p>
            <a:pPr marL="566928" indent="-457200">
              <a:spcAft>
                <a:spcPts val="2400"/>
              </a:spcAft>
              <a:buFont typeface="Arial"/>
              <a:buAutoNum type="arabicPeriod"/>
            </a:pPr>
            <a:r>
              <a:rPr lang="fr-CA" sz="2400" dirty="0">
                <a:solidFill>
                  <a:srgbClr val="0070C0"/>
                </a:solidFill>
              </a:rPr>
              <a:t>(</a:t>
            </a:r>
            <a:r>
              <a:rPr lang="fr-CA" sz="2400" dirty="0" err="1">
                <a:solidFill>
                  <a:srgbClr val="0070C0"/>
                </a:solidFill>
              </a:rPr>
              <a:t>knee</a:t>
            </a:r>
            <a:r>
              <a:rPr lang="fr-CA" sz="2400" dirty="0">
                <a:solidFill>
                  <a:srgbClr val="0070C0"/>
                </a:solidFill>
              </a:rPr>
              <a:t> AND </a:t>
            </a:r>
            <a:r>
              <a:rPr lang="fr-CA" sz="2400" dirty="0" err="1">
                <a:solidFill>
                  <a:srgbClr val="0070C0"/>
                </a:solidFill>
              </a:rPr>
              <a:t>prosthesis</a:t>
            </a:r>
            <a:r>
              <a:rPr lang="fr-CA" sz="2400" dirty="0">
                <a:solidFill>
                  <a:srgbClr val="0070C0"/>
                </a:solidFill>
              </a:rPr>
              <a:t>) OR </a:t>
            </a:r>
            <a:r>
              <a:rPr lang="fr-CA" sz="2400" dirty="0" err="1">
                <a:solidFill>
                  <a:srgbClr val="0070C0"/>
                </a:solidFill>
              </a:rPr>
              <a:t>prosthetics</a:t>
            </a:r>
            <a:endParaRPr lang="fr-CA" sz="2400" dirty="0">
              <a:solidFill>
                <a:srgbClr val="0070C0"/>
              </a:solidFill>
            </a:endParaRPr>
          </a:p>
          <a:p>
            <a:pPr marL="566928" indent="-457200">
              <a:spcAft>
                <a:spcPts val="2400"/>
              </a:spcAft>
              <a:buFont typeface="Arial"/>
              <a:buAutoNum type="arabicPeriod"/>
            </a:pPr>
            <a:r>
              <a:rPr lang="fr-CA" sz="2400" dirty="0" err="1">
                <a:solidFill>
                  <a:srgbClr val="0070C0"/>
                </a:solidFill>
                <a:latin typeface="+mn-lt"/>
              </a:rPr>
              <a:t>Knee</a:t>
            </a:r>
            <a:r>
              <a:rPr lang="fr-CA" sz="2400" dirty="0">
                <a:solidFill>
                  <a:srgbClr val="0070C0"/>
                </a:solidFill>
                <a:latin typeface="+mn-lt"/>
              </a:rPr>
              <a:t> AND (</a:t>
            </a:r>
            <a:r>
              <a:rPr lang="fr-CA" sz="2400" dirty="0" err="1">
                <a:solidFill>
                  <a:srgbClr val="0070C0"/>
                </a:solidFill>
                <a:latin typeface="+mn-lt"/>
              </a:rPr>
              <a:t>prosthesis</a:t>
            </a:r>
            <a:r>
              <a:rPr lang="fr-CA" sz="2400" dirty="0">
                <a:solidFill>
                  <a:srgbClr val="0070C0"/>
                </a:solidFill>
                <a:latin typeface="+mn-lt"/>
              </a:rPr>
              <a:t> OR </a:t>
            </a:r>
            <a:r>
              <a:rPr lang="fr-CA" sz="2400" dirty="0" err="1">
                <a:solidFill>
                  <a:srgbClr val="0070C0"/>
                </a:solidFill>
                <a:latin typeface="+mn-lt"/>
              </a:rPr>
              <a:t>prosthetics</a:t>
            </a:r>
            <a:r>
              <a:rPr lang="fr-CA" sz="2400" dirty="0">
                <a:solidFill>
                  <a:srgbClr val="0070C0"/>
                </a:solidFill>
                <a:latin typeface="+mn-lt"/>
              </a:rPr>
              <a:t>)</a:t>
            </a:r>
          </a:p>
          <a:p>
            <a:pPr marL="109728" indent="0">
              <a:spcAft>
                <a:spcPts val="1200"/>
              </a:spcAft>
              <a:buNone/>
            </a:pPr>
            <a:endParaRPr lang="fr-CA" sz="2000" dirty="0">
              <a:solidFill>
                <a:schemeClr val="accent2"/>
              </a:solidFill>
              <a:latin typeface="+mn-lt"/>
            </a:endParaRPr>
          </a:p>
        </p:txBody>
      </p:sp>
      <p:sp>
        <p:nvSpPr>
          <p:cNvPr id="2" name="Rectangle 1">
            <a:extLst>
              <a:ext uri="{FF2B5EF4-FFF2-40B4-BE49-F238E27FC236}">
                <a16:creationId xmlns:a16="http://schemas.microsoft.com/office/drawing/2014/main" id="{E92B893B-F56C-4E2A-AF06-7DA421629698}"/>
              </a:ext>
            </a:extLst>
          </p:cNvPr>
          <p:cNvSpPr/>
          <p:nvPr/>
        </p:nvSpPr>
        <p:spPr>
          <a:xfrm>
            <a:off x="342900" y="2983230"/>
            <a:ext cx="5840730" cy="742950"/>
          </a:xfrm>
          <a:prstGeom prst="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r-CA"/>
          </a:p>
        </p:txBody>
      </p:sp>
    </p:spTree>
    <p:extLst>
      <p:ext uri="{BB962C8B-B14F-4D97-AF65-F5344CB8AC3E}">
        <p14:creationId xmlns:p14="http://schemas.microsoft.com/office/powerpoint/2010/main" val="3358407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6C75894C-AC01-419D-9635-7F58DB988327}"/>
              </a:ext>
            </a:extLst>
          </p:cNvPr>
          <p:cNvSpPr>
            <a:spLocks noGrp="1"/>
          </p:cNvSpPr>
          <p:nvPr>
            <p:ph type="title"/>
          </p:nvPr>
        </p:nvSpPr>
        <p:spPr>
          <a:xfrm>
            <a:off x="457200" y="318"/>
            <a:ext cx="8686800" cy="1143000"/>
          </a:xfrm>
        </p:spPr>
        <p:txBody>
          <a:bodyPr/>
          <a:lstStyle/>
          <a:p>
            <a:pPr algn="l"/>
            <a:r>
              <a:rPr lang="fr-CA" sz="3000" dirty="0">
                <a:latin typeface="Helvetica" pitchFamily="34" charset="0"/>
              </a:rPr>
              <a:t>Étape 3: Élaborer des équations de recherche</a:t>
            </a:r>
          </a:p>
        </p:txBody>
      </p:sp>
      <p:sp>
        <p:nvSpPr>
          <p:cNvPr id="3" name="Espace réservé du contenu 2"/>
          <p:cNvSpPr>
            <a:spLocks noGrp="1"/>
          </p:cNvSpPr>
          <p:nvPr>
            <p:ph idx="4294967295"/>
          </p:nvPr>
        </p:nvSpPr>
        <p:spPr>
          <a:xfrm>
            <a:off x="342900" y="1417320"/>
            <a:ext cx="8686800" cy="5440998"/>
          </a:xfrm>
        </p:spPr>
        <p:txBody>
          <a:bodyPr>
            <a:noAutofit/>
          </a:bodyPr>
          <a:lstStyle/>
          <a:p>
            <a:pPr marL="109728" indent="0">
              <a:spcAft>
                <a:spcPts val="2400"/>
              </a:spcAft>
              <a:buNone/>
            </a:pPr>
            <a:r>
              <a:rPr lang="fr-CA" sz="2400" dirty="0">
                <a:latin typeface="+mn-lt"/>
              </a:rPr>
              <a:t>Parmi ces requêtes, laquelle serait la plus </a:t>
            </a:r>
            <a:r>
              <a:rPr lang="fr-CA" sz="2400" b="1" dirty="0">
                <a:latin typeface="+mn-lt"/>
              </a:rPr>
              <a:t>pertinente et efficace</a:t>
            </a:r>
            <a:r>
              <a:rPr lang="fr-CA" sz="2400" dirty="0">
                <a:latin typeface="+mn-lt"/>
              </a:rPr>
              <a:t> pour trouver de la documentation sur l’</a:t>
            </a:r>
            <a:r>
              <a:rPr lang="fr-CA" sz="2400" dirty="0">
                <a:solidFill>
                  <a:srgbClr val="0070C0"/>
                </a:solidFill>
                <a:latin typeface="+mn-lt"/>
              </a:rPr>
              <a:t>arthrose </a:t>
            </a:r>
            <a:r>
              <a:rPr lang="fr-CA" sz="2400" dirty="0">
                <a:latin typeface="+mn-lt"/>
              </a:rPr>
              <a:t>et les </a:t>
            </a:r>
            <a:r>
              <a:rPr lang="fr-CA" sz="2400" dirty="0">
                <a:solidFill>
                  <a:srgbClr val="0070C0"/>
                </a:solidFill>
                <a:latin typeface="+mn-lt"/>
              </a:rPr>
              <a:t>prothèses de genoux</a:t>
            </a:r>
            <a:r>
              <a:rPr lang="fr-CA" sz="2400" dirty="0">
                <a:latin typeface="+mn-lt"/>
              </a:rPr>
              <a:t>?</a:t>
            </a:r>
          </a:p>
          <a:p>
            <a:pPr marL="566928" indent="-457200">
              <a:spcAft>
                <a:spcPts val="2400"/>
              </a:spcAft>
              <a:buFont typeface="Arial"/>
              <a:buAutoNum type="arabicPeriod"/>
            </a:pPr>
            <a:r>
              <a:rPr lang="fr-CA" sz="2400" dirty="0">
                <a:solidFill>
                  <a:srgbClr val="0070C0"/>
                </a:solidFill>
              </a:rPr>
              <a:t>ʺ</a:t>
            </a:r>
            <a:r>
              <a:rPr lang="fr-CA" sz="2400" dirty="0" err="1">
                <a:solidFill>
                  <a:srgbClr val="0070C0"/>
                </a:solidFill>
              </a:rPr>
              <a:t>degenerative</a:t>
            </a:r>
            <a:r>
              <a:rPr lang="fr-CA" sz="2400" dirty="0">
                <a:solidFill>
                  <a:srgbClr val="0070C0"/>
                </a:solidFill>
              </a:rPr>
              <a:t> joint </a:t>
            </a:r>
            <a:r>
              <a:rPr lang="fr-CA" sz="2400" dirty="0" err="1">
                <a:solidFill>
                  <a:srgbClr val="0070C0"/>
                </a:solidFill>
              </a:rPr>
              <a:t>disease</a:t>
            </a:r>
            <a:r>
              <a:rPr lang="fr-CA" sz="2400" dirty="0">
                <a:solidFill>
                  <a:srgbClr val="0070C0"/>
                </a:solidFill>
              </a:rPr>
              <a:t>ʺ </a:t>
            </a:r>
            <a:r>
              <a:rPr lang="fr-CA" sz="2400" dirty="0">
                <a:solidFill>
                  <a:srgbClr val="0070C0"/>
                </a:solidFill>
                <a:latin typeface="+mn-lt"/>
              </a:rPr>
              <a:t>AND </a:t>
            </a:r>
            <a:r>
              <a:rPr lang="fr-CA" sz="2400" dirty="0">
                <a:solidFill>
                  <a:srgbClr val="0070C0"/>
                </a:solidFill>
              </a:rPr>
              <a:t>ʺ</a:t>
            </a:r>
            <a:r>
              <a:rPr lang="fr-CA" sz="2400" dirty="0" err="1">
                <a:solidFill>
                  <a:srgbClr val="0070C0"/>
                </a:solidFill>
              </a:rPr>
              <a:t>knee</a:t>
            </a:r>
            <a:r>
              <a:rPr lang="fr-CA" sz="2400" dirty="0">
                <a:solidFill>
                  <a:srgbClr val="0070C0"/>
                </a:solidFill>
              </a:rPr>
              <a:t> </a:t>
            </a:r>
            <a:r>
              <a:rPr lang="fr-CA" sz="2400" dirty="0" err="1">
                <a:solidFill>
                  <a:srgbClr val="0070C0"/>
                </a:solidFill>
              </a:rPr>
              <a:t>prosthesis</a:t>
            </a:r>
            <a:r>
              <a:rPr lang="fr-CA" sz="2400" dirty="0">
                <a:solidFill>
                  <a:srgbClr val="0070C0"/>
                </a:solidFill>
              </a:rPr>
              <a:t>ʺ</a:t>
            </a:r>
          </a:p>
          <a:p>
            <a:pPr marL="566928" indent="-457200">
              <a:spcAft>
                <a:spcPts val="2400"/>
              </a:spcAft>
              <a:buFont typeface="Arial"/>
              <a:buAutoNum type="arabicPeriod"/>
            </a:pPr>
            <a:r>
              <a:rPr lang="fr-CA" sz="2400" dirty="0" err="1">
                <a:solidFill>
                  <a:srgbClr val="0070C0"/>
                </a:solidFill>
              </a:rPr>
              <a:t>osteo</a:t>
            </a:r>
            <a:r>
              <a:rPr lang="fr-CA" sz="2400" dirty="0">
                <a:solidFill>
                  <a:srgbClr val="0070C0"/>
                </a:solidFill>
              </a:rPr>
              <a:t>* AND </a:t>
            </a:r>
            <a:r>
              <a:rPr lang="fr-CA" sz="2400" dirty="0" err="1">
                <a:solidFill>
                  <a:srgbClr val="0070C0"/>
                </a:solidFill>
              </a:rPr>
              <a:t>knee</a:t>
            </a:r>
            <a:r>
              <a:rPr lang="fr-CA" sz="2400" dirty="0">
                <a:solidFill>
                  <a:srgbClr val="0070C0"/>
                </a:solidFill>
              </a:rPr>
              <a:t> AND </a:t>
            </a:r>
            <a:r>
              <a:rPr lang="fr-CA" sz="2400" dirty="0" err="1">
                <a:solidFill>
                  <a:srgbClr val="0070C0"/>
                </a:solidFill>
              </a:rPr>
              <a:t>prost</a:t>
            </a:r>
            <a:r>
              <a:rPr lang="fr-CA" sz="2400" dirty="0">
                <a:solidFill>
                  <a:srgbClr val="0070C0"/>
                </a:solidFill>
              </a:rPr>
              <a:t>*</a:t>
            </a:r>
          </a:p>
          <a:p>
            <a:pPr marL="566928" indent="-457200">
              <a:spcAft>
                <a:spcPts val="2400"/>
              </a:spcAft>
              <a:buFont typeface="Arial"/>
              <a:buAutoNum type="arabicPeriod"/>
            </a:pPr>
            <a:r>
              <a:rPr lang="fr-CA" sz="2400" dirty="0">
                <a:solidFill>
                  <a:srgbClr val="0070C0"/>
                </a:solidFill>
              </a:rPr>
              <a:t>(</a:t>
            </a:r>
            <a:r>
              <a:rPr lang="fr-CA" sz="2400" dirty="0" err="1">
                <a:solidFill>
                  <a:srgbClr val="0070C0"/>
                </a:solidFill>
              </a:rPr>
              <a:t>osteoarthr</a:t>
            </a:r>
            <a:r>
              <a:rPr lang="fr-CA" sz="2400" dirty="0">
                <a:solidFill>
                  <a:srgbClr val="0070C0"/>
                </a:solidFill>
              </a:rPr>
              <a:t>* OR </a:t>
            </a:r>
            <a:r>
              <a:rPr lang="fr-CA" sz="2400" dirty="0" err="1">
                <a:solidFill>
                  <a:srgbClr val="0070C0"/>
                </a:solidFill>
              </a:rPr>
              <a:t>arthsitis</a:t>
            </a:r>
            <a:r>
              <a:rPr lang="fr-CA" sz="2400" dirty="0">
                <a:solidFill>
                  <a:srgbClr val="0070C0"/>
                </a:solidFill>
              </a:rPr>
              <a:t>) AND </a:t>
            </a:r>
            <a:r>
              <a:rPr lang="fr-CA" sz="2400" dirty="0" err="1">
                <a:solidFill>
                  <a:srgbClr val="0070C0"/>
                </a:solidFill>
              </a:rPr>
              <a:t>knee</a:t>
            </a:r>
            <a:r>
              <a:rPr lang="fr-CA" sz="2400" dirty="0">
                <a:solidFill>
                  <a:srgbClr val="0070C0"/>
                </a:solidFill>
              </a:rPr>
              <a:t> AND </a:t>
            </a:r>
            <a:r>
              <a:rPr lang="fr-CA" sz="2400" dirty="0" err="1">
                <a:solidFill>
                  <a:srgbClr val="0070C0"/>
                </a:solidFill>
              </a:rPr>
              <a:t>prosthe</a:t>
            </a:r>
            <a:r>
              <a:rPr lang="fr-CA" sz="2400" dirty="0">
                <a:solidFill>
                  <a:srgbClr val="0070C0"/>
                </a:solidFill>
              </a:rPr>
              <a:t>*</a:t>
            </a:r>
          </a:p>
          <a:p>
            <a:pPr marL="566928" indent="-457200">
              <a:spcAft>
                <a:spcPts val="2400"/>
              </a:spcAft>
              <a:buFont typeface="Arial"/>
              <a:buAutoNum type="arabicPeriod"/>
            </a:pPr>
            <a:endParaRPr lang="fr-CA" sz="2000" dirty="0">
              <a:solidFill>
                <a:schemeClr val="accent2"/>
              </a:solidFill>
              <a:latin typeface="+mn-lt"/>
            </a:endParaRPr>
          </a:p>
          <a:p>
            <a:pPr marL="566928" indent="-457200">
              <a:spcAft>
                <a:spcPts val="2400"/>
              </a:spcAft>
              <a:buFont typeface="Arial"/>
              <a:buAutoNum type="arabicPeriod"/>
            </a:pPr>
            <a:endParaRPr lang="fr-CA" sz="2400" dirty="0">
              <a:solidFill>
                <a:srgbClr val="0070C0"/>
              </a:solidFill>
            </a:endParaRPr>
          </a:p>
        </p:txBody>
      </p:sp>
      <p:sp>
        <p:nvSpPr>
          <p:cNvPr id="2" name="Rectangle 1">
            <a:extLst>
              <a:ext uri="{FF2B5EF4-FFF2-40B4-BE49-F238E27FC236}">
                <a16:creationId xmlns:a16="http://schemas.microsoft.com/office/drawing/2014/main" id="{E92B893B-F56C-4E2A-AF06-7DA421629698}"/>
              </a:ext>
            </a:extLst>
          </p:cNvPr>
          <p:cNvSpPr/>
          <p:nvPr/>
        </p:nvSpPr>
        <p:spPr>
          <a:xfrm>
            <a:off x="342900" y="4246245"/>
            <a:ext cx="7086600" cy="742950"/>
          </a:xfrm>
          <a:prstGeom prst="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r-CA"/>
          </a:p>
        </p:txBody>
      </p:sp>
    </p:spTree>
    <p:extLst>
      <p:ext uri="{BB962C8B-B14F-4D97-AF65-F5344CB8AC3E}">
        <p14:creationId xmlns:p14="http://schemas.microsoft.com/office/powerpoint/2010/main" val="1582887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ZoneTexte 9"/>
          <p:cNvSpPr txBox="1"/>
          <p:nvPr/>
        </p:nvSpPr>
        <p:spPr>
          <a:xfrm>
            <a:off x="3882569" y="2122442"/>
            <a:ext cx="778347" cy="461665"/>
          </a:xfrm>
          <a:prstGeom prst="rect">
            <a:avLst/>
          </a:prstGeom>
          <a:noFill/>
        </p:spPr>
        <p:txBody>
          <a:bodyPr wrap="square" rtlCol="0">
            <a:spAutoFit/>
          </a:bodyPr>
          <a:lstStyle/>
          <a:p>
            <a:r>
              <a:rPr lang="fr-FR" sz="2400" dirty="0"/>
              <a:t>AND</a:t>
            </a:r>
            <a:endParaRPr lang="fr-CA" sz="2400" dirty="0"/>
          </a:p>
        </p:txBody>
      </p:sp>
      <p:sp>
        <p:nvSpPr>
          <p:cNvPr id="12" name="ZoneTexte 11"/>
          <p:cNvSpPr txBox="1"/>
          <p:nvPr/>
        </p:nvSpPr>
        <p:spPr>
          <a:xfrm>
            <a:off x="1024027" y="4051423"/>
            <a:ext cx="648072" cy="461665"/>
          </a:xfrm>
          <a:prstGeom prst="rect">
            <a:avLst/>
          </a:prstGeom>
          <a:noFill/>
        </p:spPr>
        <p:txBody>
          <a:bodyPr wrap="square" rtlCol="0">
            <a:spAutoFit/>
          </a:bodyPr>
          <a:lstStyle/>
          <a:p>
            <a:r>
              <a:rPr lang="fr-FR" sz="2400" dirty="0"/>
              <a:t>OR</a:t>
            </a:r>
            <a:endParaRPr lang="fr-CA" dirty="0"/>
          </a:p>
        </p:txBody>
      </p:sp>
      <p:graphicFrame>
        <p:nvGraphicFramePr>
          <p:cNvPr id="13" name="Tableau 12"/>
          <p:cNvGraphicFramePr>
            <a:graphicFrameLocks noGrp="1"/>
          </p:cNvGraphicFramePr>
          <p:nvPr>
            <p:extLst>
              <p:ext uri="{D42A27DB-BD31-4B8C-83A1-F6EECF244321}">
                <p14:modId xmlns:p14="http://schemas.microsoft.com/office/powerpoint/2010/main" val="1551080822"/>
              </p:ext>
            </p:extLst>
          </p:nvPr>
        </p:nvGraphicFramePr>
        <p:xfrm>
          <a:off x="1737236" y="2564622"/>
          <a:ext cx="2534507" cy="4043680"/>
        </p:xfrm>
        <a:graphic>
          <a:graphicData uri="http://schemas.openxmlformats.org/drawingml/2006/table">
            <a:tbl>
              <a:tblPr firstRow="1" bandRow="1">
                <a:tableStyleId>{9DCAF9ED-07DC-4A11-8D7F-57B35C25682E}</a:tableStyleId>
              </a:tblPr>
              <a:tblGrid>
                <a:gridCol w="2534507">
                  <a:extLst>
                    <a:ext uri="{9D8B030D-6E8A-4147-A177-3AD203B41FA5}">
                      <a16:colId xmlns:a16="http://schemas.microsoft.com/office/drawing/2014/main" val="20000"/>
                    </a:ext>
                  </a:extLst>
                </a:gridCol>
              </a:tblGrid>
              <a:tr h="0">
                <a:tc>
                  <a:txBody>
                    <a:bodyPr/>
                    <a:lstStyle/>
                    <a:p>
                      <a:r>
                        <a:rPr lang="fr-FR" sz="1600" dirty="0"/>
                        <a:t>Prothèse du genou</a:t>
                      </a:r>
                      <a:endParaRPr lang="fr-CA" sz="1600" dirty="0"/>
                    </a:p>
                  </a:txBody>
                  <a:tcPr/>
                </a:tc>
                <a:extLst>
                  <a:ext uri="{0D108BD9-81ED-4DB2-BD59-A6C34878D82A}">
                    <a16:rowId xmlns:a16="http://schemas.microsoft.com/office/drawing/2014/main" val="10000"/>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CA" sz="1600" i="0" dirty="0" err="1"/>
                        <a:t>Edoprothèse</a:t>
                      </a:r>
                      <a:r>
                        <a:rPr lang="fr-CA" sz="1600" i="0" dirty="0"/>
                        <a:t> du genou</a:t>
                      </a:r>
                    </a:p>
                  </a:txBody>
                  <a:tcPr/>
                </a:tc>
                <a:extLst>
                  <a:ext uri="{0D108BD9-81ED-4DB2-BD59-A6C34878D82A}">
                    <a16:rowId xmlns:a16="http://schemas.microsoft.com/office/drawing/2014/main" val="10001"/>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CA" sz="1600" i="1" dirty="0" err="1"/>
                        <a:t>Knee</a:t>
                      </a:r>
                      <a:r>
                        <a:rPr lang="fr-CA" sz="1600" i="1" dirty="0"/>
                        <a:t> </a:t>
                      </a:r>
                      <a:r>
                        <a:rPr lang="fr-CA" sz="1600" i="1" dirty="0" err="1"/>
                        <a:t>prosthesis</a:t>
                      </a:r>
                      <a:endParaRPr lang="fr-CA" sz="1600" i="1" dirty="0"/>
                    </a:p>
                  </a:txBody>
                  <a:tcPr/>
                </a:tc>
                <a:extLst>
                  <a:ext uri="{0D108BD9-81ED-4DB2-BD59-A6C34878D82A}">
                    <a16:rowId xmlns:a16="http://schemas.microsoft.com/office/drawing/2014/main" val="10002"/>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CA" sz="1600" i="1" dirty="0" err="1"/>
                        <a:t>Knee</a:t>
                      </a:r>
                      <a:r>
                        <a:rPr lang="fr-CA" sz="1600" i="1" dirty="0"/>
                        <a:t> </a:t>
                      </a:r>
                      <a:r>
                        <a:rPr lang="fr-CA" sz="1600" i="1" dirty="0" err="1"/>
                        <a:t>prosthetic</a:t>
                      </a:r>
                      <a:r>
                        <a:rPr lang="fr-CA" sz="1600" i="1" baseline="0" dirty="0"/>
                        <a:t> </a:t>
                      </a:r>
                      <a:r>
                        <a:rPr lang="fr-CA" sz="1600" i="1" baseline="0" dirty="0" err="1"/>
                        <a:t>device</a:t>
                      </a:r>
                      <a:endParaRPr lang="fr-CA" sz="1600" i="1" dirty="0"/>
                    </a:p>
                  </a:txBody>
                  <a:tcPr/>
                </a:tc>
                <a:extLst>
                  <a:ext uri="{0D108BD9-81ED-4DB2-BD59-A6C34878D82A}">
                    <a16:rowId xmlns:a16="http://schemas.microsoft.com/office/drawing/2014/main" val="10003"/>
                  </a:ext>
                </a:extLst>
              </a:tr>
              <a:tr h="370840">
                <a:tc>
                  <a:txBody>
                    <a:bodyPr/>
                    <a:lstStyle/>
                    <a:p>
                      <a:r>
                        <a:rPr lang="fr-CA" sz="1600" i="1" dirty="0" err="1"/>
                        <a:t>Knee</a:t>
                      </a:r>
                      <a:r>
                        <a:rPr lang="fr-CA" sz="1600" i="1" dirty="0"/>
                        <a:t>-joint </a:t>
                      </a:r>
                      <a:r>
                        <a:rPr lang="fr-CA" sz="1600" i="1" dirty="0" err="1"/>
                        <a:t>prosthesis</a:t>
                      </a:r>
                      <a:endParaRPr lang="fr-CA" sz="1600" i="1" dirty="0"/>
                    </a:p>
                  </a:txBody>
                  <a:tcPr/>
                </a:tc>
                <a:extLst>
                  <a:ext uri="{0D108BD9-81ED-4DB2-BD59-A6C34878D82A}">
                    <a16:rowId xmlns:a16="http://schemas.microsoft.com/office/drawing/2014/main" val="10004"/>
                  </a:ext>
                </a:extLst>
              </a:tr>
              <a:tr h="370840">
                <a:tc>
                  <a:txBody>
                    <a:bodyPr/>
                    <a:lstStyle/>
                    <a:p>
                      <a:endParaRPr lang="fr-CA" sz="1600" dirty="0"/>
                    </a:p>
                  </a:txBody>
                  <a:tcPr/>
                </a:tc>
                <a:extLst>
                  <a:ext uri="{0D108BD9-81ED-4DB2-BD59-A6C34878D82A}">
                    <a16:rowId xmlns:a16="http://schemas.microsoft.com/office/drawing/2014/main" val="10005"/>
                  </a:ext>
                </a:extLst>
              </a:tr>
              <a:tr h="370840">
                <a:tc>
                  <a:txBody>
                    <a:bodyPr/>
                    <a:lstStyle/>
                    <a:p>
                      <a:endParaRPr lang="fr-CA" sz="1600" dirty="0"/>
                    </a:p>
                  </a:txBody>
                  <a:tcPr/>
                </a:tc>
                <a:extLst>
                  <a:ext uri="{0D108BD9-81ED-4DB2-BD59-A6C34878D82A}">
                    <a16:rowId xmlns:a16="http://schemas.microsoft.com/office/drawing/2014/main" val="10006"/>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CA" sz="1600" i="1" dirty="0"/>
                    </a:p>
                  </a:txBody>
                  <a:tcPr/>
                </a:tc>
                <a:extLst>
                  <a:ext uri="{0D108BD9-81ED-4DB2-BD59-A6C34878D82A}">
                    <a16:rowId xmlns:a16="http://schemas.microsoft.com/office/drawing/2014/main" val="10007"/>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CA" sz="1600" i="1" dirty="0"/>
                    </a:p>
                  </a:txBody>
                  <a:tcPr/>
                </a:tc>
                <a:extLst>
                  <a:ext uri="{0D108BD9-81ED-4DB2-BD59-A6C34878D82A}">
                    <a16:rowId xmlns:a16="http://schemas.microsoft.com/office/drawing/2014/main" val="10008"/>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CA" sz="1600" i="1" dirty="0"/>
                    </a:p>
                  </a:txBody>
                  <a:tcPr/>
                </a:tc>
                <a:extLst>
                  <a:ext uri="{0D108BD9-81ED-4DB2-BD59-A6C34878D82A}">
                    <a16:rowId xmlns:a16="http://schemas.microsoft.com/office/drawing/2014/main" val="1807851258"/>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CA" sz="1600" i="1" dirty="0"/>
                    </a:p>
                  </a:txBody>
                  <a:tcPr/>
                </a:tc>
                <a:extLst>
                  <a:ext uri="{0D108BD9-81ED-4DB2-BD59-A6C34878D82A}">
                    <a16:rowId xmlns:a16="http://schemas.microsoft.com/office/drawing/2014/main" val="36671085"/>
                  </a:ext>
                </a:extLst>
              </a:tr>
            </a:tbl>
          </a:graphicData>
        </a:graphic>
      </p:graphicFrame>
      <p:graphicFrame>
        <p:nvGraphicFramePr>
          <p:cNvPr id="14" name="Tableau 13"/>
          <p:cNvGraphicFramePr>
            <a:graphicFrameLocks noGrp="1"/>
          </p:cNvGraphicFramePr>
          <p:nvPr>
            <p:extLst>
              <p:ext uri="{D42A27DB-BD31-4B8C-83A1-F6EECF244321}">
                <p14:modId xmlns:p14="http://schemas.microsoft.com/office/powerpoint/2010/main" val="1330661554"/>
              </p:ext>
            </p:extLst>
          </p:nvPr>
        </p:nvGraphicFramePr>
        <p:xfrm>
          <a:off x="4270078" y="2564622"/>
          <a:ext cx="2703395" cy="4043680"/>
        </p:xfrm>
        <a:graphic>
          <a:graphicData uri="http://schemas.openxmlformats.org/drawingml/2006/table">
            <a:tbl>
              <a:tblPr firstRow="1" bandRow="1">
                <a:tableStyleId>{9DCAF9ED-07DC-4A11-8D7F-57B35C25682E}</a:tableStyleId>
              </a:tblPr>
              <a:tblGrid>
                <a:gridCol w="2703395">
                  <a:extLst>
                    <a:ext uri="{9D8B030D-6E8A-4147-A177-3AD203B41FA5}">
                      <a16:colId xmlns:a16="http://schemas.microsoft.com/office/drawing/2014/main" val="20000"/>
                    </a:ext>
                  </a:extLst>
                </a:gridCol>
              </a:tblGrid>
              <a:tr h="0">
                <a:tc>
                  <a:txBody>
                    <a:bodyPr/>
                    <a:lstStyle/>
                    <a:p>
                      <a:r>
                        <a:rPr lang="fr-FR" sz="1600" dirty="0"/>
                        <a:t>Arthrose (au</a:t>
                      </a:r>
                      <a:r>
                        <a:rPr lang="fr-FR" sz="1600" baseline="0" dirty="0"/>
                        <a:t> genou)</a:t>
                      </a:r>
                      <a:endParaRPr lang="fr-CA" sz="1600" dirty="0"/>
                    </a:p>
                  </a:txBody>
                  <a:tcPr/>
                </a:tc>
                <a:extLst>
                  <a:ext uri="{0D108BD9-81ED-4DB2-BD59-A6C34878D82A}">
                    <a16:rowId xmlns:a16="http://schemas.microsoft.com/office/drawing/2014/main" val="10000"/>
                  </a:ext>
                </a:extLst>
              </a:tr>
              <a:tr h="370840">
                <a:tc>
                  <a:txBody>
                    <a:bodyPr/>
                    <a:lstStyle/>
                    <a:p>
                      <a:r>
                        <a:rPr lang="fr-CA" sz="1600" i="0" dirty="0"/>
                        <a:t>Osteoarthrite</a:t>
                      </a:r>
                    </a:p>
                  </a:txBody>
                  <a:tcPr/>
                </a:tc>
                <a:extLst>
                  <a:ext uri="{0D108BD9-81ED-4DB2-BD59-A6C34878D82A}">
                    <a16:rowId xmlns:a16="http://schemas.microsoft.com/office/drawing/2014/main" val="10001"/>
                  </a:ext>
                </a:extLst>
              </a:tr>
              <a:tr h="370840">
                <a:tc>
                  <a:txBody>
                    <a:bodyPr/>
                    <a:lstStyle/>
                    <a:p>
                      <a:r>
                        <a:rPr lang="fr-CA" sz="1600" i="0" dirty="0" err="1"/>
                        <a:t>Ostéoarthropathie</a:t>
                      </a:r>
                      <a:endParaRPr lang="fr-CA" sz="1600" i="0" dirty="0"/>
                    </a:p>
                  </a:txBody>
                  <a:tcPr/>
                </a:tc>
                <a:extLst>
                  <a:ext uri="{0D108BD9-81ED-4DB2-BD59-A6C34878D82A}">
                    <a16:rowId xmlns:a16="http://schemas.microsoft.com/office/drawing/2014/main" val="10002"/>
                  </a:ext>
                </a:extLst>
              </a:tr>
              <a:tr h="370840">
                <a:tc>
                  <a:txBody>
                    <a:bodyPr/>
                    <a:lstStyle/>
                    <a:p>
                      <a:r>
                        <a:rPr lang="fr-CA" sz="1600" i="0" dirty="0"/>
                        <a:t>Arthropathie</a:t>
                      </a:r>
                    </a:p>
                  </a:txBody>
                  <a:tcPr/>
                </a:tc>
                <a:extLst>
                  <a:ext uri="{0D108BD9-81ED-4DB2-BD59-A6C34878D82A}">
                    <a16:rowId xmlns:a16="http://schemas.microsoft.com/office/drawing/2014/main" val="10003"/>
                  </a:ext>
                </a:extLst>
              </a:tr>
              <a:tr h="370840">
                <a:tc>
                  <a:txBody>
                    <a:bodyPr/>
                    <a:lstStyle/>
                    <a:p>
                      <a:r>
                        <a:rPr lang="fr-CA" sz="1600" i="0" dirty="0"/>
                        <a:t>Rhumatisme</a:t>
                      </a:r>
                    </a:p>
                  </a:txBody>
                  <a:tcPr/>
                </a:tc>
                <a:extLst>
                  <a:ext uri="{0D108BD9-81ED-4DB2-BD59-A6C34878D82A}">
                    <a16:rowId xmlns:a16="http://schemas.microsoft.com/office/drawing/2014/main" val="10004"/>
                  </a:ext>
                </a:extLst>
              </a:tr>
              <a:tr h="370840">
                <a:tc>
                  <a:txBody>
                    <a:bodyPr/>
                    <a:lstStyle/>
                    <a:p>
                      <a:r>
                        <a:rPr lang="fr-CA" sz="1600" i="0" dirty="0"/>
                        <a:t>Arthrite</a:t>
                      </a:r>
                    </a:p>
                  </a:txBody>
                  <a:tcPr/>
                </a:tc>
                <a:extLst>
                  <a:ext uri="{0D108BD9-81ED-4DB2-BD59-A6C34878D82A}">
                    <a16:rowId xmlns:a16="http://schemas.microsoft.com/office/drawing/2014/main" val="10005"/>
                  </a:ext>
                </a:extLst>
              </a:tr>
              <a:tr h="370840">
                <a:tc>
                  <a:txBody>
                    <a:bodyPr/>
                    <a:lstStyle/>
                    <a:p>
                      <a:r>
                        <a:rPr lang="fr-CA" sz="1600" i="0" dirty="0"/>
                        <a:t>Gonarthrose</a:t>
                      </a:r>
                    </a:p>
                  </a:txBody>
                  <a:tcPr/>
                </a:tc>
                <a:extLst>
                  <a:ext uri="{0D108BD9-81ED-4DB2-BD59-A6C34878D82A}">
                    <a16:rowId xmlns:a16="http://schemas.microsoft.com/office/drawing/2014/main" val="10006"/>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CA" sz="1600" i="1" dirty="0" err="1"/>
                        <a:t>Osteoarthritis</a:t>
                      </a:r>
                      <a:endParaRPr lang="fr-CA" sz="1600" i="1" dirty="0"/>
                    </a:p>
                  </a:txBody>
                  <a:tcPr/>
                </a:tc>
                <a:extLst>
                  <a:ext uri="{0D108BD9-81ED-4DB2-BD59-A6C34878D82A}">
                    <a16:rowId xmlns:a16="http://schemas.microsoft.com/office/drawing/2014/main" val="10007"/>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CA" sz="1600" i="1" dirty="0" err="1"/>
                        <a:t>Osteoarthrosis</a:t>
                      </a:r>
                      <a:endParaRPr lang="fr-CA" sz="1600" i="1" dirty="0"/>
                    </a:p>
                  </a:txBody>
                  <a:tcPr/>
                </a:tc>
                <a:extLst>
                  <a:ext uri="{0D108BD9-81ED-4DB2-BD59-A6C34878D82A}">
                    <a16:rowId xmlns:a16="http://schemas.microsoft.com/office/drawing/2014/main" val="10008"/>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CA" sz="1600" i="1" dirty="0" err="1"/>
                        <a:t>Degenerative</a:t>
                      </a:r>
                      <a:r>
                        <a:rPr lang="fr-CA" sz="1600" i="1" dirty="0"/>
                        <a:t> joint </a:t>
                      </a:r>
                      <a:r>
                        <a:rPr lang="fr-CA" sz="1600" i="1" dirty="0" err="1"/>
                        <a:t>disease</a:t>
                      </a:r>
                      <a:endParaRPr lang="fr-CA" sz="1600" i="1" dirty="0"/>
                    </a:p>
                  </a:txBody>
                  <a:tcPr/>
                </a:tc>
                <a:extLst>
                  <a:ext uri="{0D108BD9-81ED-4DB2-BD59-A6C34878D82A}">
                    <a16:rowId xmlns:a16="http://schemas.microsoft.com/office/drawing/2014/main" val="137170578"/>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CA" sz="1600" i="1" dirty="0" err="1"/>
                        <a:t>Degenerative</a:t>
                      </a:r>
                      <a:r>
                        <a:rPr lang="fr-CA" sz="1600" i="1" dirty="0"/>
                        <a:t> arthritis</a:t>
                      </a:r>
                    </a:p>
                  </a:txBody>
                  <a:tcPr/>
                </a:tc>
                <a:extLst>
                  <a:ext uri="{0D108BD9-81ED-4DB2-BD59-A6C34878D82A}">
                    <a16:rowId xmlns:a16="http://schemas.microsoft.com/office/drawing/2014/main" val="1407103141"/>
                  </a:ext>
                </a:extLst>
              </a:tr>
            </a:tbl>
          </a:graphicData>
        </a:graphic>
      </p:graphicFrame>
      <p:sp>
        <p:nvSpPr>
          <p:cNvPr id="11" name="Titre 1">
            <a:extLst>
              <a:ext uri="{FF2B5EF4-FFF2-40B4-BE49-F238E27FC236}">
                <a16:creationId xmlns:a16="http://schemas.microsoft.com/office/drawing/2014/main" id="{79D955DA-F554-4816-A3C5-18879FC5BEA9}"/>
              </a:ext>
            </a:extLst>
          </p:cNvPr>
          <p:cNvSpPr>
            <a:spLocks noGrp="1"/>
          </p:cNvSpPr>
          <p:nvPr>
            <p:ph type="title"/>
          </p:nvPr>
        </p:nvSpPr>
        <p:spPr>
          <a:xfrm>
            <a:off x="457200" y="0"/>
            <a:ext cx="8686800" cy="1143000"/>
          </a:xfrm>
        </p:spPr>
        <p:txBody>
          <a:bodyPr/>
          <a:lstStyle/>
          <a:p>
            <a:pPr algn="l"/>
            <a:r>
              <a:rPr lang="fr-CA" sz="3000" dirty="0">
                <a:latin typeface="Helvetica" pitchFamily="34" charset="0"/>
              </a:rPr>
              <a:t>Étape 3: Élaborer des équations de recherche</a:t>
            </a:r>
          </a:p>
        </p:txBody>
      </p:sp>
      <p:sp>
        <p:nvSpPr>
          <p:cNvPr id="16" name="ZoneTexte 15">
            <a:extLst>
              <a:ext uri="{FF2B5EF4-FFF2-40B4-BE49-F238E27FC236}">
                <a16:creationId xmlns:a16="http://schemas.microsoft.com/office/drawing/2014/main" id="{A661EB00-2244-4C4A-A85A-C3B039C699BA}"/>
              </a:ext>
            </a:extLst>
          </p:cNvPr>
          <p:cNvSpPr txBox="1"/>
          <p:nvPr/>
        </p:nvSpPr>
        <p:spPr>
          <a:xfrm>
            <a:off x="528030" y="1281022"/>
            <a:ext cx="8229600" cy="70788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fr-CA" sz="2000" dirty="0"/>
              <a:t>Exemple de sujet: Recours à une prothèse du genou pour traiter les patients </a:t>
            </a:r>
            <a:br>
              <a:rPr lang="fr-CA" sz="2000" dirty="0"/>
            </a:br>
            <a:r>
              <a:rPr lang="fr-CA" sz="2000" dirty="0"/>
              <a:t>souffrant d’arthrose du genou </a:t>
            </a:r>
          </a:p>
        </p:txBody>
      </p:sp>
    </p:spTree>
    <p:extLst>
      <p:ext uri="{BB962C8B-B14F-4D97-AF65-F5344CB8AC3E}">
        <p14:creationId xmlns:p14="http://schemas.microsoft.com/office/powerpoint/2010/main" val="880835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414732"/>
            <a:ext cx="8229600" cy="5443268"/>
          </a:xfrm>
        </p:spPr>
        <p:txBody>
          <a:bodyPr>
            <a:normAutofit/>
          </a:bodyPr>
          <a:lstStyle/>
          <a:p>
            <a:pPr marL="0" indent="0">
              <a:buNone/>
            </a:pPr>
            <a:endParaRPr lang="fr-CA" sz="2200" dirty="0">
              <a:latin typeface="+mn-lt"/>
            </a:endParaRPr>
          </a:p>
          <a:p>
            <a:pPr marL="0" indent="0">
              <a:buNone/>
            </a:pPr>
            <a:endParaRPr lang="fr-CA" sz="2200" dirty="0">
              <a:latin typeface="+mn-lt"/>
            </a:endParaRPr>
          </a:p>
          <a:p>
            <a:pPr marL="0" indent="0">
              <a:buNone/>
            </a:pPr>
            <a:endParaRPr lang="fr-CA" sz="2200" dirty="0">
              <a:latin typeface="+mn-lt"/>
            </a:endParaRPr>
          </a:p>
          <a:p>
            <a:pPr marL="0" indent="0">
              <a:buNone/>
            </a:pPr>
            <a:r>
              <a:rPr lang="en-US" sz="2000" dirty="0">
                <a:latin typeface="+mn-lt"/>
              </a:rPr>
              <a:t>(  (</a:t>
            </a:r>
            <a:r>
              <a:rPr lang="en-US" sz="2000" dirty="0" err="1">
                <a:latin typeface="+mn-lt"/>
              </a:rPr>
              <a:t>Prothese</a:t>
            </a:r>
            <a:r>
              <a:rPr lang="en-US" sz="2000" dirty="0">
                <a:latin typeface="+mn-lt"/>
              </a:rPr>
              <a:t>* OR </a:t>
            </a:r>
            <a:r>
              <a:rPr lang="en-US" sz="2000" dirty="0" err="1">
                <a:latin typeface="+mn-lt"/>
              </a:rPr>
              <a:t>endoprothèse</a:t>
            </a:r>
            <a:r>
              <a:rPr lang="en-US" sz="2000" dirty="0">
                <a:latin typeface="+mn-lt"/>
              </a:rPr>
              <a:t>* OR </a:t>
            </a:r>
            <a:r>
              <a:rPr lang="en-US" sz="2000" dirty="0" err="1">
                <a:latin typeface="+mn-lt"/>
              </a:rPr>
              <a:t>prosthe</a:t>
            </a:r>
            <a:r>
              <a:rPr lang="en-US" sz="2000" dirty="0">
                <a:latin typeface="+mn-lt"/>
              </a:rPr>
              <a:t>*) AND (</a:t>
            </a:r>
            <a:r>
              <a:rPr lang="en-US" sz="2000" dirty="0" err="1">
                <a:latin typeface="+mn-lt"/>
              </a:rPr>
              <a:t>genou</a:t>
            </a:r>
            <a:r>
              <a:rPr lang="en-US" sz="2000" dirty="0">
                <a:latin typeface="+mn-lt"/>
              </a:rPr>
              <a:t> OR knee)  )</a:t>
            </a:r>
          </a:p>
          <a:p>
            <a:pPr marL="0" indent="0">
              <a:buNone/>
            </a:pPr>
            <a:r>
              <a:rPr lang="en-US" sz="2000" dirty="0">
                <a:latin typeface="+mn-lt"/>
              </a:rPr>
              <a:t>AND</a:t>
            </a:r>
          </a:p>
          <a:p>
            <a:pPr marL="0" indent="0">
              <a:buNone/>
            </a:pPr>
            <a:r>
              <a:rPr lang="en-US" sz="2000" dirty="0">
                <a:latin typeface="+mn-lt"/>
              </a:rPr>
              <a:t>(</a:t>
            </a:r>
            <a:r>
              <a:rPr lang="en-US" sz="2000" dirty="0" err="1">
                <a:latin typeface="+mn-lt"/>
              </a:rPr>
              <a:t>arthrose</a:t>
            </a:r>
            <a:r>
              <a:rPr lang="en-US" sz="2000" dirty="0">
                <a:latin typeface="+mn-lt"/>
              </a:rPr>
              <a:t>* OR </a:t>
            </a:r>
            <a:r>
              <a:rPr lang="en-US" sz="2000" dirty="0" err="1">
                <a:latin typeface="+mn-lt"/>
              </a:rPr>
              <a:t>osteoarthr</a:t>
            </a:r>
            <a:r>
              <a:rPr lang="en-US" sz="2000" dirty="0">
                <a:latin typeface="+mn-lt"/>
              </a:rPr>
              <a:t>* OR </a:t>
            </a:r>
            <a:r>
              <a:rPr lang="en-US" sz="2000" dirty="0" err="1">
                <a:latin typeface="+mn-lt"/>
              </a:rPr>
              <a:t>arthropathie</a:t>
            </a:r>
            <a:r>
              <a:rPr lang="en-US" sz="2000" dirty="0">
                <a:latin typeface="+mn-lt"/>
              </a:rPr>
              <a:t> OR </a:t>
            </a:r>
            <a:r>
              <a:rPr lang="en-US" sz="2000" dirty="0" err="1">
                <a:latin typeface="+mn-lt"/>
              </a:rPr>
              <a:t>rhumatisme</a:t>
            </a:r>
            <a:r>
              <a:rPr lang="en-US" sz="2000" dirty="0">
                <a:latin typeface="+mn-lt"/>
              </a:rPr>
              <a:t>* OR </a:t>
            </a:r>
            <a:r>
              <a:rPr lang="en-US" sz="2000" dirty="0" err="1">
                <a:latin typeface="+mn-lt"/>
              </a:rPr>
              <a:t>arthrite</a:t>
            </a:r>
            <a:r>
              <a:rPr lang="en-US" sz="2000" dirty="0">
                <a:latin typeface="+mn-lt"/>
              </a:rPr>
              <a:t>* OR </a:t>
            </a:r>
            <a:r>
              <a:rPr lang="en-US" sz="2000" dirty="0" err="1">
                <a:latin typeface="+mn-lt"/>
              </a:rPr>
              <a:t>gonarthrose</a:t>
            </a:r>
            <a:r>
              <a:rPr lang="en-US" sz="2000" dirty="0">
                <a:latin typeface="+mn-lt"/>
              </a:rPr>
              <a:t> OR </a:t>
            </a:r>
            <a:r>
              <a:rPr lang="en-US" sz="2000" dirty="0" err="1">
                <a:latin typeface="+mn-lt"/>
              </a:rPr>
              <a:t>osteoarthr</a:t>
            </a:r>
            <a:r>
              <a:rPr lang="en-US" sz="2000" dirty="0">
                <a:latin typeface="+mn-lt"/>
              </a:rPr>
              <a:t>* OR “joint disease” OR arthritis)</a:t>
            </a:r>
          </a:p>
        </p:txBody>
      </p:sp>
      <p:sp>
        <p:nvSpPr>
          <p:cNvPr id="6" name="Titre 1">
            <a:extLst>
              <a:ext uri="{FF2B5EF4-FFF2-40B4-BE49-F238E27FC236}">
                <a16:creationId xmlns:a16="http://schemas.microsoft.com/office/drawing/2014/main" id="{7FFCDC6D-FC48-4145-920B-B03376D77FA9}"/>
              </a:ext>
            </a:extLst>
          </p:cNvPr>
          <p:cNvSpPr>
            <a:spLocks noGrp="1"/>
          </p:cNvSpPr>
          <p:nvPr>
            <p:ph type="title"/>
          </p:nvPr>
        </p:nvSpPr>
        <p:spPr>
          <a:xfrm>
            <a:off x="457200" y="0"/>
            <a:ext cx="8686800" cy="1143000"/>
          </a:xfrm>
        </p:spPr>
        <p:txBody>
          <a:bodyPr/>
          <a:lstStyle/>
          <a:p>
            <a:pPr algn="l"/>
            <a:r>
              <a:rPr lang="fr-CA" sz="3000" dirty="0">
                <a:latin typeface="Helvetica" pitchFamily="34" charset="0"/>
              </a:rPr>
              <a:t>Étape 3: Élaborer des équations de recherche</a:t>
            </a:r>
          </a:p>
        </p:txBody>
      </p:sp>
      <p:sp>
        <p:nvSpPr>
          <p:cNvPr id="7" name="ZoneTexte 6">
            <a:extLst>
              <a:ext uri="{FF2B5EF4-FFF2-40B4-BE49-F238E27FC236}">
                <a16:creationId xmlns:a16="http://schemas.microsoft.com/office/drawing/2014/main" id="{4FCC796C-453E-4CD4-9CC6-8F059C9EA058}"/>
              </a:ext>
            </a:extLst>
          </p:cNvPr>
          <p:cNvSpPr txBox="1"/>
          <p:nvPr/>
        </p:nvSpPr>
        <p:spPr>
          <a:xfrm>
            <a:off x="528030" y="1281022"/>
            <a:ext cx="8229600" cy="70788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fr-CA" sz="2000" dirty="0"/>
              <a:t>Exemple de sujet: Recours à une prothèse du genou pour traiter les patients </a:t>
            </a:r>
            <a:br>
              <a:rPr lang="fr-CA" sz="2000" dirty="0"/>
            </a:br>
            <a:r>
              <a:rPr lang="fr-CA" sz="2000" dirty="0"/>
              <a:t>souffrant d’arthrose du genou </a:t>
            </a:r>
          </a:p>
        </p:txBody>
      </p:sp>
    </p:spTree>
    <p:extLst>
      <p:ext uri="{BB962C8B-B14F-4D97-AF65-F5344CB8AC3E}">
        <p14:creationId xmlns:p14="http://schemas.microsoft.com/office/powerpoint/2010/main" val="5549737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ZoneTexte 9"/>
          <p:cNvSpPr txBox="1"/>
          <p:nvPr/>
        </p:nvSpPr>
        <p:spPr>
          <a:xfrm>
            <a:off x="1087499" y="2711941"/>
            <a:ext cx="648072" cy="461665"/>
          </a:xfrm>
          <a:prstGeom prst="rect">
            <a:avLst/>
          </a:prstGeom>
          <a:noFill/>
        </p:spPr>
        <p:txBody>
          <a:bodyPr wrap="square" rtlCol="0">
            <a:spAutoFit/>
          </a:bodyPr>
          <a:lstStyle/>
          <a:p>
            <a:r>
              <a:rPr lang="fr-FR" sz="2400" dirty="0"/>
              <a:t>OR</a:t>
            </a:r>
            <a:endParaRPr lang="fr-CA" dirty="0"/>
          </a:p>
        </p:txBody>
      </p:sp>
      <p:sp>
        <p:nvSpPr>
          <p:cNvPr id="11" name="ZoneTexte 10"/>
          <p:cNvSpPr txBox="1"/>
          <p:nvPr/>
        </p:nvSpPr>
        <p:spPr>
          <a:xfrm>
            <a:off x="3880904" y="756489"/>
            <a:ext cx="778347" cy="461665"/>
          </a:xfrm>
          <a:prstGeom prst="rect">
            <a:avLst/>
          </a:prstGeom>
          <a:noFill/>
        </p:spPr>
        <p:txBody>
          <a:bodyPr wrap="square" rtlCol="0">
            <a:spAutoFit/>
          </a:bodyPr>
          <a:lstStyle/>
          <a:p>
            <a:r>
              <a:rPr lang="fr-FR" sz="2400" dirty="0"/>
              <a:t>AND</a:t>
            </a:r>
            <a:endParaRPr lang="fr-CA" sz="2400" dirty="0"/>
          </a:p>
        </p:txBody>
      </p:sp>
      <p:sp>
        <p:nvSpPr>
          <p:cNvPr id="13" name="Espace réservé du contenu 2"/>
          <p:cNvSpPr txBox="1">
            <a:spLocks/>
          </p:cNvSpPr>
          <p:nvPr/>
        </p:nvSpPr>
        <p:spPr>
          <a:xfrm>
            <a:off x="1050895" y="5556206"/>
            <a:ext cx="7042210" cy="142964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National-Book"/>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National-Book"/>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National-Book"/>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National-Book"/>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National-Book"/>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dirty="0">
                <a:latin typeface="+mn-lt"/>
              </a:rPr>
              <a:t>(  (</a:t>
            </a:r>
            <a:r>
              <a:rPr lang="en-US" sz="1800" dirty="0" err="1">
                <a:latin typeface="+mn-lt"/>
              </a:rPr>
              <a:t>Prothese</a:t>
            </a:r>
            <a:r>
              <a:rPr lang="en-US" sz="1800" dirty="0">
                <a:latin typeface="+mn-lt"/>
              </a:rPr>
              <a:t>* OR </a:t>
            </a:r>
            <a:r>
              <a:rPr lang="en-US" sz="1800" dirty="0" err="1">
                <a:latin typeface="+mn-lt"/>
              </a:rPr>
              <a:t>endoprothèse</a:t>
            </a:r>
            <a:r>
              <a:rPr lang="en-US" sz="1800" dirty="0">
                <a:latin typeface="+mn-lt"/>
              </a:rPr>
              <a:t>* OR </a:t>
            </a:r>
            <a:r>
              <a:rPr lang="en-US" sz="1800" dirty="0" err="1">
                <a:latin typeface="+mn-lt"/>
              </a:rPr>
              <a:t>prosthe</a:t>
            </a:r>
            <a:r>
              <a:rPr lang="en-US" sz="1800" dirty="0">
                <a:latin typeface="+mn-lt"/>
              </a:rPr>
              <a:t>*) AND (</a:t>
            </a:r>
            <a:r>
              <a:rPr lang="en-US" sz="1800" dirty="0" err="1">
                <a:latin typeface="+mn-lt"/>
              </a:rPr>
              <a:t>genou</a:t>
            </a:r>
            <a:r>
              <a:rPr lang="en-US" sz="1800" dirty="0">
                <a:latin typeface="+mn-lt"/>
              </a:rPr>
              <a:t> OR knee)  )</a:t>
            </a:r>
          </a:p>
          <a:p>
            <a:pPr marL="0" indent="0">
              <a:buNone/>
            </a:pPr>
            <a:r>
              <a:rPr lang="en-US" sz="1800" dirty="0">
                <a:latin typeface="+mn-lt"/>
              </a:rPr>
              <a:t>AND</a:t>
            </a:r>
          </a:p>
          <a:p>
            <a:pPr marL="0" indent="0">
              <a:buNone/>
            </a:pPr>
            <a:r>
              <a:rPr lang="en-US" sz="1800" dirty="0">
                <a:latin typeface="+mn-lt"/>
              </a:rPr>
              <a:t>(</a:t>
            </a:r>
            <a:r>
              <a:rPr lang="en-US" sz="1800" dirty="0" err="1">
                <a:latin typeface="+mn-lt"/>
              </a:rPr>
              <a:t>arthrose</a:t>
            </a:r>
            <a:r>
              <a:rPr lang="en-US" sz="1800" dirty="0">
                <a:latin typeface="+mn-lt"/>
              </a:rPr>
              <a:t>* OR </a:t>
            </a:r>
            <a:r>
              <a:rPr lang="en-US" sz="1800" dirty="0" err="1">
                <a:latin typeface="+mn-lt"/>
              </a:rPr>
              <a:t>osteoarthr</a:t>
            </a:r>
            <a:r>
              <a:rPr lang="en-US" sz="1800" dirty="0">
                <a:latin typeface="+mn-lt"/>
              </a:rPr>
              <a:t>* OR </a:t>
            </a:r>
            <a:r>
              <a:rPr lang="en-US" sz="1800" dirty="0" err="1">
                <a:latin typeface="+mn-lt"/>
              </a:rPr>
              <a:t>arthropathie</a:t>
            </a:r>
            <a:r>
              <a:rPr lang="en-US" sz="1800" dirty="0">
                <a:latin typeface="+mn-lt"/>
              </a:rPr>
              <a:t> OR </a:t>
            </a:r>
            <a:r>
              <a:rPr lang="en-US" sz="1800" dirty="0" err="1">
                <a:latin typeface="+mn-lt"/>
              </a:rPr>
              <a:t>rhumatisme</a:t>
            </a:r>
            <a:r>
              <a:rPr lang="en-US" sz="1800" dirty="0">
                <a:latin typeface="+mn-lt"/>
              </a:rPr>
              <a:t>* OR </a:t>
            </a:r>
            <a:r>
              <a:rPr lang="en-US" sz="1800" dirty="0" err="1">
                <a:latin typeface="+mn-lt"/>
              </a:rPr>
              <a:t>arthrite</a:t>
            </a:r>
            <a:r>
              <a:rPr lang="en-US" sz="1800" dirty="0">
                <a:latin typeface="+mn-lt"/>
              </a:rPr>
              <a:t>* OR </a:t>
            </a:r>
            <a:r>
              <a:rPr lang="en-US" sz="1800" dirty="0" err="1">
                <a:latin typeface="+mn-lt"/>
              </a:rPr>
              <a:t>gonarthros</a:t>
            </a:r>
            <a:r>
              <a:rPr lang="en-US" sz="1800" dirty="0">
                <a:latin typeface="+mn-lt"/>
              </a:rPr>
              <a:t>* OR “joint disease” OR arthritis)</a:t>
            </a:r>
          </a:p>
        </p:txBody>
      </p:sp>
      <p:sp>
        <p:nvSpPr>
          <p:cNvPr id="8" name="Flèche vers le bas 7"/>
          <p:cNvSpPr/>
          <p:nvPr/>
        </p:nvSpPr>
        <p:spPr>
          <a:xfrm>
            <a:off x="2805561" y="5191858"/>
            <a:ext cx="383977" cy="449817"/>
          </a:xfrm>
          <a:prstGeom prst="downArrow">
            <a:avLst/>
          </a:prstGeom>
          <a:solidFill>
            <a:srgbClr val="A9262D"/>
          </a:solidFill>
          <a:ln>
            <a:solidFill>
              <a:srgbClr val="A9262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9" name="Rectangle 8"/>
          <p:cNvSpPr/>
          <p:nvPr/>
        </p:nvSpPr>
        <p:spPr>
          <a:xfrm>
            <a:off x="5512982" y="5167603"/>
            <a:ext cx="188720" cy="360760"/>
          </a:xfrm>
          <a:prstGeom prst="rect">
            <a:avLst/>
          </a:prstGeom>
          <a:solidFill>
            <a:srgbClr val="A9262D"/>
          </a:solidFill>
          <a:ln>
            <a:solidFill>
              <a:srgbClr val="A9262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29" name="Flèche vers le bas 28"/>
          <p:cNvSpPr/>
          <p:nvPr/>
        </p:nvSpPr>
        <p:spPr>
          <a:xfrm>
            <a:off x="5426588" y="5916967"/>
            <a:ext cx="361507" cy="388942"/>
          </a:xfrm>
          <a:prstGeom prst="downArrow">
            <a:avLst/>
          </a:prstGeom>
          <a:solidFill>
            <a:srgbClr val="A9262D"/>
          </a:solidFill>
          <a:ln>
            <a:solidFill>
              <a:srgbClr val="A9262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graphicFrame>
        <p:nvGraphicFramePr>
          <p:cNvPr id="16" name="Tableau 15"/>
          <p:cNvGraphicFramePr>
            <a:graphicFrameLocks noGrp="1"/>
          </p:cNvGraphicFramePr>
          <p:nvPr>
            <p:extLst>
              <p:ext uri="{D42A27DB-BD31-4B8C-83A1-F6EECF244321}">
                <p14:modId xmlns:p14="http://schemas.microsoft.com/office/powerpoint/2010/main" val="3050223561"/>
              </p:ext>
            </p:extLst>
          </p:nvPr>
        </p:nvGraphicFramePr>
        <p:xfrm>
          <a:off x="1735571" y="1151766"/>
          <a:ext cx="2534507" cy="4043680"/>
        </p:xfrm>
        <a:graphic>
          <a:graphicData uri="http://schemas.openxmlformats.org/drawingml/2006/table">
            <a:tbl>
              <a:tblPr firstRow="1" bandRow="1">
                <a:tableStyleId>{9DCAF9ED-07DC-4A11-8D7F-57B35C25682E}</a:tableStyleId>
              </a:tblPr>
              <a:tblGrid>
                <a:gridCol w="2534507">
                  <a:extLst>
                    <a:ext uri="{9D8B030D-6E8A-4147-A177-3AD203B41FA5}">
                      <a16:colId xmlns:a16="http://schemas.microsoft.com/office/drawing/2014/main" val="20000"/>
                    </a:ext>
                  </a:extLst>
                </a:gridCol>
              </a:tblGrid>
              <a:tr h="0">
                <a:tc>
                  <a:txBody>
                    <a:bodyPr/>
                    <a:lstStyle/>
                    <a:p>
                      <a:r>
                        <a:rPr lang="fr-FR" sz="1600" dirty="0"/>
                        <a:t>Prothèse du genou</a:t>
                      </a:r>
                      <a:endParaRPr lang="fr-CA" sz="1600" dirty="0"/>
                    </a:p>
                  </a:txBody>
                  <a:tcPr/>
                </a:tc>
                <a:extLst>
                  <a:ext uri="{0D108BD9-81ED-4DB2-BD59-A6C34878D82A}">
                    <a16:rowId xmlns:a16="http://schemas.microsoft.com/office/drawing/2014/main" val="10000"/>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CA" sz="1600" i="0" dirty="0" err="1"/>
                        <a:t>Endoprothèse</a:t>
                      </a:r>
                      <a:r>
                        <a:rPr lang="fr-CA" sz="1600" i="0" dirty="0"/>
                        <a:t> du genou</a:t>
                      </a:r>
                    </a:p>
                  </a:txBody>
                  <a:tcPr/>
                </a:tc>
                <a:extLst>
                  <a:ext uri="{0D108BD9-81ED-4DB2-BD59-A6C34878D82A}">
                    <a16:rowId xmlns:a16="http://schemas.microsoft.com/office/drawing/2014/main" val="10001"/>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CA" sz="1600" i="1" dirty="0" err="1"/>
                        <a:t>Knee</a:t>
                      </a:r>
                      <a:r>
                        <a:rPr lang="fr-CA" sz="1600" i="1" dirty="0"/>
                        <a:t> </a:t>
                      </a:r>
                      <a:r>
                        <a:rPr lang="fr-CA" sz="1600" i="1" dirty="0" err="1"/>
                        <a:t>prosthesis</a:t>
                      </a:r>
                      <a:endParaRPr lang="fr-CA" sz="1600" i="1" dirty="0"/>
                    </a:p>
                  </a:txBody>
                  <a:tcPr/>
                </a:tc>
                <a:extLst>
                  <a:ext uri="{0D108BD9-81ED-4DB2-BD59-A6C34878D82A}">
                    <a16:rowId xmlns:a16="http://schemas.microsoft.com/office/drawing/2014/main" val="10002"/>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CA" sz="1600" i="1" dirty="0" err="1"/>
                        <a:t>Knee</a:t>
                      </a:r>
                      <a:r>
                        <a:rPr lang="fr-CA" sz="1600" i="1" dirty="0"/>
                        <a:t> </a:t>
                      </a:r>
                      <a:r>
                        <a:rPr lang="fr-CA" sz="1600" i="1" dirty="0" err="1"/>
                        <a:t>prosthetic</a:t>
                      </a:r>
                      <a:r>
                        <a:rPr lang="fr-CA" sz="1600" i="1" baseline="0" dirty="0"/>
                        <a:t> </a:t>
                      </a:r>
                      <a:r>
                        <a:rPr lang="fr-CA" sz="1600" i="1" baseline="0" dirty="0" err="1"/>
                        <a:t>device</a:t>
                      </a:r>
                      <a:endParaRPr lang="fr-CA" sz="1600" i="1" dirty="0"/>
                    </a:p>
                  </a:txBody>
                  <a:tcPr/>
                </a:tc>
                <a:extLst>
                  <a:ext uri="{0D108BD9-81ED-4DB2-BD59-A6C34878D82A}">
                    <a16:rowId xmlns:a16="http://schemas.microsoft.com/office/drawing/2014/main" val="10003"/>
                  </a:ext>
                </a:extLst>
              </a:tr>
              <a:tr h="370840">
                <a:tc>
                  <a:txBody>
                    <a:bodyPr/>
                    <a:lstStyle/>
                    <a:p>
                      <a:r>
                        <a:rPr lang="fr-CA" sz="1600" i="1" dirty="0" err="1"/>
                        <a:t>Knee</a:t>
                      </a:r>
                      <a:r>
                        <a:rPr lang="fr-CA" sz="1600" i="1" dirty="0"/>
                        <a:t>-joint </a:t>
                      </a:r>
                      <a:r>
                        <a:rPr lang="fr-CA" sz="1600" i="1" dirty="0" err="1"/>
                        <a:t>prosthesis</a:t>
                      </a:r>
                      <a:endParaRPr lang="fr-CA" sz="1600" i="1" dirty="0"/>
                    </a:p>
                  </a:txBody>
                  <a:tcPr/>
                </a:tc>
                <a:extLst>
                  <a:ext uri="{0D108BD9-81ED-4DB2-BD59-A6C34878D82A}">
                    <a16:rowId xmlns:a16="http://schemas.microsoft.com/office/drawing/2014/main" val="10004"/>
                  </a:ext>
                </a:extLst>
              </a:tr>
              <a:tr h="370840">
                <a:tc>
                  <a:txBody>
                    <a:bodyPr/>
                    <a:lstStyle/>
                    <a:p>
                      <a:endParaRPr lang="fr-CA" sz="1600" dirty="0"/>
                    </a:p>
                  </a:txBody>
                  <a:tcPr/>
                </a:tc>
                <a:extLst>
                  <a:ext uri="{0D108BD9-81ED-4DB2-BD59-A6C34878D82A}">
                    <a16:rowId xmlns:a16="http://schemas.microsoft.com/office/drawing/2014/main" val="10005"/>
                  </a:ext>
                </a:extLst>
              </a:tr>
              <a:tr h="370840">
                <a:tc>
                  <a:txBody>
                    <a:bodyPr/>
                    <a:lstStyle/>
                    <a:p>
                      <a:endParaRPr lang="fr-CA" sz="1600" dirty="0"/>
                    </a:p>
                  </a:txBody>
                  <a:tcPr/>
                </a:tc>
                <a:extLst>
                  <a:ext uri="{0D108BD9-81ED-4DB2-BD59-A6C34878D82A}">
                    <a16:rowId xmlns:a16="http://schemas.microsoft.com/office/drawing/2014/main" val="10006"/>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CA" sz="1600" i="1" dirty="0"/>
                    </a:p>
                  </a:txBody>
                  <a:tcPr/>
                </a:tc>
                <a:extLst>
                  <a:ext uri="{0D108BD9-81ED-4DB2-BD59-A6C34878D82A}">
                    <a16:rowId xmlns:a16="http://schemas.microsoft.com/office/drawing/2014/main" val="10007"/>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CA" sz="1600" i="1" dirty="0"/>
                    </a:p>
                  </a:txBody>
                  <a:tcPr/>
                </a:tc>
                <a:extLst>
                  <a:ext uri="{0D108BD9-81ED-4DB2-BD59-A6C34878D82A}">
                    <a16:rowId xmlns:a16="http://schemas.microsoft.com/office/drawing/2014/main" val="10008"/>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CA" sz="1600" i="1" dirty="0"/>
                    </a:p>
                  </a:txBody>
                  <a:tcPr/>
                </a:tc>
                <a:extLst>
                  <a:ext uri="{0D108BD9-81ED-4DB2-BD59-A6C34878D82A}">
                    <a16:rowId xmlns:a16="http://schemas.microsoft.com/office/drawing/2014/main" val="1807851258"/>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CA" sz="1600" i="1" dirty="0"/>
                    </a:p>
                  </a:txBody>
                  <a:tcPr/>
                </a:tc>
                <a:extLst>
                  <a:ext uri="{0D108BD9-81ED-4DB2-BD59-A6C34878D82A}">
                    <a16:rowId xmlns:a16="http://schemas.microsoft.com/office/drawing/2014/main" val="36671085"/>
                  </a:ext>
                </a:extLst>
              </a:tr>
            </a:tbl>
          </a:graphicData>
        </a:graphic>
      </p:graphicFrame>
      <p:graphicFrame>
        <p:nvGraphicFramePr>
          <p:cNvPr id="18" name="Tableau 17"/>
          <p:cNvGraphicFramePr>
            <a:graphicFrameLocks noGrp="1"/>
          </p:cNvGraphicFramePr>
          <p:nvPr>
            <p:extLst>
              <p:ext uri="{D42A27DB-BD31-4B8C-83A1-F6EECF244321}">
                <p14:modId xmlns:p14="http://schemas.microsoft.com/office/powerpoint/2010/main" val="1966845626"/>
              </p:ext>
            </p:extLst>
          </p:nvPr>
        </p:nvGraphicFramePr>
        <p:xfrm>
          <a:off x="4259527" y="1151766"/>
          <a:ext cx="2703395" cy="4043680"/>
        </p:xfrm>
        <a:graphic>
          <a:graphicData uri="http://schemas.openxmlformats.org/drawingml/2006/table">
            <a:tbl>
              <a:tblPr firstRow="1" bandRow="1">
                <a:tableStyleId>{9DCAF9ED-07DC-4A11-8D7F-57B35C25682E}</a:tableStyleId>
              </a:tblPr>
              <a:tblGrid>
                <a:gridCol w="2703395">
                  <a:extLst>
                    <a:ext uri="{9D8B030D-6E8A-4147-A177-3AD203B41FA5}">
                      <a16:colId xmlns:a16="http://schemas.microsoft.com/office/drawing/2014/main" val="20000"/>
                    </a:ext>
                  </a:extLst>
                </a:gridCol>
              </a:tblGrid>
              <a:tr h="0">
                <a:tc>
                  <a:txBody>
                    <a:bodyPr/>
                    <a:lstStyle/>
                    <a:p>
                      <a:r>
                        <a:rPr lang="fr-FR" sz="1600" dirty="0"/>
                        <a:t>Arthrose (au</a:t>
                      </a:r>
                      <a:r>
                        <a:rPr lang="fr-FR" sz="1600" baseline="0" dirty="0"/>
                        <a:t> genou)</a:t>
                      </a:r>
                      <a:endParaRPr lang="fr-CA" sz="1600" dirty="0"/>
                    </a:p>
                  </a:txBody>
                  <a:tcPr/>
                </a:tc>
                <a:extLst>
                  <a:ext uri="{0D108BD9-81ED-4DB2-BD59-A6C34878D82A}">
                    <a16:rowId xmlns:a16="http://schemas.microsoft.com/office/drawing/2014/main" val="10000"/>
                  </a:ext>
                </a:extLst>
              </a:tr>
              <a:tr h="370840">
                <a:tc>
                  <a:txBody>
                    <a:bodyPr/>
                    <a:lstStyle/>
                    <a:p>
                      <a:r>
                        <a:rPr lang="fr-CA" sz="1600" i="0" dirty="0"/>
                        <a:t>Osteoarthrite</a:t>
                      </a:r>
                    </a:p>
                  </a:txBody>
                  <a:tcPr/>
                </a:tc>
                <a:extLst>
                  <a:ext uri="{0D108BD9-81ED-4DB2-BD59-A6C34878D82A}">
                    <a16:rowId xmlns:a16="http://schemas.microsoft.com/office/drawing/2014/main" val="10001"/>
                  </a:ext>
                </a:extLst>
              </a:tr>
              <a:tr h="370840">
                <a:tc>
                  <a:txBody>
                    <a:bodyPr/>
                    <a:lstStyle/>
                    <a:p>
                      <a:r>
                        <a:rPr lang="fr-CA" sz="1600" i="0" dirty="0" err="1"/>
                        <a:t>Ostéoarthropathie</a:t>
                      </a:r>
                      <a:endParaRPr lang="fr-CA" sz="1600" i="0" dirty="0"/>
                    </a:p>
                  </a:txBody>
                  <a:tcPr/>
                </a:tc>
                <a:extLst>
                  <a:ext uri="{0D108BD9-81ED-4DB2-BD59-A6C34878D82A}">
                    <a16:rowId xmlns:a16="http://schemas.microsoft.com/office/drawing/2014/main" val="10002"/>
                  </a:ext>
                </a:extLst>
              </a:tr>
              <a:tr h="370840">
                <a:tc>
                  <a:txBody>
                    <a:bodyPr/>
                    <a:lstStyle/>
                    <a:p>
                      <a:r>
                        <a:rPr lang="fr-CA" sz="1600" i="0" dirty="0"/>
                        <a:t>Arthropathie</a:t>
                      </a:r>
                    </a:p>
                  </a:txBody>
                  <a:tcPr/>
                </a:tc>
                <a:extLst>
                  <a:ext uri="{0D108BD9-81ED-4DB2-BD59-A6C34878D82A}">
                    <a16:rowId xmlns:a16="http://schemas.microsoft.com/office/drawing/2014/main" val="10003"/>
                  </a:ext>
                </a:extLst>
              </a:tr>
              <a:tr h="370840">
                <a:tc>
                  <a:txBody>
                    <a:bodyPr/>
                    <a:lstStyle/>
                    <a:p>
                      <a:r>
                        <a:rPr lang="fr-CA" sz="1600" i="0" dirty="0"/>
                        <a:t>Rhumatisme</a:t>
                      </a:r>
                    </a:p>
                  </a:txBody>
                  <a:tcPr/>
                </a:tc>
                <a:extLst>
                  <a:ext uri="{0D108BD9-81ED-4DB2-BD59-A6C34878D82A}">
                    <a16:rowId xmlns:a16="http://schemas.microsoft.com/office/drawing/2014/main" val="10004"/>
                  </a:ext>
                </a:extLst>
              </a:tr>
              <a:tr h="370840">
                <a:tc>
                  <a:txBody>
                    <a:bodyPr/>
                    <a:lstStyle/>
                    <a:p>
                      <a:r>
                        <a:rPr lang="fr-CA" sz="1600" i="0" dirty="0"/>
                        <a:t>Arthrite</a:t>
                      </a:r>
                    </a:p>
                  </a:txBody>
                  <a:tcPr/>
                </a:tc>
                <a:extLst>
                  <a:ext uri="{0D108BD9-81ED-4DB2-BD59-A6C34878D82A}">
                    <a16:rowId xmlns:a16="http://schemas.microsoft.com/office/drawing/2014/main" val="10005"/>
                  </a:ext>
                </a:extLst>
              </a:tr>
              <a:tr h="370840">
                <a:tc>
                  <a:txBody>
                    <a:bodyPr/>
                    <a:lstStyle/>
                    <a:p>
                      <a:r>
                        <a:rPr lang="fr-CA" sz="1600" i="0" dirty="0"/>
                        <a:t>Gonarthrose</a:t>
                      </a:r>
                    </a:p>
                  </a:txBody>
                  <a:tcPr/>
                </a:tc>
                <a:extLst>
                  <a:ext uri="{0D108BD9-81ED-4DB2-BD59-A6C34878D82A}">
                    <a16:rowId xmlns:a16="http://schemas.microsoft.com/office/drawing/2014/main" val="10006"/>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CA" sz="1600" i="1" dirty="0" err="1"/>
                        <a:t>Osteoarthritis</a:t>
                      </a:r>
                      <a:endParaRPr lang="fr-CA" sz="1600" i="1" dirty="0"/>
                    </a:p>
                  </a:txBody>
                  <a:tcPr/>
                </a:tc>
                <a:extLst>
                  <a:ext uri="{0D108BD9-81ED-4DB2-BD59-A6C34878D82A}">
                    <a16:rowId xmlns:a16="http://schemas.microsoft.com/office/drawing/2014/main" val="10007"/>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CA" sz="1600" i="1" dirty="0" err="1"/>
                        <a:t>Osteoarthrosis</a:t>
                      </a:r>
                      <a:endParaRPr lang="fr-CA" sz="1600" i="1" dirty="0"/>
                    </a:p>
                  </a:txBody>
                  <a:tcPr/>
                </a:tc>
                <a:extLst>
                  <a:ext uri="{0D108BD9-81ED-4DB2-BD59-A6C34878D82A}">
                    <a16:rowId xmlns:a16="http://schemas.microsoft.com/office/drawing/2014/main" val="10008"/>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CA" sz="1600" i="1" dirty="0" err="1"/>
                        <a:t>Degenerative</a:t>
                      </a:r>
                      <a:r>
                        <a:rPr lang="fr-CA" sz="1600" i="1" dirty="0"/>
                        <a:t> joint </a:t>
                      </a:r>
                      <a:r>
                        <a:rPr lang="fr-CA" sz="1600" i="1" dirty="0" err="1"/>
                        <a:t>disease</a:t>
                      </a:r>
                      <a:endParaRPr lang="fr-CA" sz="1600" i="1" dirty="0"/>
                    </a:p>
                  </a:txBody>
                  <a:tcPr/>
                </a:tc>
                <a:extLst>
                  <a:ext uri="{0D108BD9-81ED-4DB2-BD59-A6C34878D82A}">
                    <a16:rowId xmlns:a16="http://schemas.microsoft.com/office/drawing/2014/main" val="137170578"/>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CA" sz="1600" i="1" dirty="0" err="1"/>
                        <a:t>Degenerative</a:t>
                      </a:r>
                      <a:r>
                        <a:rPr lang="fr-CA" sz="1600" i="1" dirty="0"/>
                        <a:t> arthritis</a:t>
                      </a:r>
                    </a:p>
                  </a:txBody>
                  <a:tcPr/>
                </a:tc>
                <a:extLst>
                  <a:ext uri="{0D108BD9-81ED-4DB2-BD59-A6C34878D82A}">
                    <a16:rowId xmlns:a16="http://schemas.microsoft.com/office/drawing/2014/main" val="1407103141"/>
                  </a:ext>
                </a:extLst>
              </a:tr>
            </a:tbl>
          </a:graphicData>
        </a:graphic>
      </p:graphicFrame>
      <p:sp>
        <p:nvSpPr>
          <p:cNvPr id="14" name="Titre 1">
            <a:extLst>
              <a:ext uri="{FF2B5EF4-FFF2-40B4-BE49-F238E27FC236}">
                <a16:creationId xmlns:a16="http://schemas.microsoft.com/office/drawing/2014/main" id="{778C60E9-FA08-4FB3-AE7F-010CAE2B6044}"/>
              </a:ext>
            </a:extLst>
          </p:cNvPr>
          <p:cNvSpPr>
            <a:spLocks noGrp="1"/>
          </p:cNvSpPr>
          <p:nvPr>
            <p:ph type="title"/>
          </p:nvPr>
        </p:nvSpPr>
        <p:spPr>
          <a:xfrm>
            <a:off x="457200" y="0"/>
            <a:ext cx="8686800" cy="1143000"/>
          </a:xfrm>
        </p:spPr>
        <p:txBody>
          <a:bodyPr/>
          <a:lstStyle/>
          <a:p>
            <a:pPr algn="l"/>
            <a:r>
              <a:rPr lang="fr-CA" sz="3000" dirty="0">
                <a:latin typeface="Helvetica" pitchFamily="34" charset="0"/>
              </a:rPr>
              <a:t>Étape 3: Élaborer des équations de recherche</a:t>
            </a:r>
          </a:p>
        </p:txBody>
      </p:sp>
    </p:spTree>
    <p:extLst>
      <p:ext uri="{BB962C8B-B14F-4D97-AF65-F5344CB8AC3E}">
        <p14:creationId xmlns:p14="http://schemas.microsoft.com/office/powerpoint/2010/main" val="1091468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2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414732"/>
            <a:ext cx="8229600" cy="5443268"/>
          </a:xfrm>
        </p:spPr>
        <p:txBody>
          <a:bodyPr>
            <a:normAutofit/>
          </a:bodyPr>
          <a:lstStyle/>
          <a:p>
            <a:pPr marL="0" indent="0">
              <a:buNone/>
            </a:pPr>
            <a:r>
              <a:rPr lang="fr-CA" sz="2200" b="1" dirty="0">
                <a:latin typeface="+mn-lt"/>
              </a:rPr>
              <a:t>Requête bilingue</a:t>
            </a:r>
          </a:p>
          <a:p>
            <a:pPr marL="0" indent="0">
              <a:buNone/>
            </a:pPr>
            <a:r>
              <a:rPr lang="en-US" sz="2000" dirty="0">
                <a:latin typeface="+mn-lt"/>
              </a:rPr>
              <a:t>(  (</a:t>
            </a:r>
            <a:r>
              <a:rPr lang="en-US" sz="2000" dirty="0" err="1">
                <a:latin typeface="+mn-lt"/>
              </a:rPr>
              <a:t>Prothese</a:t>
            </a:r>
            <a:r>
              <a:rPr lang="en-US" sz="2000" dirty="0">
                <a:latin typeface="+mn-lt"/>
              </a:rPr>
              <a:t>* OR </a:t>
            </a:r>
            <a:r>
              <a:rPr lang="en-US" sz="2000" dirty="0" err="1">
                <a:latin typeface="+mn-lt"/>
              </a:rPr>
              <a:t>endoprothèse</a:t>
            </a:r>
            <a:r>
              <a:rPr lang="en-US" sz="2000" dirty="0">
                <a:latin typeface="+mn-lt"/>
              </a:rPr>
              <a:t>* OR </a:t>
            </a:r>
            <a:r>
              <a:rPr lang="en-US" sz="2000" dirty="0" err="1">
                <a:latin typeface="+mn-lt"/>
              </a:rPr>
              <a:t>prosthe</a:t>
            </a:r>
            <a:r>
              <a:rPr lang="en-US" sz="2000" dirty="0">
                <a:latin typeface="+mn-lt"/>
              </a:rPr>
              <a:t>*) AND (</a:t>
            </a:r>
            <a:r>
              <a:rPr lang="en-US" sz="2000" dirty="0" err="1">
                <a:latin typeface="+mn-lt"/>
              </a:rPr>
              <a:t>genou</a:t>
            </a:r>
            <a:r>
              <a:rPr lang="en-US" sz="2000" dirty="0">
                <a:latin typeface="+mn-lt"/>
              </a:rPr>
              <a:t> OR knee)  )</a:t>
            </a:r>
          </a:p>
          <a:p>
            <a:pPr marL="0" indent="0">
              <a:buNone/>
            </a:pPr>
            <a:r>
              <a:rPr lang="en-US" sz="2000" dirty="0">
                <a:latin typeface="+mn-lt"/>
              </a:rPr>
              <a:t>AND</a:t>
            </a:r>
          </a:p>
          <a:p>
            <a:pPr marL="0" indent="0">
              <a:buNone/>
            </a:pPr>
            <a:r>
              <a:rPr lang="en-US" sz="2000" dirty="0">
                <a:latin typeface="+mn-lt"/>
              </a:rPr>
              <a:t>(</a:t>
            </a:r>
            <a:r>
              <a:rPr lang="en-US" sz="2000" dirty="0" err="1">
                <a:latin typeface="+mn-lt"/>
              </a:rPr>
              <a:t>arthrose</a:t>
            </a:r>
            <a:r>
              <a:rPr lang="en-US" sz="2000" dirty="0">
                <a:latin typeface="+mn-lt"/>
              </a:rPr>
              <a:t>* OR </a:t>
            </a:r>
            <a:r>
              <a:rPr lang="en-US" sz="2000" dirty="0" err="1">
                <a:latin typeface="+mn-lt"/>
              </a:rPr>
              <a:t>osteoarthr</a:t>
            </a:r>
            <a:r>
              <a:rPr lang="en-US" sz="2000" dirty="0">
                <a:latin typeface="+mn-lt"/>
              </a:rPr>
              <a:t>* OR </a:t>
            </a:r>
            <a:r>
              <a:rPr lang="en-US" sz="2000" dirty="0" err="1">
                <a:latin typeface="+mn-lt"/>
              </a:rPr>
              <a:t>arthropathie</a:t>
            </a:r>
            <a:r>
              <a:rPr lang="en-US" sz="2000" dirty="0">
                <a:latin typeface="+mn-lt"/>
              </a:rPr>
              <a:t> OR </a:t>
            </a:r>
            <a:r>
              <a:rPr lang="en-US" sz="2000" dirty="0" err="1">
                <a:latin typeface="+mn-lt"/>
              </a:rPr>
              <a:t>rhumatisme</a:t>
            </a:r>
            <a:r>
              <a:rPr lang="en-US" sz="2000" dirty="0">
                <a:latin typeface="+mn-lt"/>
              </a:rPr>
              <a:t>* OR </a:t>
            </a:r>
            <a:r>
              <a:rPr lang="en-US" sz="2000" dirty="0" err="1">
                <a:latin typeface="+mn-lt"/>
              </a:rPr>
              <a:t>arthrite</a:t>
            </a:r>
            <a:r>
              <a:rPr lang="en-US" sz="2000" dirty="0">
                <a:latin typeface="+mn-lt"/>
              </a:rPr>
              <a:t>* OR </a:t>
            </a:r>
            <a:r>
              <a:rPr lang="en-US" sz="2000" dirty="0" err="1">
                <a:latin typeface="+mn-lt"/>
              </a:rPr>
              <a:t>gonarthrose</a:t>
            </a:r>
            <a:r>
              <a:rPr lang="en-US" sz="2000" dirty="0">
                <a:latin typeface="+mn-lt"/>
              </a:rPr>
              <a:t> OR “joint disease” OR arthritis)</a:t>
            </a:r>
          </a:p>
          <a:p>
            <a:pPr marL="0" indent="0">
              <a:buNone/>
            </a:pPr>
            <a:endParaRPr lang="en-US" sz="2000" dirty="0">
              <a:latin typeface="+mn-lt"/>
            </a:endParaRPr>
          </a:p>
          <a:p>
            <a:pPr marL="0" indent="0">
              <a:buNone/>
            </a:pPr>
            <a:r>
              <a:rPr lang="en-US" sz="2000" b="1" dirty="0" err="1">
                <a:latin typeface="+mn-lt"/>
              </a:rPr>
              <a:t>Requête</a:t>
            </a:r>
            <a:r>
              <a:rPr lang="en-US" sz="2000" b="1" dirty="0">
                <a:latin typeface="+mn-lt"/>
              </a:rPr>
              <a:t> </a:t>
            </a:r>
            <a:r>
              <a:rPr lang="en-US" sz="2000" b="1" dirty="0" err="1">
                <a:latin typeface="+mn-lt"/>
              </a:rPr>
              <a:t>en</a:t>
            </a:r>
            <a:r>
              <a:rPr lang="en-US" sz="2000" b="1" dirty="0">
                <a:latin typeface="+mn-lt"/>
              </a:rPr>
              <a:t> </a:t>
            </a:r>
            <a:r>
              <a:rPr lang="en-US" sz="2000" b="1" dirty="0" err="1">
                <a:latin typeface="+mn-lt"/>
              </a:rPr>
              <a:t>anglais</a:t>
            </a:r>
            <a:endParaRPr lang="en-US" sz="2000" b="1" dirty="0">
              <a:latin typeface="+mn-lt"/>
            </a:endParaRPr>
          </a:p>
          <a:p>
            <a:pPr marL="0" indent="0">
              <a:buNone/>
            </a:pPr>
            <a:r>
              <a:rPr lang="en-US" sz="2000" dirty="0">
                <a:latin typeface="+mn-lt"/>
              </a:rPr>
              <a:t>(</a:t>
            </a:r>
            <a:r>
              <a:rPr lang="en-US" sz="2000" dirty="0" err="1">
                <a:latin typeface="+mn-lt"/>
              </a:rPr>
              <a:t>prosthe</a:t>
            </a:r>
            <a:r>
              <a:rPr lang="en-US" sz="2000" dirty="0">
                <a:latin typeface="+mn-lt"/>
              </a:rPr>
              <a:t>* AND knee)</a:t>
            </a:r>
          </a:p>
          <a:p>
            <a:pPr marL="0" indent="0">
              <a:buNone/>
            </a:pPr>
            <a:r>
              <a:rPr lang="en-US" sz="2000" dirty="0">
                <a:latin typeface="+mn-lt"/>
              </a:rPr>
              <a:t>AND</a:t>
            </a:r>
          </a:p>
          <a:p>
            <a:pPr marL="0" indent="0">
              <a:buNone/>
            </a:pPr>
            <a:r>
              <a:rPr lang="en-US" sz="2000" dirty="0">
                <a:latin typeface="+mn-lt"/>
              </a:rPr>
              <a:t>(</a:t>
            </a:r>
            <a:r>
              <a:rPr lang="en-US" sz="2000" dirty="0" err="1">
                <a:latin typeface="+mn-lt"/>
              </a:rPr>
              <a:t>osteoarthr</a:t>
            </a:r>
            <a:r>
              <a:rPr lang="en-US" sz="2000" dirty="0">
                <a:latin typeface="+mn-lt"/>
              </a:rPr>
              <a:t>* OR </a:t>
            </a:r>
            <a:r>
              <a:rPr lang="en-US" sz="2000" dirty="0" err="1">
                <a:latin typeface="+mn-lt"/>
              </a:rPr>
              <a:t>gonarthrosis</a:t>
            </a:r>
            <a:r>
              <a:rPr lang="en-US" sz="2000" dirty="0">
                <a:latin typeface="+mn-lt"/>
              </a:rPr>
              <a:t> OR “joint disease” OR arthritis)</a:t>
            </a:r>
          </a:p>
          <a:p>
            <a:pPr marL="0" indent="0">
              <a:buNone/>
            </a:pPr>
            <a:endParaRPr lang="en-US" sz="2000" dirty="0">
              <a:latin typeface="+mn-lt"/>
            </a:endParaRPr>
          </a:p>
        </p:txBody>
      </p:sp>
      <p:sp>
        <p:nvSpPr>
          <p:cNvPr id="6" name="Titre 1">
            <a:extLst>
              <a:ext uri="{FF2B5EF4-FFF2-40B4-BE49-F238E27FC236}">
                <a16:creationId xmlns:a16="http://schemas.microsoft.com/office/drawing/2014/main" id="{71B8C979-1689-4DCD-8ED5-86C826204D0A}"/>
              </a:ext>
            </a:extLst>
          </p:cNvPr>
          <p:cNvSpPr>
            <a:spLocks noGrp="1"/>
          </p:cNvSpPr>
          <p:nvPr>
            <p:ph type="title"/>
          </p:nvPr>
        </p:nvSpPr>
        <p:spPr>
          <a:xfrm>
            <a:off x="457200" y="0"/>
            <a:ext cx="8686800" cy="1143000"/>
          </a:xfrm>
        </p:spPr>
        <p:txBody>
          <a:bodyPr/>
          <a:lstStyle/>
          <a:p>
            <a:pPr algn="l"/>
            <a:r>
              <a:rPr lang="fr-CA" sz="3000" dirty="0">
                <a:latin typeface="Helvetica" pitchFamily="34" charset="0"/>
              </a:rPr>
              <a:t>Étape 3: Élaborer des équations de recherche</a:t>
            </a:r>
          </a:p>
        </p:txBody>
      </p:sp>
    </p:spTree>
    <p:extLst>
      <p:ext uri="{BB962C8B-B14F-4D97-AF65-F5344CB8AC3E}">
        <p14:creationId xmlns:p14="http://schemas.microsoft.com/office/powerpoint/2010/main" val="15627584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126930"/>
            <a:ext cx="8229600" cy="4731070"/>
          </a:xfrm>
        </p:spPr>
        <p:txBody>
          <a:bodyPr>
            <a:normAutofit/>
          </a:bodyPr>
          <a:lstStyle/>
          <a:p>
            <a:pPr marL="0" indent="0">
              <a:spcAft>
                <a:spcPts val="1200"/>
              </a:spcAft>
              <a:buNone/>
            </a:pPr>
            <a:r>
              <a:rPr lang="fr-CA" sz="2000" dirty="0">
                <a:latin typeface="+mn-lt"/>
              </a:rPr>
              <a:t>Au besoin, déterminer les limites de la recherche.</a:t>
            </a:r>
          </a:p>
          <a:p>
            <a:pPr>
              <a:buFont typeface="Wingdings" panose="05000000000000000000" pitchFamily="2" charset="2"/>
              <a:buChar char="Ø"/>
            </a:pPr>
            <a:r>
              <a:rPr lang="fr-CA" sz="2000" dirty="0">
                <a:latin typeface="+mn-lt"/>
              </a:rPr>
              <a:t>Années: publications récentes?</a:t>
            </a:r>
          </a:p>
          <a:p>
            <a:pPr>
              <a:buFont typeface="Wingdings" panose="05000000000000000000" pitchFamily="2" charset="2"/>
              <a:buChar char="Ø"/>
            </a:pPr>
            <a:r>
              <a:rPr lang="fr-CA" sz="2000" dirty="0">
                <a:latin typeface="+mn-lt"/>
              </a:rPr>
              <a:t>Langue: français, anglais, etc.</a:t>
            </a:r>
          </a:p>
          <a:p>
            <a:pPr>
              <a:buFont typeface="Wingdings" panose="05000000000000000000" pitchFamily="2" charset="2"/>
              <a:buChar char="Ø"/>
            </a:pPr>
            <a:r>
              <a:rPr lang="fr-CA" sz="2000" dirty="0">
                <a:latin typeface="+mn-lt"/>
              </a:rPr>
              <a:t>Lieu de l’étude: Canada, Québec, etc.</a:t>
            </a:r>
          </a:p>
          <a:p>
            <a:pPr>
              <a:buFont typeface="Wingdings" panose="05000000000000000000" pitchFamily="2" charset="2"/>
              <a:buChar char="Ø"/>
            </a:pPr>
            <a:r>
              <a:rPr lang="fr-CA" sz="2000" dirty="0">
                <a:latin typeface="+mn-lt"/>
              </a:rPr>
              <a:t>Types de document: livres, </a:t>
            </a:r>
            <a:r>
              <a:rPr lang="fr-CA" sz="2000" dirty="0" err="1">
                <a:latin typeface="+mn-lt"/>
              </a:rPr>
              <a:t>handbooks</a:t>
            </a:r>
            <a:r>
              <a:rPr lang="fr-CA" sz="2000" dirty="0">
                <a:latin typeface="+mn-lt"/>
              </a:rPr>
              <a:t>, articles de revues scientifiques, norme, brevets, etc.</a:t>
            </a:r>
          </a:p>
          <a:p>
            <a:pPr lvl="1">
              <a:buFont typeface="Courier New" panose="02070309020205020404" pitchFamily="49" charset="0"/>
              <a:buChar char="o"/>
            </a:pPr>
            <a:r>
              <a:rPr lang="fr-CA" sz="1800" dirty="0">
                <a:latin typeface="+mn-lt"/>
              </a:rPr>
              <a:t>Types d’article scientifique: essai clinique, étude comparative, méta-analyse, revue de la littérature, etc.</a:t>
            </a:r>
          </a:p>
          <a:p>
            <a:pPr>
              <a:buFont typeface="Wingdings" panose="05000000000000000000" pitchFamily="2" charset="2"/>
              <a:buChar char="Ø"/>
            </a:pPr>
            <a:r>
              <a:rPr lang="fr-CA" sz="2000" dirty="0">
                <a:latin typeface="+mn-lt"/>
              </a:rPr>
              <a:t>Population cible: enfants, adultes, hommes, femmes, etc.</a:t>
            </a:r>
          </a:p>
          <a:p>
            <a:pPr marL="0" indent="0">
              <a:buNone/>
            </a:pPr>
            <a:r>
              <a:rPr lang="fr-CA" sz="2000" dirty="0">
                <a:latin typeface="+mn-lt"/>
              </a:rPr>
              <a:t>etc.</a:t>
            </a:r>
          </a:p>
          <a:p>
            <a:pPr marL="0" indent="0">
              <a:buNone/>
            </a:pPr>
            <a:endParaRPr lang="fr-CA" sz="2200" dirty="0">
              <a:latin typeface="+mn-lt"/>
            </a:endParaRPr>
          </a:p>
        </p:txBody>
      </p:sp>
      <p:sp>
        <p:nvSpPr>
          <p:cNvPr id="6" name="Titre 1">
            <a:extLst>
              <a:ext uri="{FF2B5EF4-FFF2-40B4-BE49-F238E27FC236}">
                <a16:creationId xmlns:a16="http://schemas.microsoft.com/office/drawing/2014/main" id="{4418655B-AD7A-4543-9282-C1AFD3025E59}"/>
              </a:ext>
            </a:extLst>
          </p:cNvPr>
          <p:cNvSpPr>
            <a:spLocks noGrp="1"/>
          </p:cNvSpPr>
          <p:nvPr>
            <p:ph type="title"/>
          </p:nvPr>
        </p:nvSpPr>
        <p:spPr>
          <a:xfrm>
            <a:off x="457200" y="0"/>
            <a:ext cx="8686800" cy="1143000"/>
          </a:xfrm>
        </p:spPr>
        <p:txBody>
          <a:bodyPr/>
          <a:lstStyle/>
          <a:p>
            <a:pPr algn="l"/>
            <a:r>
              <a:rPr lang="fr-CA" sz="3000" dirty="0">
                <a:latin typeface="Helvetica" pitchFamily="34" charset="0"/>
              </a:rPr>
              <a:t>Étape 3: Élaborer des équations de recherche</a:t>
            </a:r>
          </a:p>
        </p:txBody>
      </p:sp>
      <p:sp>
        <p:nvSpPr>
          <p:cNvPr id="7" name="ZoneTexte 6">
            <a:extLst>
              <a:ext uri="{FF2B5EF4-FFF2-40B4-BE49-F238E27FC236}">
                <a16:creationId xmlns:a16="http://schemas.microsoft.com/office/drawing/2014/main" id="{9F708805-C754-40D2-A1BB-2233D2167473}"/>
              </a:ext>
            </a:extLst>
          </p:cNvPr>
          <p:cNvSpPr txBox="1"/>
          <p:nvPr/>
        </p:nvSpPr>
        <p:spPr>
          <a:xfrm>
            <a:off x="528030" y="1281022"/>
            <a:ext cx="8229600" cy="70788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fr-CA" sz="2000" dirty="0"/>
              <a:t>Exemple de sujet: Recours à une prothèse du genou pour traiter les patients </a:t>
            </a:r>
            <a:br>
              <a:rPr lang="fr-CA" sz="2000" dirty="0"/>
            </a:br>
            <a:r>
              <a:rPr lang="fr-CA" sz="2000" dirty="0"/>
              <a:t>souffrant d’arthrose du genou </a:t>
            </a:r>
          </a:p>
        </p:txBody>
      </p:sp>
    </p:spTree>
    <p:extLst>
      <p:ext uri="{BB962C8B-B14F-4D97-AF65-F5344CB8AC3E}">
        <p14:creationId xmlns:p14="http://schemas.microsoft.com/office/powerpoint/2010/main" val="21308129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143000"/>
            <a:ext cx="8229600" cy="5715000"/>
          </a:xfrm>
        </p:spPr>
        <p:txBody>
          <a:bodyPr>
            <a:normAutofit/>
          </a:bodyPr>
          <a:lstStyle/>
          <a:p>
            <a:pPr>
              <a:buClr>
                <a:srgbClr val="A9262D"/>
              </a:buClr>
              <a:buAutoNum type="arabicPeriod"/>
            </a:pPr>
            <a:r>
              <a:rPr lang="fr-CA" sz="1800" dirty="0">
                <a:latin typeface="+mn-lt"/>
              </a:rPr>
              <a:t>Utilisez les deux dictionnaires terminologiques présentés (</a:t>
            </a:r>
            <a:r>
              <a:rPr lang="fr-CA" sz="1800" dirty="0" err="1">
                <a:latin typeface="+mn-lt"/>
              </a:rPr>
              <a:t>Termium</a:t>
            </a:r>
            <a:r>
              <a:rPr lang="fr-CA" sz="1800" dirty="0">
                <a:latin typeface="+mn-lt"/>
              </a:rPr>
              <a:t> Plus et Grand dictionnaire terminologique) pour trouver les synonymes et traductions de vos termes de recherche (technologie de la santé, problématique médicale, etc.).</a:t>
            </a:r>
            <a:br>
              <a:rPr lang="fr-CA" sz="1800" dirty="0">
                <a:latin typeface="+mn-lt"/>
              </a:rPr>
            </a:br>
            <a:r>
              <a:rPr lang="fr-CA" sz="1800" dirty="0">
                <a:latin typeface="+mn-lt"/>
              </a:rPr>
              <a:t>Prenez en note ces synonymes et traductions.</a:t>
            </a:r>
            <a:br>
              <a:rPr lang="fr-CA" sz="1800" dirty="0">
                <a:latin typeface="+mn-lt"/>
              </a:rPr>
            </a:br>
            <a:endParaRPr lang="fr-CA" sz="1800" dirty="0">
              <a:latin typeface="+mn-lt"/>
            </a:endParaRPr>
          </a:p>
          <a:p>
            <a:pPr>
              <a:buClr>
                <a:srgbClr val="A9262D"/>
              </a:buClr>
              <a:buAutoNum type="arabicPeriod"/>
            </a:pPr>
            <a:r>
              <a:rPr lang="fr-CA" sz="1800" dirty="0">
                <a:latin typeface="+mn-lt"/>
              </a:rPr>
              <a:t>Rédigez une requête de recherche bilingue et un requête de recherche en anglais avec le vocabulaire repéré à la question 1 et les opérateurs de recherche. </a:t>
            </a:r>
            <a:br>
              <a:rPr lang="fr-CA" sz="1800" dirty="0">
                <a:latin typeface="+mn-lt"/>
              </a:rPr>
            </a:br>
            <a:r>
              <a:rPr lang="fr-CA" sz="1800" dirty="0">
                <a:latin typeface="+mn-lt"/>
              </a:rPr>
              <a:t>Rappel des opérateurs de recherche:</a:t>
            </a:r>
          </a:p>
          <a:p>
            <a:pPr marL="0" indent="0">
              <a:buNone/>
            </a:pPr>
            <a:endParaRPr lang="fr-CA" sz="2000" dirty="0">
              <a:latin typeface="+mn-lt"/>
            </a:endParaRPr>
          </a:p>
        </p:txBody>
      </p:sp>
      <p:graphicFrame>
        <p:nvGraphicFramePr>
          <p:cNvPr id="2" name="Tableau 1"/>
          <p:cNvGraphicFramePr>
            <a:graphicFrameLocks noGrp="1"/>
          </p:cNvGraphicFramePr>
          <p:nvPr>
            <p:extLst>
              <p:ext uri="{D42A27DB-BD31-4B8C-83A1-F6EECF244321}">
                <p14:modId xmlns:p14="http://schemas.microsoft.com/office/powerpoint/2010/main" val="1444926124"/>
              </p:ext>
            </p:extLst>
          </p:nvPr>
        </p:nvGraphicFramePr>
        <p:xfrm>
          <a:off x="1063275" y="3674918"/>
          <a:ext cx="7017445" cy="2955472"/>
        </p:xfrm>
        <a:graphic>
          <a:graphicData uri="http://schemas.openxmlformats.org/drawingml/2006/table">
            <a:tbl>
              <a:tblPr firstRow="1" firstCol="1" bandRow="1"/>
              <a:tblGrid>
                <a:gridCol w="1534205">
                  <a:extLst>
                    <a:ext uri="{9D8B030D-6E8A-4147-A177-3AD203B41FA5}">
                      <a16:colId xmlns:a16="http://schemas.microsoft.com/office/drawing/2014/main" val="1667120838"/>
                    </a:ext>
                  </a:extLst>
                </a:gridCol>
                <a:gridCol w="2746589">
                  <a:extLst>
                    <a:ext uri="{9D8B030D-6E8A-4147-A177-3AD203B41FA5}">
                      <a16:colId xmlns:a16="http://schemas.microsoft.com/office/drawing/2014/main" val="3157800654"/>
                    </a:ext>
                  </a:extLst>
                </a:gridCol>
                <a:gridCol w="2736651">
                  <a:extLst>
                    <a:ext uri="{9D8B030D-6E8A-4147-A177-3AD203B41FA5}">
                      <a16:colId xmlns:a16="http://schemas.microsoft.com/office/drawing/2014/main" val="3030857174"/>
                    </a:ext>
                  </a:extLst>
                </a:gridCol>
              </a:tblGrid>
              <a:tr h="257138">
                <a:tc>
                  <a:txBody>
                    <a:bodyPr/>
                    <a:lstStyle/>
                    <a:p>
                      <a:pPr algn="ctr">
                        <a:lnSpc>
                          <a:spcPct val="115000"/>
                        </a:lnSpc>
                        <a:spcBef>
                          <a:spcPts val="1000"/>
                        </a:spcBef>
                        <a:spcAft>
                          <a:spcPts val="0"/>
                        </a:spcAft>
                      </a:pPr>
                      <a:r>
                        <a:rPr lang="fr-CA" sz="1600" b="1" dirty="0">
                          <a:solidFill>
                            <a:srgbClr val="FFFFFF"/>
                          </a:solidFill>
                          <a:effectLst/>
                          <a:latin typeface="+mn-lt"/>
                          <a:ea typeface="Times New Roman" panose="02020603050405020304" pitchFamily="18" charset="0"/>
                          <a:cs typeface="Times New Roman" panose="02020603050405020304" pitchFamily="18" charset="0"/>
                        </a:rPr>
                        <a:t>Opérateur</a:t>
                      </a:r>
                      <a:endParaRPr lang="fr-CA"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a:txBody>
                    <a:bodyPr/>
                    <a:lstStyle/>
                    <a:p>
                      <a:pPr algn="ctr">
                        <a:lnSpc>
                          <a:spcPct val="115000"/>
                        </a:lnSpc>
                        <a:spcBef>
                          <a:spcPts val="1000"/>
                        </a:spcBef>
                        <a:spcAft>
                          <a:spcPts val="0"/>
                        </a:spcAft>
                      </a:pPr>
                      <a:r>
                        <a:rPr lang="fr-CA" sz="1600" b="1" dirty="0">
                          <a:solidFill>
                            <a:srgbClr val="FFFFFF"/>
                          </a:solidFill>
                          <a:effectLst/>
                          <a:latin typeface="+mn-lt"/>
                          <a:ea typeface="Calibri" panose="020F0502020204030204" pitchFamily="34" charset="0"/>
                          <a:cs typeface="Times New Roman" panose="02020603050405020304" pitchFamily="18" charset="0"/>
                        </a:rPr>
                        <a:t>Fonction</a:t>
                      </a:r>
                      <a:endParaRPr lang="fr-CA" sz="140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a:txBody>
                    <a:bodyPr/>
                    <a:lstStyle/>
                    <a:p>
                      <a:pPr algn="ctr">
                        <a:lnSpc>
                          <a:spcPct val="115000"/>
                        </a:lnSpc>
                        <a:spcBef>
                          <a:spcPts val="1000"/>
                        </a:spcBef>
                        <a:spcAft>
                          <a:spcPts val="0"/>
                        </a:spcAft>
                      </a:pPr>
                      <a:r>
                        <a:rPr lang="fr-CA" sz="1600" b="1">
                          <a:solidFill>
                            <a:srgbClr val="FFFFFF"/>
                          </a:solidFill>
                          <a:effectLst/>
                          <a:latin typeface="+mn-lt"/>
                          <a:ea typeface="Times New Roman" panose="02020603050405020304" pitchFamily="18" charset="0"/>
                          <a:cs typeface="Times New Roman" panose="02020603050405020304" pitchFamily="18" charset="0"/>
                        </a:rPr>
                        <a:t>Exemple</a:t>
                      </a:r>
                      <a:endParaRPr lang="fr-CA" sz="1400">
                        <a:effectLst/>
                        <a:latin typeface="+mn-lt"/>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extLst>
                  <a:ext uri="{0D108BD9-81ED-4DB2-BD59-A6C34878D82A}">
                    <a16:rowId xmlns:a16="http://schemas.microsoft.com/office/drawing/2014/main" val="3460929265"/>
                  </a:ext>
                </a:extLst>
              </a:tr>
              <a:tr h="257138">
                <a:tc>
                  <a:txBody>
                    <a:bodyPr/>
                    <a:lstStyle/>
                    <a:p>
                      <a:pPr algn="ctr">
                        <a:lnSpc>
                          <a:spcPct val="115000"/>
                        </a:lnSpc>
                        <a:spcBef>
                          <a:spcPts val="1000"/>
                        </a:spcBef>
                        <a:spcAft>
                          <a:spcPts val="0"/>
                        </a:spcAft>
                      </a:pPr>
                      <a:r>
                        <a:rPr lang="fr-CA" sz="1600" b="1">
                          <a:effectLst/>
                          <a:latin typeface="+mn-lt"/>
                          <a:ea typeface="Times New Roman" panose="02020603050405020304" pitchFamily="18" charset="0"/>
                          <a:cs typeface="Times New Roman" panose="02020603050405020304" pitchFamily="18" charset="0"/>
                        </a:rPr>
                        <a:t>ET/AND</a:t>
                      </a:r>
                      <a:endParaRPr lang="fr-CA"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nSpc>
                          <a:spcPct val="115000"/>
                        </a:lnSpc>
                        <a:spcBef>
                          <a:spcPts val="1000"/>
                        </a:spcBef>
                        <a:spcAft>
                          <a:spcPts val="0"/>
                        </a:spcAft>
                      </a:pPr>
                      <a:r>
                        <a:rPr lang="fr-CA" sz="1600" dirty="0">
                          <a:effectLst/>
                          <a:latin typeface="+mn-lt"/>
                          <a:ea typeface="Times New Roman" panose="02020603050405020304" pitchFamily="18" charset="0"/>
                          <a:cs typeface="Times New Roman" panose="02020603050405020304" pitchFamily="18" charset="0"/>
                        </a:rPr>
                        <a:t>Pour combiner des concepts</a:t>
                      </a:r>
                      <a:endParaRPr lang="fr-CA" sz="140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nSpc>
                          <a:spcPct val="115000"/>
                        </a:lnSpc>
                        <a:spcBef>
                          <a:spcPts val="1000"/>
                        </a:spcBef>
                        <a:spcAft>
                          <a:spcPts val="0"/>
                        </a:spcAft>
                      </a:pPr>
                      <a:r>
                        <a:rPr lang="fr-CA" sz="1600" dirty="0">
                          <a:effectLst/>
                          <a:latin typeface="+mn-lt"/>
                          <a:ea typeface="Times New Roman" panose="02020603050405020304" pitchFamily="18" charset="0"/>
                          <a:cs typeface="Times New Roman" panose="02020603050405020304" pitchFamily="18" charset="0"/>
                        </a:rPr>
                        <a:t>Prothèse AND genou</a:t>
                      </a:r>
                      <a:endParaRPr lang="fr-CA" sz="1400" dirty="0">
                        <a:effectLst/>
                        <a:latin typeface="+mn-lt"/>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extLst>
                  <a:ext uri="{0D108BD9-81ED-4DB2-BD59-A6C34878D82A}">
                    <a16:rowId xmlns:a16="http://schemas.microsoft.com/office/drawing/2014/main" val="3708713134"/>
                  </a:ext>
                </a:extLst>
              </a:tr>
              <a:tr h="514278">
                <a:tc>
                  <a:txBody>
                    <a:bodyPr/>
                    <a:lstStyle/>
                    <a:p>
                      <a:pPr algn="ctr">
                        <a:lnSpc>
                          <a:spcPct val="115000"/>
                        </a:lnSpc>
                        <a:spcBef>
                          <a:spcPts val="1000"/>
                        </a:spcBef>
                        <a:spcAft>
                          <a:spcPts val="0"/>
                        </a:spcAft>
                      </a:pPr>
                      <a:r>
                        <a:rPr lang="fr-CA" sz="1600" b="1" dirty="0">
                          <a:effectLst/>
                          <a:latin typeface="+mn-lt"/>
                          <a:ea typeface="Times New Roman" panose="02020603050405020304" pitchFamily="18" charset="0"/>
                          <a:cs typeface="Times New Roman" panose="02020603050405020304" pitchFamily="18" charset="0"/>
                        </a:rPr>
                        <a:t>OU/OR</a:t>
                      </a:r>
                      <a:endParaRPr lang="fr-CA"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c>
                  <a:txBody>
                    <a:bodyPr/>
                    <a:lstStyle/>
                    <a:p>
                      <a:pPr>
                        <a:lnSpc>
                          <a:spcPct val="115000"/>
                        </a:lnSpc>
                        <a:spcBef>
                          <a:spcPts val="1000"/>
                        </a:spcBef>
                        <a:spcAft>
                          <a:spcPts val="0"/>
                        </a:spcAft>
                      </a:pPr>
                      <a:r>
                        <a:rPr lang="fr-CA" sz="1600" dirty="0">
                          <a:effectLst/>
                          <a:latin typeface="+mn-lt"/>
                          <a:ea typeface="Times New Roman" panose="02020603050405020304" pitchFamily="18" charset="0"/>
                          <a:cs typeface="Times New Roman" panose="02020603050405020304" pitchFamily="18" charset="0"/>
                        </a:rPr>
                        <a:t>Pour combiner des synonymes</a:t>
                      </a:r>
                      <a:endParaRPr lang="fr-CA" sz="140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c>
                  <a:txBody>
                    <a:bodyPr/>
                    <a:lstStyle/>
                    <a:p>
                      <a:pPr>
                        <a:lnSpc>
                          <a:spcPct val="115000"/>
                        </a:lnSpc>
                        <a:spcBef>
                          <a:spcPts val="1000"/>
                        </a:spcBef>
                        <a:spcAft>
                          <a:spcPts val="0"/>
                        </a:spcAft>
                      </a:pPr>
                      <a:r>
                        <a:rPr lang="fr-CA" sz="1600" dirty="0">
                          <a:effectLst/>
                          <a:latin typeface="+mn-lt"/>
                          <a:ea typeface="Times New Roman" panose="02020603050405020304" pitchFamily="18" charset="0"/>
                          <a:cs typeface="Times New Roman" panose="02020603050405020304" pitchFamily="18" charset="0"/>
                        </a:rPr>
                        <a:t>Arthrose</a:t>
                      </a:r>
                      <a:r>
                        <a:rPr lang="fr-CA" sz="1600" baseline="0" dirty="0">
                          <a:effectLst/>
                          <a:latin typeface="+mn-lt"/>
                          <a:ea typeface="Times New Roman" panose="02020603050405020304" pitchFamily="18" charset="0"/>
                          <a:cs typeface="Times New Roman" panose="02020603050405020304" pitchFamily="18" charset="0"/>
                        </a:rPr>
                        <a:t> OR</a:t>
                      </a:r>
                      <a:r>
                        <a:rPr lang="fr-CA" sz="1600" dirty="0">
                          <a:effectLst/>
                          <a:latin typeface="+mn-lt"/>
                          <a:ea typeface="Times New Roman" panose="02020603050405020304" pitchFamily="18" charset="0"/>
                          <a:cs typeface="Times New Roman" panose="02020603050405020304" pitchFamily="18" charset="0"/>
                        </a:rPr>
                        <a:t> </a:t>
                      </a:r>
                      <a:r>
                        <a:rPr lang="fr-CA" sz="1600" dirty="0" err="1">
                          <a:effectLst/>
                          <a:latin typeface="+mn-lt"/>
                          <a:ea typeface="Times New Roman" panose="02020603050405020304" pitchFamily="18" charset="0"/>
                          <a:cs typeface="Times New Roman" panose="02020603050405020304" pitchFamily="18" charset="0"/>
                        </a:rPr>
                        <a:t>Ostéoarthrite</a:t>
                      </a:r>
                      <a:endParaRPr lang="fr-CA" sz="1400" dirty="0">
                        <a:effectLst/>
                        <a:latin typeface="+mn-lt"/>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extLst>
                  <a:ext uri="{0D108BD9-81ED-4DB2-BD59-A6C34878D82A}">
                    <a16:rowId xmlns:a16="http://schemas.microsoft.com/office/drawing/2014/main" val="793098953"/>
                  </a:ext>
                </a:extLst>
              </a:tr>
              <a:tr h="514278">
                <a:tc>
                  <a:txBody>
                    <a:bodyPr/>
                    <a:lstStyle/>
                    <a:p>
                      <a:pPr algn="ctr">
                        <a:lnSpc>
                          <a:spcPct val="115000"/>
                        </a:lnSpc>
                        <a:spcBef>
                          <a:spcPts val="1000"/>
                        </a:spcBef>
                        <a:spcAft>
                          <a:spcPts val="0"/>
                        </a:spcAft>
                      </a:pPr>
                      <a:r>
                        <a:rPr lang="fr-CA" sz="1600" b="1" dirty="0">
                          <a:effectLst/>
                          <a:latin typeface="+mn-lt"/>
                          <a:ea typeface="Times New Roman" panose="02020603050405020304" pitchFamily="18" charset="0"/>
                          <a:cs typeface="Times New Roman" panose="02020603050405020304" pitchFamily="18" charset="0"/>
                        </a:rPr>
                        <a:t>"  "</a:t>
                      </a:r>
                      <a:endParaRPr lang="fr-CA"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nSpc>
                          <a:spcPct val="115000"/>
                        </a:lnSpc>
                        <a:spcBef>
                          <a:spcPts val="1000"/>
                        </a:spcBef>
                        <a:spcAft>
                          <a:spcPts val="0"/>
                        </a:spcAft>
                      </a:pPr>
                      <a:r>
                        <a:rPr lang="fr-CA" sz="1600" dirty="0">
                          <a:effectLst/>
                          <a:latin typeface="+mn-lt"/>
                          <a:ea typeface="Times New Roman" panose="02020603050405020304" pitchFamily="18" charset="0"/>
                          <a:cs typeface="Times New Roman" panose="02020603050405020304" pitchFamily="18" charset="0"/>
                        </a:rPr>
                        <a:t>Pour recherche une expression exacte</a:t>
                      </a:r>
                      <a:endParaRPr lang="fr-CA" sz="140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nSpc>
                          <a:spcPct val="115000"/>
                        </a:lnSpc>
                        <a:spcBef>
                          <a:spcPts val="1000"/>
                        </a:spcBef>
                        <a:spcAft>
                          <a:spcPts val="0"/>
                        </a:spcAft>
                      </a:pPr>
                      <a:r>
                        <a:rPr lang="fr-CA" sz="1600" dirty="0">
                          <a:effectLst/>
                          <a:latin typeface="+mn-lt"/>
                          <a:ea typeface="Times New Roman" panose="02020603050405020304" pitchFamily="18" charset="0"/>
                          <a:cs typeface="Times New Roman" panose="02020603050405020304" pitchFamily="18" charset="0"/>
                        </a:rPr>
                        <a:t>"</a:t>
                      </a:r>
                      <a:r>
                        <a:rPr lang="fr-CA" sz="1600" dirty="0" err="1">
                          <a:effectLst/>
                          <a:latin typeface="+mn-lt"/>
                          <a:ea typeface="Times New Roman" panose="02020603050405020304" pitchFamily="18" charset="0"/>
                          <a:cs typeface="Times New Roman" panose="02020603050405020304" pitchFamily="18" charset="0"/>
                        </a:rPr>
                        <a:t>Knee</a:t>
                      </a:r>
                      <a:r>
                        <a:rPr lang="fr-CA" sz="1600" dirty="0">
                          <a:effectLst/>
                          <a:latin typeface="+mn-lt"/>
                          <a:ea typeface="Times New Roman" panose="02020603050405020304" pitchFamily="18" charset="0"/>
                          <a:cs typeface="Times New Roman" panose="02020603050405020304" pitchFamily="18" charset="0"/>
                        </a:rPr>
                        <a:t>-joint </a:t>
                      </a:r>
                      <a:r>
                        <a:rPr lang="fr-CA" sz="1600" dirty="0" err="1">
                          <a:effectLst/>
                          <a:latin typeface="+mn-lt"/>
                          <a:ea typeface="Times New Roman" panose="02020603050405020304" pitchFamily="18" charset="0"/>
                          <a:cs typeface="Times New Roman" panose="02020603050405020304" pitchFamily="18" charset="0"/>
                        </a:rPr>
                        <a:t>prosthesis</a:t>
                      </a:r>
                      <a:r>
                        <a:rPr lang="fr-CA" sz="1600" dirty="0">
                          <a:effectLst/>
                          <a:latin typeface="+mn-lt"/>
                          <a:ea typeface="Times New Roman" panose="02020603050405020304" pitchFamily="18" charset="0"/>
                          <a:cs typeface="Times New Roman" panose="02020603050405020304" pitchFamily="18" charset="0"/>
                        </a:rPr>
                        <a:t>"</a:t>
                      </a:r>
                      <a:endParaRPr lang="fr-CA" sz="1400" dirty="0">
                        <a:effectLst/>
                        <a:latin typeface="+mn-lt"/>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extLst>
                  <a:ext uri="{0D108BD9-81ED-4DB2-BD59-A6C34878D82A}">
                    <a16:rowId xmlns:a16="http://schemas.microsoft.com/office/drawing/2014/main" val="1285050675"/>
                  </a:ext>
                </a:extLst>
              </a:tr>
              <a:tr h="656143">
                <a:tc>
                  <a:txBody>
                    <a:bodyPr/>
                    <a:lstStyle/>
                    <a:p>
                      <a:pPr algn="ctr">
                        <a:lnSpc>
                          <a:spcPct val="115000"/>
                        </a:lnSpc>
                        <a:spcBef>
                          <a:spcPts val="1000"/>
                        </a:spcBef>
                        <a:spcAft>
                          <a:spcPts val="0"/>
                        </a:spcAft>
                      </a:pPr>
                      <a:r>
                        <a:rPr lang="fr-CA" sz="1600" b="1" dirty="0">
                          <a:effectLst/>
                          <a:latin typeface="+mn-lt"/>
                          <a:ea typeface="Times New Roman" panose="02020603050405020304" pitchFamily="18" charset="0"/>
                          <a:cs typeface="Times New Roman" panose="02020603050405020304" pitchFamily="18" charset="0"/>
                        </a:rPr>
                        <a:t>*</a:t>
                      </a:r>
                      <a:endParaRPr lang="fr-CA"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c>
                  <a:txBody>
                    <a:bodyPr/>
                    <a:lstStyle/>
                    <a:p>
                      <a:pPr>
                        <a:lnSpc>
                          <a:spcPct val="115000"/>
                        </a:lnSpc>
                        <a:spcBef>
                          <a:spcPts val="1000"/>
                        </a:spcBef>
                        <a:spcAft>
                          <a:spcPts val="0"/>
                        </a:spcAft>
                      </a:pPr>
                      <a:r>
                        <a:rPr lang="fr-CA" sz="1600" dirty="0">
                          <a:effectLst/>
                          <a:latin typeface="+mn-lt"/>
                          <a:ea typeface="Times New Roman" panose="02020603050405020304" pitchFamily="18" charset="0"/>
                          <a:cs typeface="Times New Roman" panose="02020603050405020304" pitchFamily="18" charset="0"/>
                        </a:rPr>
                        <a:t>Pour rechercher des mots débutant par les mêmes lettres</a:t>
                      </a:r>
                      <a:endParaRPr lang="fr-CA" sz="140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c>
                  <a:txBody>
                    <a:bodyPr/>
                    <a:lstStyle/>
                    <a:p>
                      <a:pPr>
                        <a:lnSpc>
                          <a:spcPct val="115000"/>
                        </a:lnSpc>
                        <a:spcBef>
                          <a:spcPts val="1000"/>
                        </a:spcBef>
                        <a:spcAft>
                          <a:spcPts val="0"/>
                        </a:spcAft>
                      </a:pPr>
                      <a:r>
                        <a:rPr lang="fr-CA" sz="1600" dirty="0" err="1">
                          <a:effectLst/>
                          <a:latin typeface="+mn-lt"/>
                          <a:ea typeface="Times New Roman" panose="02020603050405020304" pitchFamily="18" charset="0"/>
                          <a:cs typeface="Times New Roman" panose="02020603050405020304" pitchFamily="18" charset="0"/>
                        </a:rPr>
                        <a:t>Osteoarthr</a:t>
                      </a:r>
                      <a:r>
                        <a:rPr lang="fr-CA" sz="1600" dirty="0">
                          <a:effectLst/>
                          <a:latin typeface="+mn-lt"/>
                          <a:ea typeface="Times New Roman" panose="02020603050405020304" pitchFamily="18" charset="0"/>
                          <a:cs typeface="Times New Roman" panose="02020603050405020304" pitchFamily="18" charset="0"/>
                        </a:rPr>
                        <a:t>*= </a:t>
                      </a:r>
                      <a:r>
                        <a:rPr lang="fr-CA" sz="1600" dirty="0" err="1">
                          <a:effectLst/>
                          <a:latin typeface="+mn-lt"/>
                          <a:ea typeface="Times New Roman" panose="02020603050405020304" pitchFamily="18" charset="0"/>
                          <a:cs typeface="Times New Roman" panose="02020603050405020304" pitchFamily="18" charset="0"/>
                        </a:rPr>
                        <a:t>ostéoarthrite</a:t>
                      </a:r>
                      <a:r>
                        <a:rPr lang="fr-CA" sz="1600" dirty="0">
                          <a:effectLst/>
                          <a:latin typeface="+mn-lt"/>
                          <a:ea typeface="Times New Roman" panose="02020603050405020304" pitchFamily="18" charset="0"/>
                          <a:cs typeface="Times New Roman" panose="02020603050405020304" pitchFamily="18" charset="0"/>
                        </a:rPr>
                        <a:t>, </a:t>
                      </a:r>
                      <a:r>
                        <a:rPr lang="fr-CA" sz="1600" dirty="0" err="1">
                          <a:effectLst/>
                          <a:latin typeface="+mn-lt"/>
                          <a:ea typeface="Times New Roman" panose="02020603050405020304" pitchFamily="18" charset="0"/>
                          <a:cs typeface="Times New Roman" panose="02020603050405020304" pitchFamily="18" charset="0"/>
                        </a:rPr>
                        <a:t>ostéoarthropathie</a:t>
                      </a:r>
                      <a:r>
                        <a:rPr lang="fr-CA" sz="1600" dirty="0">
                          <a:effectLst/>
                          <a:latin typeface="+mn-lt"/>
                          <a:ea typeface="Times New Roman" panose="02020603050405020304" pitchFamily="18" charset="0"/>
                          <a:cs typeface="Times New Roman" panose="02020603050405020304" pitchFamily="18" charset="0"/>
                        </a:rPr>
                        <a:t>, </a:t>
                      </a:r>
                      <a:r>
                        <a:rPr lang="fr-CA" sz="1600" dirty="0" err="1">
                          <a:effectLst/>
                          <a:latin typeface="+mn-lt"/>
                          <a:ea typeface="Times New Roman" panose="02020603050405020304" pitchFamily="18" charset="0"/>
                          <a:cs typeface="Times New Roman" panose="02020603050405020304" pitchFamily="18" charset="0"/>
                        </a:rPr>
                        <a:t>osteoarthritis</a:t>
                      </a:r>
                      <a:r>
                        <a:rPr lang="fr-CA" sz="1600" dirty="0">
                          <a:effectLst/>
                          <a:latin typeface="+mn-lt"/>
                          <a:ea typeface="Times New Roman" panose="02020603050405020304" pitchFamily="18" charset="0"/>
                          <a:cs typeface="Times New Roman" panose="02020603050405020304" pitchFamily="18" charset="0"/>
                        </a:rPr>
                        <a:t>, etc.</a:t>
                      </a:r>
                    </a:p>
                  </a:txBody>
                  <a:tcPr marL="68580" marR="68580"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extLst>
                  <a:ext uri="{0D108BD9-81ED-4DB2-BD59-A6C34878D82A}">
                    <a16:rowId xmlns:a16="http://schemas.microsoft.com/office/drawing/2014/main" val="1880006967"/>
                  </a:ext>
                </a:extLst>
              </a:tr>
              <a:tr h="514278">
                <a:tc>
                  <a:txBody>
                    <a:bodyPr/>
                    <a:lstStyle/>
                    <a:p>
                      <a:pPr algn="ctr">
                        <a:lnSpc>
                          <a:spcPct val="115000"/>
                        </a:lnSpc>
                        <a:spcBef>
                          <a:spcPts val="1000"/>
                        </a:spcBef>
                        <a:spcAft>
                          <a:spcPts val="0"/>
                        </a:spcAft>
                      </a:pPr>
                      <a:r>
                        <a:rPr lang="fr-CA" sz="1600" b="1" dirty="0">
                          <a:effectLst/>
                          <a:latin typeface="+mn-lt"/>
                          <a:ea typeface="Times New Roman" panose="02020603050405020304" pitchFamily="18" charset="0"/>
                          <a:cs typeface="Times New Roman" panose="02020603050405020304" pitchFamily="18" charset="0"/>
                        </a:rPr>
                        <a:t>(   )</a:t>
                      </a:r>
                      <a:endParaRPr lang="fr-CA"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accent1">
                        <a:lumMod val="20000"/>
                        <a:lumOff val="80000"/>
                      </a:schemeClr>
                    </a:solidFill>
                  </a:tcPr>
                </a:tc>
                <a:tc>
                  <a:txBody>
                    <a:bodyPr/>
                    <a:lstStyle/>
                    <a:p>
                      <a:pPr>
                        <a:lnSpc>
                          <a:spcPct val="115000"/>
                        </a:lnSpc>
                        <a:spcBef>
                          <a:spcPts val="1000"/>
                        </a:spcBef>
                        <a:spcAft>
                          <a:spcPts val="0"/>
                        </a:spcAft>
                      </a:pPr>
                      <a:r>
                        <a:rPr lang="fr-CA" sz="1600" dirty="0">
                          <a:effectLst/>
                          <a:latin typeface="+mn-lt"/>
                          <a:ea typeface="Times New Roman" panose="02020603050405020304" pitchFamily="18" charset="0"/>
                          <a:cs typeface="Times New Roman" panose="02020603050405020304" pitchFamily="18" charset="0"/>
                        </a:rPr>
                        <a:t>Pour construire des requêtes complexes</a:t>
                      </a:r>
                      <a:endParaRPr lang="fr-CA" sz="140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accent1">
                        <a:lumMod val="20000"/>
                        <a:lumOff val="80000"/>
                      </a:schemeClr>
                    </a:solidFill>
                  </a:tcPr>
                </a:tc>
                <a:tc>
                  <a:txBody>
                    <a:bodyPr/>
                    <a:lstStyle/>
                    <a:p>
                      <a:pPr>
                        <a:lnSpc>
                          <a:spcPct val="115000"/>
                        </a:lnSpc>
                        <a:spcBef>
                          <a:spcPts val="1000"/>
                        </a:spcBef>
                        <a:spcAft>
                          <a:spcPts val="0"/>
                        </a:spcAft>
                      </a:pPr>
                      <a:r>
                        <a:rPr lang="en-US" sz="1600" dirty="0">
                          <a:effectLst/>
                          <a:latin typeface="+mn-lt"/>
                          <a:ea typeface="Times New Roman" panose="02020603050405020304" pitchFamily="18" charset="0"/>
                          <a:cs typeface="Times New Roman" panose="02020603050405020304" pitchFamily="18" charset="0"/>
                        </a:rPr>
                        <a:t>(</a:t>
                      </a:r>
                      <a:r>
                        <a:rPr lang="en-US" sz="1600" dirty="0" err="1">
                          <a:effectLst/>
                          <a:latin typeface="+mn-lt"/>
                          <a:ea typeface="Times New Roman" panose="02020603050405020304" pitchFamily="18" charset="0"/>
                          <a:cs typeface="Times New Roman" panose="02020603050405020304" pitchFamily="18" charset="0"/>
                        </a:rPr>
                        <a:t>genou</a:t>
                      </a:r>
                      <a:r>
                        <a:rPr lang="en-US" sz="1600" dirty="0">
                          <a:effectLst/>
                          <a:latin typeface="+mn-lt"/>
                          <a:ea typeface="Times New Roman" panose="02020603050405020304" pitchFamily="18" charset="0"/>
                          <a:cs typeface="Times New Roman" panose="02020603050405020304" pitchFamily="18" charset="0"/>
                        </a:rPr>
                        <a:t> OR knee) AND (</a:t>
                      </a:r>
                      <a:r>
                        <a:rPr lang="en-US" sz="1600" dirty="0" err="1">
                          <a:effectLst/>
                          <a:latin typeface="+mn-lt"/>
                          <a:ea typeface="Times New Roman" panose="02020603050405020304" pitchFamily="18" charset="0"/>
                          <a:cs typeface="Times New Roman" panose="02020603050405020304" pitchFamily="18" charset="0"/>
                        </a:rPr>
                        <a:t>prothese</a:t>
                      </a:r>
                      <a:r>
                        <a:rPr lang="en-US" sz="1600" dirty="0">
                          <a:effectLst/>
                          <a:latin typeface="+mn-lt"/>
                          <a:ea typeface="Times New Roman" panose="02020603050405020304" pitchFamily="18" charset="0"/>
                          <a:cs typeface="Times New Roman" panose="02020603050405020304" pitchFamily="18" charset="0"/>
                        </a:rPr>
                        <a:t>* OR </a:t>
                      </a:r>
                      <a:r>
                        <a:rPr lang="en-US" sz="1600" dirty="0" err="1">
                          <a:effectLst/>
                          <a:latin typeface="+mn-lt"/>
                          <a:ea typeface="Times New Roman" panose="02020603050405020304" pitchFamily="18" charset="0"/>
                          <a:cs typeface="Times New Roman" panose="02020603050405020304" pitchFamily="18" charset="0"/>
                        </a:rPr>
                        <a:t>prosthe</a:t>
                      </a:r>
                      <a:r>
                        <a:rPr lang="en-US" sz="1600" dirty="0">
                          <a:effectLst/>
                          <a:latin typeface="+mn-lt"/>
                          <a:ea typeface="Times New Roman" panose="02020603050405020304" pitchFamily="18" charset="0"/>
                          <a:cs typeface="Times New Roman" panose="02020603050405020304" pitchFamily="18" charset="0"/>
                        </a:rPr>
                        <a:t>*)</a:t>
                      </a:r>
                    </a:p>
                  </a:txBody>
                  <a:tcPr marL="68580" marR="68580"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4898682"/>
                  </a:ext>
                </a:extLst>
              </a:tr>
            </a:tbl>
          </a:graphicData>
        </a:graphic>
      </p:graphicFrame>
      <p:sp>
        <p:nvSpPr>
          <p:cNvPr id="7" name="Titre 1">
            <a:extLst>
              <a:ext uri="{FF2B5EF4-FFF2-40B4-BE49-F238E27FC236}">
                <a16:creationId xmlns:a16="http://schemas.microsoft.com/office/drawing/2014/main" id="{01B883E2-EB1F-4C5E-A9E4-396EC20CF47A}"/>
              </a:ext>
            </a:extLst>
          </p:cNvPr>
          <p:cNvSpPr>
            <a:spLocks noGrp="1"/>
          </p:cNvSpPr>
          <p:nvPr>
            <p:ph type="title"/>
          </p:nvPr>
        </p:nvSpPr>
        <p:spPr>
          <a:xfrm>
            <a:off x="457200" y="0"/>
            <a:ext cx="8686800" cy="1143000"/>
          </a:xfrm>
        </p:spPr>
        <p:txBody>
          <a:bodyPr/>
          <a:lstStyle/>
          <a:p>
            <a:pPr algn="l"/>
            <a:r>
              <a:rPr lang="fr-CA" sz="3000" dirty="0">
                <a:latin typeface="Helvetica" pitchFamily="34" charset="0"/>
              </a:rPr>
              <a:t>Mise en pratique – Partie A (5-10 min)</a:t>
            </a:r>
          </a:p>
        </p:txBody>
      </p:sp>
      <p:sp>
        <p:nvSpPr>
          <p:cNvPr id="8" name="Rectangle 7">
            <a:extLst>
              <a:ext uri="{FF2B5EF4-FFF2-40B4-BE49-F238E27FC236}">
                <a16:creationId xmlns:a16="http://schemas.microsoft.com/office/drawing/2014/main" id="{F27CB8A9-EBA0-4334-854D-7343B51D5FF5}"/>
              </a:ext>
            </a:extLst>
          </p:cNvPr>
          <p:cNvSpPr/>
          <p:nvPr/>
        </p:nvSpPr>
        <p:spPr>
          <a:xfrm>
            <a:off x="-1" y="0"/>
            <a:ext cx="108000" cy="6858000"/>
          </a:xfrm>
          <a:prstGeom prst="rect">
            <a:avLst/>
          </a:prstGeom>
          <a:solidFill>
            <a:srgbClr val="B722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9" name="Rectangle 8">
            <a:extLst>
              <a:ext uri="{FF2B5EF4-FFF2-40B4-BE49-F238E27FC236}">
                <a16:creationId xmlns:a16="http://schemas.microsoft.com/office/drawing/2014/main" id="{3F2FEBE6-F0F8-4C63-BD18-4D1DCD5528DC}"/>
              </a:ext>
            </a:extLst>
          </p:cNvPr>
          <p:cNvSpPr/>
          <p:nvPr/>
        </p:nvSpPr>
        <p:spPr>
          <a:xfrm>
            <a:off x="9068533" y="-1107"/>
            <a:ext cx="108000" cy="6858000"/>
          </a:xfrm>
          <a:prstGeom prst="rect">
            <a:avLst/>
          </a:prstGeom>
          <a:solidFill>
            <a:srgbClr val="B722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10" name="Rectangle 9">
            <a:extLst>
              <a:ext uri="{FF2B5EF4-FFF2-40B4-BE49-F238E27FC236}">
                <a16:creationId xmlns:a16="http://schemas.microsoft.com/office/drawing/2014/main" id="{BA78C612-D17C-4920-B79B-40A395A8A014}"/>
              </a:ext>
            </a:extLst>
          </p:cNvPr>
          <p:cNvSpPr/>
          <p:nvPr/>
        </p:nvSpPr>
        <p:spPr>
          <a:xfrm rot="5400000">
            <a:off x="4571999" y="-4465106"/>
            <a:ext cx="108002" cy="9036002"/>
          </a:xfrm>
          <a:prstGeom prst="rect">
            <a:avLst/>
          </a:prstGeom>
          <a:solidFill>
            <a:srgbClr val="B722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11" name="Rectangle 10">
            <a:extLst>
              <a:ext uri="{FF2B5EF4-FFF2-40B4-BE49-F238E27FC236}">
                <a16:creationId xmlns:a16="http://schemas.microsoft.com/office/drawing/2014/main" id="{BB9A2775-0463-4731-893F-CA200D7C322C}"/>
              </a:ext>
            </a:extLst>
          </p:cNvPr>
          <p:cNvSpPr/>
          <p:nvPr/>
        </p:nvSpPr>
        <p:spPr>
          <a:xfrm rot="5400000">
            <a:off x="4517999" y="2260385"/>
            <a:ext cx="107999" cy="9144001"/>
          </a:xfrm>
          <a:prstGeom prst="rect">
            <a:avLst/>
          </a:prstGeom>
          <a:solidFill>
            <a:srgbClr val="B722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5448041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Titre 1"/>
          <p:cNvSpPr txBox="1">
            <a:spLocks/>
          </p:cNvSpPr>
          <p:nvPr/>
        </p:nvSpPr>
        <p:spPr>
          <a:xfrm>
            <a:off x="266700" y="7219"/>
            <a:ext cx="84201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6000" b="1" i="0" kern="1200">
                <a:solidFill>
                  <a:schemeClr val="tx1"/>
                </a:solidFill>
                <a:latin typeface="National"/>
                <a:ea typeface="+mj-ea"/>
                <a:cs typeface="+mj-cs"/>
              </a:defRPr>
            </a:lvl1pPr>
          </a:lstStyle>
          <a:p>
            <a:pPr algn="l"/>
            <a:r>
              <a:rPr lang="fr-CA" sz="3000" dirty="0">
                <a:latin typeface="Helvetica" pitchFamily="34" charset="0"/>
              </a:rPr>
              <a:t>Processus de recherche documentaire</a:t>
            </a:r>
          </a:p>
        </p:txBody>
      </p:sp>
      <p:sp>
        <p:nvSpPr>
          <p:cNvPr id="21" name="ZoneTexte 20">
            <a:extLst>
              <a:ext uri="{FF2B5EF4-FFF2-40B4-BE49-F238E27FC236}">
                <a16:creationId xmlns:a16="http://schemas.microsoft.com/office/drawing/2014/main" id="{BC60CF1F-2782-477E-AD36-AE13D38F0457}"/>
              </a:ext>
            </a:extLst>
          </p:cNvPr>
          <p:cNvSpPr txBox="1"/>
          <p:nvPr/>
        </p:nvSpPr>
        <p:spPr>
          <a:xfrm>
            <a:off x="457200" y="1021577"/>
            <a:ext cx="5041074" cy="5734250"/>
          </a:xfrm>
          <a:prstGeom prst="rect">
            <a:avLst/>
          </a:prstGeom>
          <a:noFill/>
        </p:spPr>
        <p:txBody>
          <a:bodyPr wrap="square" rtlCol="0">
            <a:noAutofit/>
          </a:bodyPr>
          <a:lstStyle/>
          <a:p>
            <a:pPr marL="720000" indent="-342900">
              <a:spcAft>
                <a:spcPts val="3600"/>
              </a:spcAft>
              <a:buAutoNum type="arabicPeriod"/>
            </a:pPr>
            <a:r>
              <a:rPr lang="fr-CA" sz="2000" dirty="0">
                <a:solidFill>
                  <a:srgbClr val="0070C0"/>
                </a:solidFill>
              </a:rPr>
              <a:t>Définir son sujet</a:t>
            </a:r>
          </a:p>
          <a:p>
            <a:pPr marL="720000" indent="-342900">
              <a:spcAft>
                <a:spcPts val="3600"/>
              </a:spcAft>
              <a:buAutoNum type="arabicPeriod"/>
            </a:pPr>
            <a:r>
              <a:rPr lang="fr-CA" sz="2000" dirty="0">
                <a:solidFill>
                  <a:srgbClr val="0070C0"/>
                </a:solidFill>
              </a:rPr>
              <a:t>Identifier les concepts importants </a:t>
            </a:r>
            <a:br>
              <a:rPr lang="fr-CA" sz="2000" dirty="0">
                <a:solidFill>
                  <a:srgbClr val="0070C0"/>
                </a:solidFill>
              </a:rPr>
            </a:br>
            <a:r>
              <a:rPr lang="fr-CA" sz="2000" dirty="0">
                <a:solidFill>
                  <a:srgbClr val="0070C0"/>
                </a:solidFill>
              </a:rPr>
              <a:t>et enrichir son vocabulaire</a:t>
            </a:r>
          </a:p>
          <a:p>
            <a:pPr marL="720000" indent="-342900">
              <a:spcAft>
                <a:spcPts val="3600"/>
              </a:spcAft>
              <a:buAutoNum type="arabicPeriod"/>
            </a:pPr>
            <a:r>
              <a:rPr lang="fr-CA" sz="2000" dirty="0">
                <a:solidFill>
                  <a:srgbClr val="0070C0"/>
                </a:solidFill>
              </a:rPr>
              <a:t>Faire un plan de concepts et </a:t>
            </a:r>
            <a:br>
              <a:rPr lang="fr-CA" sz="2000" dirty="0">
                <a:solidFill>
                  <a:srgbClr val="0070C0"/>
                </a:solidFill>
              </a:rPr>
            </a:br>
            <a:r>
              <a:rPr lang="fr-CA" sz="2000" dirty="0">
                <a:solidFill>
                  <a:srgbClr val="0070C0"/>
                </a:solidFill>
              </a:rPr>
              <a:t>des équations de recherche</a:t>
            </a:r>
          </a:p>
          <a:p>
            <a:pPr marL="720000" indent="-342900">
              <a:spcAft>
                <a:spcPts val="3600"/>
              </a:spcAft>
              <a:buAutoNum type="arabicPeriod"/>
            </a:pPr>
            <a:r>
              <a:rPr lang="fr-CA" sz="2000" b="1" dirty="0">
                <a:solidFill>
                  <a:schemeClr val="accent3">
                    <a:lumMod val="75000"/>
                  </a:schemeClr>
                </a:solidFill>
              </a:rPr>
              <a:t>Trouver le bon outil de recherche</a:t>
            </a:r>
          </a:p>
          <a:p>
            <a:pPr marL="720000" indent="-342900">
              <a:spcAft>
                <a:spcPts val="3600"/>
              </a:spcAft>
              <a:buAutoNum type="arabicPeriod"/>
            </a:pPr>
            <a:r>
              <a:rPr lang="fr-CA" sz="2000" dirty="0">
                <a:solidFill>
                  <a:srgbClr val="0070C0"/>
                </a:solidFill>
              </a:rPr>
              <a:t>Faire plusieurs recherches</a:t>
            </a:r>
          </a:p>
          <a:p>
            <a:pPr marL="720000" indent="-342900">
              <a:spcAft>
                <a:spcPts val="3600"/>
              </a:spcAft>
              <a:buAutoNum type="arabicPeriod"/>
            </a:pPr>
            <a:r>
              <a:rPr lang="fr-CA" sz="2000" dirty="0">
                <a:solidFill>
                  <a:srgbClr val="0070C0"/>
                </a:solidFill>
              </a:rPr>
              <a:t>Évaluer les résultats</a:t>
            </a:r>
          </a:p>
          <a:p>
            <a:pPr marL="720000" indent="-342900">
              <a:spcAft>
                <a:spcPts val="3600"/>
              </a:spcAft>
              <a:buAutoNum type="arabicPeriod"/>
            </a:pPr>
            <a:r>
              <a:rPr lang="fr-CA" sz="2000" dirty="0">
                <a:solidFill>
                  <a:srgbClr val="0070C0"/>
                </a:solidFill>
              </a:rPr>
              <a:t>Utiliser l’information</a:t>
            </a:r>
          </a:p>
          <a:p>
            <a:endParaRPr lang="fr-CA" dirty="0"/>
          </a:p>
          <a:p>
            <a:endParaRPr lang="fr-CA" dirty="0"/>
          </a:p>
        </p:txBody>
      </p:sp>
      <p:sp>
        <p:nvSpPr>
          <p:cNvPr id="37" name="Flèche vers le bas 2">
            <a:extLst>
              <a:ext uri="{FF2B5EF4-FFF2-40B4-BE49-F238E27FC236}">
                <a16:creationId xmlns:a16="http://schemas.microsoft.com/office/drawing/2014/main" id="{D3D96F26-5951-4977-81EF-92C28D0790D0}"/>
              </a:ext>
            </a:extLst>
          </p:cNvPr>
          <p:cNvSpPr/>
          <p:nvPr/>
        </p:nvSpPr>
        <p:spPr>
          <a:xfrm>
            <a:off x="2187630" y="1444973"/>
            <a:ext cx="245226" cy="368135"/>
          </a:xfrm>
          <a:prstGeom prst="down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8" name="Flèche vers le bas 4">
            <a:extLst>
              <a:ext uri="{FF2B5EF4-FFF2-40B4-BE49-F238E27FC236}">
                <a16:creationId xmlns:a16="http://schemas.microsoft.com/office/drawing/2014/main" id="{E71FAE96-78B8-400E-95BE-4D53132521B5}"/>
              </a:ext>
            </a:extLst>
          </p:cNvPr>
          <p:cNvSpPr/>
          <p:nvPr/>
        </p:nvSpPr>
        <p:spPr>
          <a:xfrm>
            <a:off x="2187630" y="2511773"/>
            <a:ext cx="245226" cy="368135"/>
          </a:xfrm>
          <a:prstGeom prst="down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9" name="Flèche vers le bas 5">
            <a:extLst>
              <a:ext uri="{FF2B5EF4-FFF2-40B4-BE49-F238E27FC236}">
                <a16:creationId xmlns:a16="http://schemas.microsoft.com/office/drawing/2014/main" id="{8A778099-1385-4A1A-A7BB-1E58A9A42379}"/>
              </a:ext>
            </a:extLst>
          </p:cNvPr>
          <p:cNvSpPr/>
          <p:nvPr/>
        </p:nvSpPr>
        <p:spPr>
          <a:xfrm>
            <a:off x="2187630" y="3617696"/>
            <a:ext cx="245226" cy="368135"/>
          </a:xfrm>
          <a:prstGeom prst="down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0" name="Flèche vers le bas 6">
            <a:extLst>
              <a:ext uri="{FF2B5EF4-FFF2-40B4-BE49-F238E27FC236}">
                <a16:creationId xmlns:a16="http://schemas.microsoft.com/office/drawing/2014/main" id="{9EA99E4B-86FD-433F-8A2B-3020F3F29258}"/>
              </a:ext>
            </a:extLst>
          </p:cNvPr>
          <p:cNvSpPr/>
          <p:nvPr/>
        </p:nvSpPr>
        <p:spPr>
          <a:xfrm>
            <a:off x="2187630" y="4403909"/>
            <a:ext cx="245226" cy="368135"/>
          </a:xfrm>
          <a:prstGeom prst="down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1" name="Flèche vers le bas 7">
            <a:extLst>
              <a:ext uri="{FF2B5EF4-FFF2-40B4-BE49-F238E27FC236}">
                <a16:creationId xmlns:a16="http://schemas.microsoft.com/office/drawing/2014/main" id="{FC693521-9FF5-47F7-B2E1-9DAF1DD3B455}"/>
              </a:ext>
            </a:extLst>
          </p:cNvPr>
          <p:cNvSpPr/>
          <p:nvPr/>
        </p:nvSpPr>
        <p:spPr>
          <a:xfrm>
            <a:off x="2187630" y="5124344"/>
            <a:ext cx="245226" cy="368135"/>
          </a:xfrm>
          <a:prstGeom prst="down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2" name="Flèche vers le bas 20">
            <a:extLst>
              <a:ext uri="{FF2B5EF4-FFF2-40B4-BE49-F238E27FC236}">
                <a16:creationId xmlns:a16="http://schemas.microsoft.com/office/drawing/2014/main" id="{2588F9B7-3511-4B88-ADC6-DE2E460211C8}"/>
              </a:ext>
            </a:extLst>
          </p:cNvPr>
          <p:cNvSpPr/>
          <p:nvPr/>
        </p:nvSpPr>
        <p:spPr>
          <a:xfrm>
            <a:off x="2187630" y="5872341"/>
            <a:ext cx="245226" cy="368135"/>
          </a:xfrm>
          <a:prstGeom prst="down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1791716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2127714"/>
            <a:ext cx="8229600" cy="1143000"/>
          </a:xfrm>
        </p:spPr>
        <p:txBody>
          <a:bodyPr/>
          <a:lstStyle/>
          <a:p>
            <a:pPr algn="l"/>
            <a:r>
              <a:rPr lang="fr-CA" sz="4000" dirty="0">
                <a:latin typeface="Helvetica" pitchFamily="34" charset="0"/>
              </a:rPr>
              <a:t>Développer une méthodologie de recherche documentaire rigoureuse</a:t>
            </a:r>
          </a:p>
        </p:txBody>
      </p:sp>
    </p:spTree>
    <p:extLst>
      <p:ext uri="{BB962C8B-B14F-4D97-AF65-F5344CB8AC3E}">
        <p14:creationId xmlns:p14="http://schemas.microsoft.com/office/powerpoint/2010/main" val="35647837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7E4E872F-07B2-4731-A1F6-4131D9F7A230}"/>
              </a:ext>
            </a:extLst>
          </p:cNvPr>
          <p:cNvSpPr>
            <a:spLocks noGrp="1"/>
          </p:cNvSpPr>
          <p:nvPr>
            <p:ph type="title"/>
          </p:nvPr>
        </p:nvSpPr>
        <p:spPr>
          <a:xfrm>
            <a:off x="457200" y="-320"/>
            <a:ext cx="8229600" cy="1143000"/>
          </a:xfrm>
        </p:spPr>
        <p:txBody>
          <a:bodyPr/>
          <a:lstStyle/>
          <a:p>
            <a:pPr algn="l"/>
            <a:r>
              <a:rPr lang="fr-CA" sz="3000" dirty="0">
                <a:latin typeface="Helvetica" pitchFamily="34" charset="0"/>
              </a:rPr>
              <a:t>Étape 4: Trouver le bon outil de recherche</a:t>
            </a:r>
          </a:p>
        </p:txBody>
      </p:sp>
      <p:sp>
        <p:nvSpPr>
          <p:cNvPr id="4" name="Espace réservé du contenu 2"/>
          <p:cNvSpPr>
            <a:spLocks noGrp="1"/>
          </p:cNvSpPr>
          <p:nvPr>
            <p:ph idx="4294967295"/>
          </p:nvPr>
        </p:nvSpPr>
        <p:spPr>
          <a:xfrm>
            <a:off x="528030" y="2127250"/>
            <a:ext cx="8229600" cy="4730750"/>
          </a:xfrm>
        </p:spPr>
        <p:txBody>
          <a:bodyPr>
            <a:normAutofit/>
          </a:bodyPr>
          <a:lstStyle/>
          <a:p>
            <a:pPr marL="0" indent="0">
              <a:buNone/>
            </a:pPr>
            <a:endParaRPr lang="fr-CA" sz="2000" dirty="0">
              <a:latin typeface="+mn-lt"/>
            </a:endParaRPr>
          </a:p>
          <a:p>
            <a:pPr marL="0" indent="0">
              <a:buNone/>
            </a:pPr>
            <a:r>
              <a:rPr lang="fr-CA" sz="2000" b="1" dirty="0">
                <a:latin typeface="+mn-lt"/>
              </a:rPr>
              <a:t>Comment choisir les outils de recherche à consulter?</a:t>
            </a:r>
          </a:p>
          <a:p>
            <a:pPr>
              <a:buFont typeface="Arial" panose="020B0604020202020204" pitchFamily="34" charset="0"/>
              <a:buChar char="•"/>
            </a:pPr>
            <a:r>
              <a:rPr lang="fr-CA" sz="2000" dirty="0">
                <a:latin typeface="+mn-lt"/>
                <a:hlinkClick r:id="rId3"/>
              </a:rPr>
              <a:t>Site web de la bibliothèque</a:t>
            </a:r>
            <a:endParaRPr lang="fr-CA" sz="2000" dirty="0">
              <a:latin typeface="+mn-lt"/>
            </a:endParaRPr>
          </a:p>
          <a:p>
            <a:pPr>
              <a:buFont typeface="Arial" panose="020B0604020202020204" pitchFamily="34" charset="0"/>
              <a:buChar char="•"/>
            </a:pPr>
            <a:r>
              <a:rPr lang="fr-CA" sz="2000" i="1" dirty="0">
                <a:latin typeface="+mn-lt"/>
              </a:rPr>
              <a:t>Health Technology </a:t>
            </a:r>
            <a:r>
              <a:rPr lang="fr-CA" sz="2000" i="1" dirty="0" err="1">
                <a:latin typeface="+mn-lt"/>
              </a:rPr>
              <a:t>Assessment</a:t>
            </a:r>
            <a:r>
              <a:rPr lang="fr-CA" sz="2000" i="1" dirty="0">
                <a:latin typeface="+mn-lt"/>
              </a:rPr>
              <a:t> on the Net</a:t>
            </a:r>
          </a:p>
          <a:p>
            <a:pPr marL="0" indent="0">
              <a:buNone/>
            </a:pPr>
            <a:endParaRPr lang="fr-CA" sz="2200" dirty="0">
              <a:latin typeface="+mn-lt"/>
            </a:endParaRPr>
          </a:p>
        </p:txBody>
      </p:sp>
      <p:sp>
        <p:nvSpPr>
          <p:cNvPr id="7" name="ZoneTexte 6">
            <a:extLst>
              <a:ext uri="{FF2B5EF4-FFF2-40B4-BE49-F238E27FC236}">
                <a16:creationId xmlns:a16="http://schemas.microsoft.com/office/drawing/2014/main" id="{1FB8377E-F779-4287-8B0D-A656887C92B9}"/>
              </a:ext>
            </a:extLst>
          </p:cNvPr>
          <p:cNvSpPr txBox="1"/>
          <p:nvPr/>
        </p:nvSpPr>
        <p:spPr>
          <a:xfrm>
            <a:off x="528030" y="1281022"/>
            <a:ext cx="8229600" cy="70788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fr-CA" sz="2000" dirty="0"/>
              <a:t>Exemple de sujet: Recours à une prothèse du genou pour traiter les patients </a:t>
            </a:r>
            <a:br>
              <a:rPr lang="fr-CA" sz="2000" dirty="0"/>
            </a:br>
            <a:r>
              <a:rPr lang="fr-CA" sz="2000" dirty="0"/>
              <a:t>souffrant d’arthrose du genou </a:t>
            </a:r>
          </a:p>
        </p:txBody>
      </p:sp>
    </p:spTree>
    <p:extLst>
      <p:ext uri="{BB962C8B-B14F-4D97-AF65-F5344CB8AC3E}">
        <p14:creationId xmlns:p14="http://schemas.microsoft.com/office/powerpoint/2010/main" val="10868652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id="{C6711A61-90F2-434A-8669-04B6F3C9132D}"/>
              </a:ext>
            </a:extLst>
          </p:cNvPr>
          <p:cNvSpPr>
            <a:spLocks noGrp="1"/>
          </p:cNvSpPr>
          <p:nvPr>
            <p:ph type="title"/>
          </p:nvPr>
        </p:nvSpPr>
        <p:spPr>
          <a:xfrm>
            <a:off x="457200" y="-10370"/>
            <a:ext cx="8229600" cy="1143000"/>
          </a:xfrm>
        </p:spPr>
        <p:txBody>
          <a:bodyPr/>
          <a:lstStyle/>
          <a:p>
            <a:pPr algn="l"/>
            <a:r>
              <a:rPr lang="fr-CA" sz="3000" dirty="0">
                <a:latin typeface="Helvetica" pitchFamily="34" charset="0"/>
              </a:rPr>
              <a:t>Étape 4: Trouver le bon outil de recherche</a:t>
            </a:r>
          </a:p>
        </p:txBody>
      </p:sp>
      <p:sp>
        <p:nvSpPr>
          <p:cNvPr id="4" name="Espace réservé du contenu 2"/>
          <p:cNvSpPr>
            <a:spLocks noGrp="1"/>
          </p:cNvSpPr>
          <p:nvPr>
            <p:ph idx="4294967295"/>
          </p:nvPr>
        </p:nvSpPr>
        <p:spPr>
          <a:xfrm>
            <a:off x="457200" y="1414463"/>
            <a:ext cx="8229600" cy="5443537"/>
          </a:xfrm>
        </p:spPr>
        <p:txBody>
          <a:bodyPr>
            <a:normAutofit/>
          </a:bodyPr>
          <a:lstStyle/>
          <a:p>
            <a:pPr marL="0" indent="0">
              <a:buNone/>
            </a:pPr>
            <a:r>
              <a:rPr lang="fr-CA" sz="2200" b="1" i="1" dirty="0">
                <a:latin typeface="+mn-lt"/>
                <a:hlinkClick r:id="rId3"/>
              </a:rPr>
              <a:t>Health Technology </a:t>
            </a:r>
            <a:r>
              <a:rPr lang="fr-CA" sz="2200" b="1" i="1" dirty="0" err="1">
                <a:latin typeface="+mn-lt"/>
                <a:hlinkClick r:id="rId3"/>
              </a:rPr>
              <a:t>Assessment</a:t>
            </a:r>
            <a:r>
              <a:rPr lang="fr-CA" sz="2200" b="1" i="1" dirty="0">
                <a:latin typeface="+mn-lt"/>
                <a:hlinkClick r:id="rId3"/>
              </a:rPr>
              <a:t> on the Net</a:t>
            </a:r>
            <a:endParaRPr lang="fr-CA" sz="2200" b="1" i="1" dirty="0">
              <a:latin typeface="+mn-lt"/>
            </a:endParaRPr>
          </a:p>
          <a:p>
            <a:pPr marL="0" indent="0">
              <a:buNone/>
            </a:pPr>
            <a:endParaRPr lang="fr-CA" sz="2000" b="1" i="1" dirty="0">
              <a:latin typeface="+mn-lt"/>
            </a:endParaRPr>
          </a:p>
          <a:p>
            <a:pPr>
              <a:buFont typeface="Arial" panose="020B0604020202020204" pitchFamily="34" charset="0"/>
              <a:buChar char="•"/>
            </a:pPr>
            <a:r>
              <a:rPr lang="fr-CA" sz="2000" dirty="0">
                <a:latin typeface="+mn-lt"/>
              </a:rPr>
              <a:t>Liste de ressources disponibles sur Internet publiée annuellement par l’Institute of Health </a:t>
            </a:r>
            <a:r>
              <a:rPr lang="fr-CA" sz="2000" dirty="0" err="1">
                <a:latin typeface="+mn-lt"/>
              </a:rPr>
              <a:t>Economics</a:t>
            </a:r>
            <a:r>
              <a:rPr lang="fr-CA" sz="2000" dirty="0">
                <a:latin typeface="+mn-lt"/>
              </a:rPr>
              <a:t> (dernière publication en 2016)</a:t>
            </a:r>
          </a:p>
          <a:p>
            <a:r>
              <a:rPr lang="fr-CA" sz="2000" dirty="0">
                <a:latin typeface="+mn-lt"/>
              </a:rPr>
              <a:t>Ressources visant à faciliter l’évaluation de technologies de la santé</a:t>
            </a:r>
          </a:p>
          <a:p>
            <a:r>
              <a:rPr lang="fr-CA" sz="2000" dirty="0">
                <a:latin typeface="+mn-lt"/>
              </a:rPr>
              <a:t>Propose notamment des listes de bases de données gratuites, de catalogues de bibliothèque, ou de livres et revues gratuites dans le domaine de la santé.</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1572" y="1014682"/>
            <a:ext cx="2952750" cy="80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30956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13582E10-D340-45EB-ADAA-E5EADCF28B16}"/>
              </a:ext>
            </a:extLst>
          </p:cNvPr>
          <p:cNvSpPr>
            <a:spLocks noGrp="1"/>
          </p:cNvSpPr>
          <p:nvPr>
            <p:ph type="title"/>
          </p:nvPr>
        </p:nvSpPr>
        <p:spPr>
          <a:xfrm>
            <a:off x="457200" y="13381"/>
            <a:ext cx="8229600" cy="1143000"/>
          </a:xfrm>
        </p:spPr>
        <p:txBody>
          <a:bodyPr/>
          <a:lstStyle/>
          <a:p>
            <a:pPr algn="l"/>
            <a:r>
              <a:rPr lang="fr-CA" sz="3000" dirty="0">
                <a:latin typeface="Helvetica" pitchFamily="34" charset="0"/>
              </a:rPr>
              <a:t>Étape 4: Trouver le bon outil de recherche</a:t>
            </a:r>
          </a:p>
        </p:txBody>
      </p:sp>
      <p:sp>
        <p:nvSpPr>
          <p:cNvPr id="4" name="Espace réservé du contenu 2"/>
          <p:cNvSpPr>
            <a:spLocks noGrp="1"/>
          </p:cNvSpPr>
          <p:nvPr>
            <p:ph idx="4294967295"/>
          </p:nvPr>
        </p:nvSpPr>
        <p:spPr>
          <a:xfrm>
            <a:off x="528030" y="2361519"/>
            <a:ext cx="8229600" cy="4483100"/>
          </a:xfrm>
        </p:spPr>
        <p:txBody>
          <a:bodyPr>
            <a:normAutofit/>
          </a:bodyPr>
          <a:lstStyle/>
          <a:p>
            <a:pPr marL="0" indent="0">
              <a:buNone/>
            </a:pPr>
            <a:r>
              <a:rPr lang="fr-CA" sz="2000" b="1" dirty="0">
                <a:latin typeface="+mn-lt"/>
              </a:rPr>
              <a:t>Bases de données d’articles scientifiques présentées aujourd’hui: </a:t>
            </a:r>
          </a:p>
          <a:p>
            <a:r>
              <a:rPr lang="fr-CA" sz="2000" dirty="0">
                <a:latin typeface="+mn-lt"/>
                <a:hlinkClick r:id="rId3"/>
              </a:rPr>
              <a:t>Compendex &amp; INSPEC</a:t>
            </a:r>
            <a:endParaRPr lang="fr-CA" sz="2000" dirty="0">
              <a:latin typeface="+mn-lt"/>
              <a:hlinkClick r:id="rId4"/>
            </a:endParaRPr>
          </a:p>
          <a:p>
            <a:r>
              <a:rPr lang="fr-CA" sz="2000" dirty="0">
                <a:latin typeface="+mn-lt"/>
                <a:hlinkClick r:id="rId4"/>
              </a:rPr>
              <a:t>PubMed</a:t>
            </a:r>
            <a:endParaRPr lang="fr-CA" sz="2000" dirty="0">
              <a:latin typeface="+mn-lt"/>
            </a:endParaRPr>
          </a:p>
          <a:p>
            <a:r>
              <a:rPr lang="fr-CA" sz="2000" dirty="0">
                <a:latin typeface="+mn-lt"/>
                <a:hlinkClick r:id="rId5"/>
              </a:rPr>
              <a:t>Cochrane Library</a:t>
            </a:r>
            <a:endParaRPr lang="fr-CA" sz="2000" dirty="0">
              <a:latin typeface="+mn-lt"/>
            </a:endParaRPr>
          </a:p>
        </p:txBody>
      </p:sp>
      <p:sp>
        <p:nvSpPr>
          <p:cNvPr id="7" name="ZoneTexte 6">
            <a:extLst>
              <a:ext uri="{FF2B5EF4-FFF2-40B4-BE49-F238E27FC236}">
                <a16:creationId xmlns:a16="http://schemas.microsoft.com/office/drawing/2014/main" id="{AA8C42CC-02F3-48BA-ACB3-40D899C3967E}"/>
              </a:ext>
            </a:extLst>
          </p:cNvPr>
          <p:cNvSpPr txBox="1"/>
          <p:nvPr/>
        </p:nvSpPr>
        <p:spPr>
          <a:xfrm>
            <a:off x="528030" y="1281022"/>
            <a:ext cx="8229600" cy="70788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fr-CA" sz="2000" dirty="0"/>
              <a:t>Exemple de sujet: Recours à une prothèse du genou pour traiter les patients </a:t>
            </a:r>
            <a:br>
              <a:rPr lang="fr-CA" sz="2000" dirty="0"/>
            </a:br>
            <a:r>
              <a:rPr lang="fr-CA" sz="2000" dirty="0"/>
              <a:t>souffrant d’arthrose du genou </a:t>
            </a:r>
          </a:p>
        </p:txBody>
      </p:sp>
    </p:spTree>
    <p:extLst>
      <p:ext uri="{BB962C8B-B14F-4D97-AF65-F5344CB8AC3E}">
        <p14:creationId xmlns:p14="http://schemas.microsoft.com/office/powerpoint/2010/main" val="16151335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8" name="Titre 1"/>
          <p:cNvSpPr txBox="1">
            <a:spLocks/>
          </p:cNvSpPr>
          <p:nvPr/>
        </p:nvSpPr>
        <p:spPr>
          <a:xfrm>
            <a:off x="266700" y="7219"/>
            <a:ext cx="84201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6000" b="1" i="0" kern="1200">
                <a:solidFill>
                  <a:schemeClr val="tx1"/>
                </a:solidFill>
                <a:latin typeface="National"/>
                <a:ea typeface="+mj-ea"/>
                <a:cs typeface="+mj-cs"/>
              </a:defRPr>
            </a:lvl1pPr>
          </a:lstStyle>
          <a:p>
            <a:pPr algn="l"/>
            <a:r>
              <a:rPr lang="fr-CA" sz="3000" dirty="0">
                <a:latin typeface="Helvetica" pitchFamily="34" charset="0"/>
              </a:rPr>
              <a:t>Processus de recherche documentaire</a:t>
            </a:r>
          </a:p>
        </p:txBody>
      </p:sp>
      <p:sp>
        <p:nvSpPr>
          <p:cNvPr id="21" name="ZoneTexte 20">
            <a:extLst>
              <a:ext uri="{FF2B5EF4-FFF2-40B4-BE49-F238E27FC236}">
                <a16:creationId xmlns:a16="http://schemas.microsoft.com/office/drawing/2014/main" id="{BC60CF1F-2782-477E-AD36-AE13D38F0457}"/>
              </a:ext>
            </a:extLst>
          </p:cNvPr>
          <p:cNvSpPr txBox="1"/>
          <p:nvPr/>
        </p:nvSpPr>
        <p:spPr>
          <a:xfrm>
            <a:off x="457200" y="1021577"/>
            <a:ext cx="5041074" cy="5734250"/>
          </a:xfrm>
          <a:prstGeom prst="rect">
            <a:avLst/>
          </a:prstGeom>
          <a:noFill/>
        </p:spPr>
        <p:txBody>
          <a:bodyPr wrap="square" rtlCol="0">
            <a:noAutofit/>
          </a:bodyPr>
          <a:lstStyle/>
          <a:p>
            <a:pPr marL="720000" indent="-342900">
              <a:spcAft>
                <a:spcPts val="3600"/>
              </a:spcAft>
              <a:buAutoNum type="arabicPeriod"/>
            </a:pPr>
            <a:r>
              <a:rPr lang="fr-CA" sz="2000" dirty="0">
                <a:solidFill>
                  <a:srgbClr val="0070C0"/>
                </a:solidFill>
              </a:rPr>
              <a:t>Définir son sujet</a:t>
            </a:r>
          </a:p>
          <a:p>
            <a:pPr marL="720000" indent="-342900">
              <a:spcAft>
                <a:spcPts val="3600"/>
              </a:spcAft>
              <a:buAutoNum type="arabicPeriod"/>
            </a:pPr>
            <a:r>
              <a:rPr lang="fr-CA" sz="2000" dirty="0">
                <a:solidFill>
                  <a:srgbClr val="0070C0"/>
                </a:solidFill>
              </a:rPr>
              <a:t>Identifier les concepts importants </a:t>
            </a:r>
            <a:br>
              <a:rPr lang="fr-CA" sz="2000" dirty="0">
                <a:solidFill>
                  <a:srgbClr val="0070C0"/>
                </a:solidFill>
              </a:rPr>
            </a:br>
            <a:r>
              <a:rPr lang="fr-CA" sz="2000" dirty="0">
                <a:solidFill>
                  <a:srgbClr val="0070C0"/>
                </a:solidFill>
              </a:rPr>
              <a:t>et enrichir son vocabulaire</a:t>
            </a:r>
          </a:p>
          <a:p>
            <a:pPr marL="720000" indent="-342900">
              <a:spcAft>
                <a:spcPts val="3600"/>
              </a:spcAft>
              <a:buAutoNum type="arabicPeriod"/>
            </a:pPr>
            <a:r>
              <a:rPr lang="fr-CA" sz="2000" dirty="0">
                <a:solidFill>
                  <a:srgbClr val="0070C0"/>
                </a:solidFill>
              </a:rPr>
              <a:t>Faire un plan de concepts et </a:t>
            </a:r>
            <a:br>
              <a:rPr lang="fr-CA" sz="2000" dirty="0">
                <a:solidFill>
                  <a:srgbClr val="0070C0"/>
                </a:solidFill>
              </a:rPr>
            </a:br>
            <a:r>
              <a:rPr lang="fr-CA" sz="2000" dirty="0">
                <a:solidFill>
                  <a:srgbClr val="0070C0"/>
                </a:solidFill>
              </a:rPr>
              <a:t>des équations de recherche</a:t>
            </a:r>
          </a:p>
          <a:p>
            <a:pPr marL="720000" indent="-342900">
              <a:spcAft>
                <a:spcPts val="3600"/>
              </a:spcAft>
              <a:buAutoNum type="arabicPeriod"/>
            </a:pPr>
            <a:r>
              <a:rPr lang="fr-CA" sz="2000" dirty="0">
                <a:solidFill>
                  <a:srgbClr val="0070C0"/>
                </a:solidFill>
              </a:rPr>
              <a:t>Trouver le bon outil de recherche</a:t>
            </a:r>
          </a:p>
          <a:p>
            <a:pPr marL="720000" indent="-342900">
              <a:spcAft>
                <a:spcPts val="3600"/>
              </a:spcAft>
              <a:buAutoNum type="arabicPeriod"/>
            </a:pPr>
            <a:r>
              <a:rPr lang="fr-CA" sz="2000" b="1" dirty="0">
                <a:solidFill>
                  <a:schemeClr val="accent3">
                    <a:lumMod val="75000"/>
                  </a:schemeClr>
                </a:solidFill>
              </a:rPr>
              <a:t>Faire plusieurs recherches</a:t>
            </a:r>
          </a:p>
          <a:p>
            <a:pPr marL="720000" indent="-342900">
              <a:spcAft>
                <a:spcPts val="3600"/>
              </a:spcAft>
              <a:buAutoNum type="arabicPeriod"/>
            </a:pPr>
            <a:r>
              <a:rPr lang="fr-CA" sz="2000" dirty="0">
                <a:solidFill>
                  <a:srgbClr val="0070C0"/>
                </a:solidFill>
              </a:rPr>
              <a:t>Évaluer les résultats</a:t>
            </a:r>
          </a:p>
          <a:p>
            <a:pPr marL="720000" indent="-342900">
              <a:spcAft>
                <a:spcPts val="3600"/>
              </a:spcAft>
              <a:buAutoNum type="arabicPeriod"/>
            </a:pPr>
            <a:r>
              <a:rPr lang="fr-CA" sz="2000" dirty="0">
                <a:solidFill>
                  <a:srgbClr val="0070C0"/>
                </a:solidFill>
              </a:rPr>
              <a:t>Utiliser l’information</a:t>
            </a:r>
          </a:p>
          <a:p>
            <a:endParaRPr lang="fr-CA" dirty="0"/>
          </a:p>
          <a:p>
            <a:endParaRPr lang="fr-CA" dirty="0"/>
          </a:p>
        </p:txBody>
      </p:sp>
      <p:sp>
        <p:nvSpPr>
          <p:cNvPr id="37" name="Flèche vers le bas 2">
            <a:extLst>
              <a:ext uri="{FF2B5EF4-FFF2-40B4-BE49-F238E27FC236}">
                <a16:creationId xmlns:a16="http://schemas.microsoft.com/office/drawing/2014/main" id="{D3D96F26-5951-4977-81EF-92C28D0790D0}"/>
              </a:ext>
            </a:extLst>
          </p:cNvPr>
          <p:cNvSpPr/>
          <p:nvPr/>
        </p:nvSpPr>
        <p:spPr>
          <a:xfrm>
            <a:off x="2187630" y="1444973"/>
            <a:ext cx="245226" cy="368135"/>
          </a:xfrm>
          <a:prstGeom prst="down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8" name="Flèche vers le bas 4">
            <a:extLst>
              <a:ext uri="{FF2B5EF4-FFF2-40B4-BE49-F238E27FC236}">
                <a16:creationId xmlns:a16="http://schemas.microsoft.com/office/drawing/2014/main" id="{E71FAE96-78B8-400E-95BE-4D53132521B5}"/>
              </a:ext>
            </a:extLst>
          </p:cNvPr>
          <p:cNvSpPr/>
          <p:nvPr/>
        </p:nvSpPr>
        <p:spPr>
          <a:xfrm>
            <a:off x="2187630" y="2511773"/>
            <a:ext cx="245226" cy="368135"/>
          </a:xfrm>
          <a:prstGeom prst="down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9" name="Flèche vers le bas 5">
            <a:extLst>
              <a:ext uri="{FF2B5EF4-FFF2-40B4-BE49-F238E27FC236}">
                <a16:creationId xmlns:a16="http://schemas.microsoft.com/office/drawing/2014/main" id="{8A778099-1385-4A1A-A7BB-1E58A9A42379}"/>
              </a:ext>
            </a:extLst>
          </p:cNvPr>
          <p:cNvSpPr/>
          <p:nvPr/>
        </p:nvSpPr>
        <p:spPr>
          <a:xfrm>
            <a:off x="2187630" y="3617696"/>
            <a:ext cx="245226" cy="368135"/>
          </a:xfrm>
          <a:prstGeom prst="down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0" name="Flèche vers le bas 6">
            <a:extLst>
              <a:ext uri="{FF2B5EF4-FFF2-40B4-BE49-F238E27FC236}">
                <a16:creationId xmlns:a16="http://schemas.microsoft.com/office/drawing/2014/main" id="{9EA99E4B-86FD-433F-8A2B-3020F3F29258}"/>
              </a:ext>
            </a:extLst>
          </p:cNvPr>
          <p:cNvSpPr/>
          <p:nvPr/>
        </p:nvSpPr>
        <p:spPr>
          <a:xfrm>
            <a:off x="2187630" y="4403909"/>
            <a:ext cx="245226" cy="368135"/>
          </a:xfrm>
          <a:prstGeom prst="down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1" name="Flèche vers le bas 7">
            <a:extLst>
              <a:ext uri="{FF2B5EF4-FFF2-40B4-BE49-F238E27FC236}">
                <a16:creationId xmlns:a16="http://schemas.microsoft.com/office/drawing/2014/main" id="{FC693521-9FF5-47F7-B2E1-9DAF1DD3B455}"/>
              </a:ext>
            </a:extLst>
          </p:cNvPr>
          <p:cNvSpPr/>
          <p:nvPr/>
        </p:nvSpPr>
        <p:spPr>
          <a:xfrm>
            <a:off x="2187630" y="5124344"/>
            <a:ext cx="245226" cy="368135"/>
          </a:xfrm>
          <a:prstGeom prst="down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2" name="Flèche vers le bas 20">
            <a:extLst>
              <a:ext uri="{FF2B5EF4-FFF2-40B4-BE49-F238E27FC236}">
                <a16:creationId xmlns:a16="http://schemas.microsoft.com/office/drawing/2014/main" id="{2588F9B7-3511-4B88-ADC6-DE2E460211C8}"/>
              </a:ext>
            </a:extLst>
          </p:cNvPr>
          <p:cNvSpPr/>
          <p:nvPr/>
        </p:nvSpPr>
        <p:spPr>
          <a:xfrm>
            <a:off x="2187630" y="5872341"/>
            <a:ext cx="245226" cy="368135"/>
          </a:xfrm>
          <a:prstGeom prst="down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36672915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1068779"/>
            <a:ext cx="8229600" cy="3633850"/>
          </a:xfrm>
        </p:spPr>
        <p:txBody>
          <a:bodyPr/>
          <a:lstStyle/>
          <a:p>
            <a:pPr algn="l"/>
            <a:r>
              <a:rPr lang="fr-CA" sz="4000" dirty="0">
                <a:latin typeface="Helvetica" pitchFamily="34" charset="0"/>
              </a:rPr>
              <a:t>Effectuer des recherches efficaces dans </a:t>
            </a:r>
            <a:r>
              <a:rPr lang="fr-CA" sz="4000" dirty="0" err="1">
                <a:latin typeface="Helvetica" pitchFamily="34" charset="0"/>
              </a:rPr>
              <a:t>Compendex</a:t>
            </a:r>
            <a:r>
              <a:rPr lang="fr-CA" sz="4000" dirty="0">
                <a:latin typeface="Helvetica" pitchFamily="34" charset="0"/>
              </a:rPr>
              <a:t> &amp; </a:t>
            </a:r>
            <a:r>
              <a:rPr lang="fr-CA" sz="4000" dirty="0" err="1">
                <a:latin typeface="Helvetica" pitchFamily="34" charset="0"/>
              </a:rPr>
              <a:t>Inspec</a:t>
            </a:r>
            <a:r>
              <a:rPr lang="fr-CA" sz="4000" dirty="0">
                <a:latin typeface="Helvetica" pitchFamily="34" charset="0"/>
              </a:rPr>
              <a:t>, PubMed et Cochrane Library</a:t>
            </a:r>
          </a:p>
        </p:txBody>
      </p:sp>
    </p:spTree>
    <p:extLst>
      <p:ext uri="{BB962C8B-B14F-4D97-AF65-F5344CB8AC3E}">
        <p14:creationId xmlns:p14="http://schemas.microsoft.com/office/powerpoint/2010/main" val="4412582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re 2"/>
          <p:cNvSpPr>
            <a:spLocks noGrp="1"/>
          </p:cNvSpPr>
          <p:nvPr>
            <p:ph type="title"/>
          </p:nvPr>
        </p:nvSpPr>
        <p:spPr>
          <a:xfrm>
            <a:off x="457200" y="0"/>
            <a:ext cx="8229600" cy="1143000"/>
          </a:xfrm>
        </p:spPr>
        <p:txBody>
          <a:bodyPr/>
          <a:lstStyle/>
          <a:p>
            <a:pPr algn="l"/>
            <a:r>
              <a:rPr lang="fr-CA" sz="3000" dirty="0">
                <a:latin typeface="Helvetica" pitchFamily="34" charset="0"/>
                <a:hlinkClick r:id="rId3"/>
              </a:rPr>
              <a:t>Compendex &amp; INSPEC</a:t>
            </a:r>
            <a:endParaRPr lang="fr-CA" sz="3000" dirty="0">
              <a:latin typeface="Helvetica" pitchFamily="34" charset="0"/>
            </a:endParaRPr>
          </a:p>
        </p:txBody>
      </p:sp>
      <p:sp>
        <p:nvSpPr>
          <p:cNvPr id="4" name="Espace réservé du contenu 3"/>
          <p:cNvSpPr>
            <a:spLocks noGrp="1"/>
          </p:cNvSpPr>
          <p:nvPr>
            <p:ph idx="1"/>
          </p:nvPr>
        </p:nvSpPr>
        <p:spPr>
          <a:xfrm>
            <a:off x="457200" y="1302590"/>
            <a:ext cx="8229600" cy="4823574"/>
          </a:xfrm>
        </p:spPr>
        <p:txBody>
          <a:bodyPr>
            <a:normAutofit/>
          </a:bodyPr>
          <a:lstStyle/>
          <a:p>
            <a:pPr marL="0" indent="0">
              <a:buClr>
                <a:srgbClr val="C00000"/>
              </a:buClr>
              <a:buNone/>
            </a:pPr>
            <a:r>
              <a:rPr lang="fr-CA" sz="2400" b="1" dirty="0">
                <a:latin typeface="+mn-lt"/>
                <a:sym typeface="Symbol"/>
              </a:rPr>
              <a:t>Description</a:t>
            </a:r>
          </a:p>
          <a:p>
            <a:pPr>
              <a:buClr>
                <a:srgbClr val="C00000"/>
              </a:buClr>
              <a:buFont typeface="Arial" panose="020B0604020202020204" pitchFamily="34" charset="0"/>
              <a:buChar char="•"/>
            </a:pPr>
            <a:r>
              <a:rPr lang="fr-CA" sz="2000" dirty="0">
                <a:latin typeface="+mn-lt"/>
                <a:cs typeface="Arial" panose="020B0604020202020204" pitchFamily="34" charset="0"/>
                <a:sym typeface="Symbol"/>
              </a:rPr>
              <a:t>Base de données la plus importante dans le domaine du génie</a:t>
            </a:r>
          </a:p>
          <a:p>
            <a:pPr lvl="1">
              <a:buClr>
                <a:srgbClr val="C00000"/>
              </a:buClr>
              <a:buFont typeface="Courier New" panose="02070309020205020404" pitchFamily="49" charset="0"/>
              <a:buChar char="o"/>
            </a:pPr>
            <a:r>
              <a:rPr lang="fr-CA" sz="1600" dirty="0">
                <a:latin typeface="+mn-lt"/>
                <a:cs typeface="Arial" panose="020B0604020202020204" pitchFamily="34" charset="0"/>
                <a:sym typeface="Symbol"/>
              </a:rPr>
              <a:t>Compendex → Recense plus de 6 000 périodiques et actes de conférences</a:t>
            </a:r>
          </a:p>
          <a:p>
            <a:pPr lvl="1">
              <a:buClr>
                <a:srgbClr val="C00000"/>
              </a:buClr>
              <a:buFont typeface="Courier New" panose="02070309020205020404" pitchFamily="49" charset="0"/>
              <a:buChar char="o"/>
            </a:pPr>
            <a:r>
              <a:rPr lang="fr-CA" sz="1600" dirty="0">
                <a:latin typeface="+mn-lt"/>
                <a:cs typeface="Arial" panose="020B0604020202020204" pitchFamily="34" charset="0"/>
                <a:sym typeface="Symbol"/>
              </a:rPr>
              <a:t>INSPEC → Recense plus de 5 000 périodiques et actes de conférences</a:t>
            </a:r>
          </a:p>
          <a:p>
            <a:pPr>
              <a:buClr>
                <a:srgbClr val="C00000"/>
              </a:buClr>
              <a:buFont typeface="Arial" panose="020B0604020202020204" pitchFamily="34" charset="0"/>
              <a:buChar char="•"/>
            </a:pPr>
            <a:r>
              <a:rPr lang="fr-CA" sz="2000" dirty="0">
                <a:latin typeface="+mn-lt"/>
                <a:cs typeface="Arial" panose="020B0604020202020204" pitchFamily="34" charset="0"/>
                <a:sym typeface="Symbol"/>
              </a:rPr>
              <a:t>Base de données bibliographiques (comprend des références bibliographiques, et non du texte intégral)</a:t>
            </a:r>
          </a:p>
          <a:p>
            <a:pPr>
              <a:buClr>
                <a:srgbClr val="C00000"/>
              </a:buClr>
              <a:buFont typeface="Arial" panose="020B0604020202020204" pitchFamily="34" charset="0"/>
              <a:buChar char="•"/>
            </a:pPr>
            <a:r>
              <a:rPr lang="fr-CA" sz="2000" dirty="0">
                <a:latin typeface="+mn-lt"/>
                <a:sym typeface="Symbol"/>
              </a:rPr>
              <a:t>Propose aussi un vocabulaire contrôlé, mais pas spécifique au domaine de la santé</a:t>
            </a:r>
          </a:p>
          <a:p>
            <a:pPr marL="0" indent="0">
              <a:buClr>
                <a:srgbClr val="C00000"/>
              </a:buClr>
              <a:buNone/>
            </a:pPr>
            <a:endParaRPr lang="fr-CA" sz="2000" dirty="0">
              <a:latin typeface="+mn-lt"/>
              <a:sym typeface="Symbol"/>
            </a:endParaRPr>
          </a:p>
          <a:p>
            <a:pPr marL="0" indent="0">
              <a:buClr>
                <a:srgbClr val="C00000"/>
              </a:buClr>
              <a:buNone/>
            </a:pPr>
            <a:r>
              <a:rPr lang="fr-CA" sz="2400" b="1" dirty="0">
                <a:latin typeface="+mn-lt"/>
                <a:sym typeface="Symbol"/>
              </a:rPr>
              <a:t>Accès au texte intégral</a:t>
            </a:r>
          </a:p>
          <a:p>
            <a:pPr>
              <a:buClr>
                <a:srgbClr val="C00000"/>
              </a:buClr>
            </a:pPr>
            <a:r>
              <a:rPr lang="fr-CA" sz="2000" dirty="0">
                <a:latin typeface="+mn-lt"/>
                <a:sym typeface="Symbol"/>
              </a:rPr>
              <a:t>Texte intégral parfois disponible en cliquant sur                ou </a:t>
            </a:r>
          </a:p>
          <a:p>
            <a:pPr>
              <a:buClr>
                <a:srgbClr val="C00000"/>
              </a:buClr>
            </a:pPr>
            <a:r>
              <a:rPr lang="fr-CA" sz="2000" dirty="0">
                <a:latin typeface="+mn-lt"/>
                <a:sym typeface="Symbol"/>
              </a:rPr>
              <a:t>Sinon, demander un prêt entre bibliothèques (PEB) grâce à la cible </a:t>
            </a: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4934" y="4879053"/>
            <a:ext cx="9334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88038" y="4844592"/>
            <a:ext cx="1080120" cy="3927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23757" y="5202903"/>
            <a:ext cx="10795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48048" y="374818"/>
            <a:ext cx="3079979" cy="7343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03998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Espace réservé du contenu 3"/>
          <p:cNvSpPr txBox="1">
            <a:spLocks/>
          </p:cNvSpPr>
          <p:nvPr/>
        </p:nvSpPr>
        <p:spPr>
          <a:xfrm>
            <a:off x="457200" y="1031390"/>
            <a:ext cx="8229600" cy="570629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National-Book"/>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National-Book"/>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National-Book"/>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National-Book"/>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National-Book"/>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fr-CA" sz="2400" b="1" i="0" u="none" strike="noStrike" kern="1200" cap="none" spc="0" normalizeH="0" baseline="0" noProof="0" dirty="0">
                <a:ln>
                  <a:noFill/>
                </a:ln>
                <a:solidFill>
                  <a:prstClr val="black"/>
                </a:solidFill>
                <a:effectLst/>
                <a:uLnTx/>
                <a:uFillTx/>
                <a:latin typeface="Calibri"/>
                <a:ea typeface="+mn-ea"/>
                <a:cs typeface="+mn-cs"/>
              </a:rPr>
              <a:t>Astuces de recherche</a:t>
            </a:r>
          </a:p>
          <a:p>
            <a:pPr marL="274320" marR="0" lvl="0" indent="-274320" algn="l" defTabSz="457200" rtl="0" eaLnBrk="1" fontAlgn="auto" latinLnBrk="0" hangingPunct="1">
              <a:lnSpc>
                <a:spcPct val="100000"/>
              </a:lnSpc>
              <a:spcBef>
                <a:spcPct val="20000"/>
              </a:spcBef>
              <a:spcAft>
                <a:spcPts val="0"/>
              </a:spcAft>
              <a:buClrTx/>
              <a:buSzTx/>
              <a:buFontTx/>
              <a:buNone/>
              <a:tabLst/>
              <a:defRPr/>
            </a:pPr>
            <a:endParaRPr kumimoji="0" lang="fr-CA" sz="1200" b="0" i="0" u="none" strike="noStrike" kern="1200" cap="none" spc="0" normalizeH="0" baseline="0" noProof="0" dirty="0">
              <a:ln>
                <a:noFill/>
              </a:ln>
              <a:solidFill>
                <a:prstClr val="black"/>
              </a:solidFill>
              <a:effectLst/>
              <a:uLnTx/>
              <a:uFillTx/>
              <a:latin typeface="Calibri"/>
              <a:ea typeface="+mn-ea"/>
              <a:cs typeface="+mn-cs"/>
            </a:endParaRPr>
          </a:p>
          <a:p>
            <a:pPr marL="274320" marR="0" lvl="0" indent="-274320" algn="l" defTabSz="457200" rtl="0" eaLnBrk="1" fontAlgn="auto" latinLnBrk="0" hangingPunct="1">
              <a:lnSpc>
                <a:spcPct val="100000"/>
              </a:lnSpc>
              <a:spcBef>
                <a:spcPct val="20000"/>
              </a:spcBef>
              <a:spcAft>
                <a:spcPts val="1200"/>
              </a:spcAft>
              <a:buClrTx/>
              <a:buSzTx/>
              <a:buFontTx/>
              <a:buNone/>
              <a:tabLst/>
              <a:defRPr/>
            </a:pPr>
            <a:r>
              <a:rPr kumimoji="0" lang="fr-CA" sz="2000" b="0" i="0" u="none" strike="noStrike" kern="1200" cap="none" spc="0" normalizeH="0" baseline="0" noProof="0" dirty="0">
                <a:ln>
                  <a:noFill/>
                </a:ln>
                <a:solidFill>
                  <a:prstClr val="black"/>
                </a:solidFill>
                <a:effectLst/>
                <a:uLnTx/>
                <a:uFillTx/>
                <a:latin typeface="Calibri"/>
                <a:ea typeface="+mn-ea"/>
                <a:cs typeface="+mn-cs"/>
              </a:rPr>
              <a:t>Lorsque vous faites une recherche, portez attention aux résultats:</a:t>
            </a:r>
          </a:p>
          <a:p>
            <a:pPr marL="342900" marR="0" lvl="0" indent="-342900" algn="l" defTabSz="457200" rtl="0" eaLnBrk="1" fontAlgn="auto" latinLnBrk="0" hangingPunct="1">
              <a:lnSpc>
                <a:spcPct val="100000"/>
              </a:lnSpc>
              <a:spcBef>
                <a:spcPct val="20000"/>
              </a:spcBef>
              <a:spcAft>
                <a:spcPts val="1200"/>
              </a:spcAft>
              <a:buClrTx/>
              <a:buSzTx/>
              <a:buFont typeface="Wingdings" panose="05000000000000000000" pitchFamily="2" charset="2"/>
              <a:buChar char="Ø"/>
              <a:tabLst/>
              <a:defRPr/>
            </a:pPr>
            <a:r>
              <a:rPr kumimoji="0" lang="fr-CA" sz="2000" b="0" i="0" u="none" strike="noStrike" kern="1200" cap="none" spc="0" normalizeH="0" baseline="0" noProof="0" dirty="0">
                <a:ln>
                  <a:noFill/>
                </a:ln>
                <a:solidFill>
                  <a:prstClr val="black"/>
                </a:solidFill>
                <a:effectLst/>
                <a:uLnTx/>
                <a:uFillTx/>
                <a:latin typeface="Calibri"/>
                <a:ea typeface="+mn-ea"/>
                <a:cs typeface="+mn-cs"/>
              </a:rPr>
              <a:t>Quels articles vous semblent pertinents? Comment le savez-vous? Quels mots-clés utilisés pourriez-vous ajouter à votre stratégie de recherche?</a:t>
            </a:r>
          </a:p>
          <a:p>
            <a:pPr marL="342900" marR="0" lvl="0" indent="-342900" algn="l" defTabSz="457200" rtl="0" eaLnBrk="1" fontAlgn="auto" latinLnBrk="0" hangingPunct="1">
              <a:lnSpc>
                <a:spcPct val="100000"/>
              </a:lnSpc>
              <a:spcBef>
                <a:spcPct val="20000"/>
              </a:spcBef>
              <a:spcAft>
                <a:spcPts val="1200"/>
              </a:spcAft>
              <a:buClrTx/>
              <a:buSzTx/>
              <a:buFont typeface="Wingdings" panose="05000000000000000000" pitchFamily="2" charset="2"/>
              <a:buChar char="Ø"/>
              <a:tabLst/>
              <a:defRPr/>
            </a:pPr>
            <a:r>
              <a:rPr kumimoji="0" lang="fr-CA" sz="2000" b="0" i="0" u="none" strike="noStrike" kern="1200" cap="none" spc="0" normalizeH="0" baseline="0" noProof="0" dirty="0">
                <a:ln>
                  <a:noFill/>
                </a:ln>
                <a:solidFill>
                  <a:prstClr val="black"/>
                </a:solidFill>
                <a:effectLst/>
                <a:uLnTx/>
                <a:uFillTx/>
                <a:latin typeface="Calibri"/>
                <a:ea typeface="+mn-ea"/>
                <a:cs typeface="+mn-cs"/>
              </a:rPr>
              <a:t>Quels résultats sont non pertinents? Comment se fait-il qu’ils soient apparus dans vos résultats? Y’a-t-il une façon de modifier pour recherche pour filtrer ou diminuer ces résultats non pertinents?</a:t>
            </a:r>
          </a:p>
          <a:p>
            <a:pPr marL="342900" marR="0" lvl="0" indent="-342900" algn="l" defTabSz="457200" rtl="0" eaLnBrk="1" fontAlgn="auto" latinLnBrk="0" hangingPunct="1">
              <a:lnSpc>
                <a:spcPct val="100000"/>
              </a:lnSpc>
              <a:spcBef>
                <a:spcPct val="20000"/>
              </a:spcBef>
              <a:spcAft>
                <a:spcPts val="1200"/>
              </a:spcAft>
              <a:buClrTx/>
              <a:buSzTx/>
              <a:buFont typeface="Wingdings" panose="05000000000000000000" pitchFamily="2" charset="2"/>
              <a:buChar char="Ø"/>
              <a:tabLst/>
              <a:defRPr/>
            </a:pPr>
            <a:r>
              <a:rPr kumimoji="0" lang="fr-CA" sz="2000" b="0" i="0" u="none" strike="noStrike" kern="1200" cap="none" spc="0" normalizeH="0" baseline="0" noProof="0" dirty="0">
                <a:ln>
                  <a:noFill/>
                </a:ln>
                <a:solidFill>
                  <a:prstClr val="black"/>
                </a:solidFill>
                <a:effectLst/>
                <a:uLnTx/>
                <a:uFillTx/>
                <a:latin typeface="Calibri"/>
                <a:ea typeface="+mn-ea"/>
                <a:cs typeface="+mn-cs"/>
              </a:rPr>
              <a:t>Avez-vous peu ou pas de résultats? (voir diapo suivantes)</a:t>
            </a:r>
          </a:p>
          <a:p>
            <a:pPr marL="342900" marR="0" lvl="0" indent="-342900" algn="l" defTabSz="457200" rtl="0" eaLnBrk="1" fontAlgn="auto" latinLnBrk="0" hangingPunct="1">
              <a:lnSpc>
                <a:spcPct val="100000"/>
              </a:lnSpc>
              <a:spcBef>
                <a:spcPct val="20000"/>
              </a:spcBef>
              <a:spcAft>
                <a:spcPts val="1200"/>
              </a:spcAft>
              <a:buClrTx/>
              <a:buSzTx/>
              <a:buFont typeface="Wingdings" panose="05000000000000000000" pitchFamily="2" charset="2"/>
              <a:buChar char="Ø"/>
              <a:tabLst/>
              <a:defRPr/>
            </a:pPr>
            <a:r>
              <a:rPr kumimoji="0" lang="fr-CA" sz="2000" b="0" i="0" u="none" strike="noStrike" kern="1200" cap="none" spc="0" normalizeH="0" baseline="0" noProof="0" dirty="0">
                <a:ln>
                  <a:noFill/>
                </a:ln>
                <a:solidFill>
                  <a:prstClr val="black"/>
                </a:solidFill>
                <a:effectLst/>
                <a:uLnTx/>
                <a:uFillTx/>
                <a:latin typeface="Calibri"/>
                <a:ea typeface="+mn-ea"/>
                <a:cs typeface="+mn-cs"/>
              </a:rPr>
              <a:t>Avez-vous trop de résultats? (voir diapo suivantes)</a:t>
            </a:r>
          </a:p>
          <a:p>
            <a:pPr marL="274320" marR="0" lvl="0" indent="-274320" algn="l" defTabSz="457200" rtl="0" eaLnBrk="1" fontAlgn="auto" latinLnBrk="0" hangingPunct="1">
              <a:lnSpc>
                <a:spcPct val="100000"/>
              </a:lnSpc>
              <a:spcBef>
                <a:spcPct val="20000"/>
              </a:spcBef>
              <a:spcAft>
                <a:spcPts val="0"/>
              </a:spcAft>
              <a:buClrTx/>
              <a:buSzTx/>
              <a:buFontTx/>
              <a:buNone/>
              <a:tabLst/>
              <a:defRPr/>
            </a:pPr>
            <a:endParaRPr kumimoji="0" lang="fr-CA"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itre 1">
            <a:extLst>
              <a:ext uri="{FF2B5EF4-FFF2-40B4-BE49-F238E27FC236}">
                <a16:creationId xmlns:a16="http://schemas.microsoft.com/office/drawing/2014/main" id="{605DC52E-D92C-4CB8-91CE-768321BCB8A0}"/>
              </a:ext>
            </a:extLst>
          </p:cNvPr>
          <p:cNvSpPr>
            <a:spLocks noGrp="1"/>
          </p:cNvSpPr>
          <p:nvPr>
            <p:ph type="title"/>
          </p:nvPr>
        </p:nvSpPr>
        <p:spPr>
          <a:xfrm>
            <a:off x="457200" y="13381"/>
            <a:ext cx="8229600" cy="1143000"/>
          </a:xfrm>
        </p:spPr>
        <p:txBody>
          <a:bodyPr/>
          <a:lstStyle/>
          <a:p>
            <a:pPr algn="l"/>
            <a:r>
              <a:rPr lang="fr-CA" sz="3000" dirty="0">
                <a:latin typeface="Helvetica" pitchFamily="34" charset="0"/>
              </a:rPr>
              <a:t>Étape 5: Faire plusieurs recherches</a:t>
            </a:r>
          </a:p>
        </p:txBody>
      </p:sp>
    </p:spTree>
    <p:extLst>
      <p:ext uri="{BB962C8B-B14F-4D97-AF65-F5344CB8AC3E}">
        <p14:creationId xmlns:p14="http://schemas.microsoft.com/office/powerpoint/2010/main" val="8670048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0" name="Espace réservé du contenu 3"/>
          <p:cNvSpPr txBox="1">
            <a:spLocks/>
          </p:cNvSpPr>
          <p:nvPr/>
        </p:nvSpPr>
        <p:spPr>
          <a:xfrm>
            <a:off x="457200" y="1031390"/>
            <a:ext cx="8229600" cy="570629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National-Book"/>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National-Book"/>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National-Book"/>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National-Book"/>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National-Book"/>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fr-CA" sz="2400" b="1" i="0" u="none" strike="noStrike" kern="1200" cap="none" spc="0" normalizeH="0" baseline="0" noProof="0" dirty="0">
                <a:ln>
                  <a:noFill/>
                </a:ln>
                <a:solidFill>
                  <a:prstClr val="black"/>
                </a:solidFill>
                <a:effectLst/>
                <a:uLnTx/>
                <a:uFillTx/>
                <a:latin typeface="Calibri"/>
                <a:ea typeface="+mn-ea"/>
                <a:cs typeface="+mn-cs"/>
              </a:rPr>
              <a:t>Astuces de recherche</a:t>
            </a:r>
          </a:p>
          <a:p>
            <a:pPr marL="274320" marR="0" lvl="0" indent="-274320" algn="l" defTabSz="457200" rtl="0" eaLnBrk="1" fontAlgn="auto" latinLnBrk="0" hangingPunct="1">
              <a:lnSpc>
                <a:spcPct val="100000"/>
              </a:lnSpc>
              <a:spcBef>
                <a:spcPct val="20000"/>
              </a:spcBef>
              <a:spcAft>
                <a:spcPts val="0"/>
              </a:spcAft>
              <a:buClrTx/>
              <a:buSzTx/>
              <a:buFontTx/>
              <a:buNone/>
              <a:tabLst/>
              <a:defRPr/>
            </a:pPr>
            <a:endParaRPr kumimoji="0" lang="fr-CA" sz="1200" b="0" i="0" u="none" strike="noStrike" kern="1200" cap="none" spc="0" normalizeH="0" baseline="0" noProof="0" dirty="0">
              <a:ln>
                <a:noFill/>
              </a:ln>
              <a:solidFill>
                <a:prstClr val="black"/>
              </a:solidFill>
              <a:effectLst/>
              <a:uLnTx/>
              <a:uFillTx/>
              <a:latin typeface="Calibri"/>
              <a:ea typeface="+mn-ea"/>
              <a:cs typeface="+mn-cs"/>
            </a:endParaRPr>
          </a:p>
          <a:p>
            <a:pPr marL="274320" marR="0" lvl="0" indent="-274320" algn="l" defTabSz="457200" rtl="0" eaLnBrk="1" fontAlgn="auto" latinLnBrk="0" hangingPunct="1">
              <a:lnSpc>
                <a:spcPct val="100000"/>
              </a:lnSpc>
              <a:spcBef>
                <a:spcPct val="20000"/>
              </a:spcBef>
              <a:spcAft>
                <a:spcPts val="0"/>
              </a:spcAft>
              <a:buClrTx/>
              <a:buSzTx/>
              <a:buFontTx/>
              <a:buNone/>
              <a:tabLst/>
              <a:defRPr/>
            </a:pPr>
            <a:r>
              <a:rPr kumimoji="0" lang="fr-CA" sz="2000" b="0" i="0" u="none" strike="noStrike" kern="1200" cap="none" spc="0" normalizeH="0" baseline="0" noProof="0" dirty="0">
                <a:ln>
                  <a:noFill/>
                </a:ln>
                <a:solidFill>
                  <a:prstClr val="black"/>
                </a:solidFill>
                <a:effectLst/>
                <a:uLnTx/>
                <a:uFillTx/>
                <a:latin typeface="Calibri"/>
                <a:ea typeface="+mn-ea"/>
                <a:cs typeface="+mn-cs"/>
              </a:rPr>
              <a:t>Si peu ou pas de documents sont repérés</a:t>
            </a:r>
          </a:p>
          <a:p>
            <a:pPr marL="548640" marR="0" lvl="1" indent="-274320" algn="l" defTabSz="457200" rtl="0" eaLnBrk="1" fontAlgn="auto" latinLnBrk="0" hangingPunct="1">
              <a:lnSpc>
                <a:spcPct val="100000"/>
              </a:lnSpc>
              <a:spcBef>
                <a:spcPct val="20000"/>
              </a:spcBef>
              <a:spcAft>
                <a:spcPts val="0"/>
              </a:spcAft>
              <a:buClr>
                <a:srgbClr val="C0504D">
                  <a:lumMod val="50000"/>
                </a:srgbClr>
              </a:buClr>
              <a:buSzTx/>
              <a:buFont typeface="Wingdings 3"/>
              <a:buChar char=""/>
              <a:tabLst/>
              <a:defRPr/>
            </a:pPr>
            <a:r>
              <a:rPr kumimoji="0" lang="fr-FR" sz="2000" b="0" i="0" u="none" strike="noStrike" kern="1200" cap="none" spc="0" normalizeH="0" baseline="0" noProof="0" dirty="0">
                <a:ln>
                  <a:noFill/>
                </a:ln>
                <a:solidFill>
                  <a:prstClr val="black"/>
                </a:solidFill>
                <a:effectLst/>
                <a:uLnTx/>
                <a:uFillTx/>
                <a:latin typeface="Calibri"/>
                <a:ea typeface="+mn-ea"/>
                <a:cs typeface="+mn-cs"/>
              </a:rPr>
              <a:t>Utilisez-vous le bon outil de recherche? (Catalogue vs bases de données vs Web; bases de données spécialisées vs. multidisciplinaire)</a:t>
            </a:r>
          </a:p>
          <a:p>
            <a:pPr marL="548640" marR="0" lvl="1" indent="-274320" algn="l" defTabSz="457200" rtl="0" eaLnBrk="1" fontAlgn="auto" latinLnBrk="0" hangingPunct="1">
              <a:lnSpc>
                <a:spcPct val="100000"/>
              </a:lnSpc>
              <a:spcBef>
                <a:spcPct val="20000"/>
              </a:spcBef>
              <a:spcAft>
                <a:spcPts val="0"/>
              </a:spcAft>
              <a:buClr>
                <a:srgbClr val="C0504D">
                  <a:lumMod val="50000"/>
                </a:srgbClr>
              </a:buClr>
              <a:buSzTx/>
              <a:buFont typeface="Wingdings 3"/>
              <a:buChar char=""/>
              <a:tabLst/>
              <a:defRPr/>
            </a:pPr>
            <a:r>
              <a:rPr kumimoji="0" lang="fr-CA" sz="2000" b="0" i="0" u="none" strike="noStrike" kern="1200" cap="none" spc="0" normalizeH="0" baseline="0" noProof="0" dirty="0">
                <a:ln>
                  <a:noFill/>
                </a:ln>
                <a:solidFill>
                  <a:prstClr val="black"/>
                </a:solidFill>
                <a:effectLst/>
                <a:uLnTx/>
                <a:uFillTx/>
                <a:latin typeface="Calibri"/>
                <a:ea typeface="+mn-ea"/>
                <a:cs typeface="+mn-cs"/>
              </a:rPr>
              <a:t>Cherchez-vous dans la bonne langue? L’outil est-il unilingue ou multilingue?</a:t>
            </a:r>
          </a:p>
          <a:p>
            <a:pPr marL="548640" marR="0" lvl="1" indent="-274320" algn="l" defTabSz="457200" rtl="0" eaLnBrk="1" fontAlgn="auto" latinLnBrk="0" hangingPunct="1">
              <a:lnSpc>
                <a:spcPct val="100000"/>
              </a:lnSpc>
              <a:spcBef>
                <a:spcPct val="20000"/>
              </a:spcBef>
              <a:spcAft>
                <a:spcPts val="0"/>
              </a:spcAft>
              <a:buClr>
                <a:srgbClr val="C0504D">
                  <a:lumMod val="50000"/>
                </a:srgbClr>
              </a:buClr>
              <a:buSzTx/>
              <a:buFont typeface="Wingdings 3"/>
              <a:buChar char=""/>
              <a:tabLst/>
              <a:defRPr/>
            </a:pPr>
            <a:r>
              <a:rPr kumimoji="0" lang="fr-CA" sz="2000" b="0" i="0" u="none" strike="noStrike" kern="1200" cap="none" spc="0" normalizeH="0" baseline="0" noProof="0" dirty="0">
                <a:ln>
                  <a:noFill/>
                </a:ln>
                <a:solidFill>
                  <a:prstClr val="black"/>
                </a:solidFill>
                <a:effectLst/>
                <a:uLnTx/>
                <a:uFillTx/>
                <a:latin typeface="Calibri"/>
                <a:ea typeface="+mn-ea"/>
                <a:cs typeface="+mn-cs"/>
              </a:rPr>
              <a:t>Y </a:t>
            </a:r>
            <a:r>
              <a:rPr kumimoji="0" lang="fr-CA" sz="2000" b="0" i="0" u="none" strike="noStrike" kern="1200" cap="none" spc="0" normalizeH="0" baseline="0" noProof="0" dirty="0" err="1">
                <a:ln>
                  <a:noFill/>
                </a:ln>
                <a:solidFill>
                  <a:prstClr val="black"/>
                </a:solidFill>
                <a:effectLst/>
                <a:uLnTx/>
                <a:uFillTx/>
                <a:latin typeface="Calibri"/>
                <a:ea typeface="+mn-ea"/>
                <a:cs typeface="+mn-cs"/>
              </a:rPr>
              <a:t>a-t-il</a:t>
            </a:r>
            <a:r>
              <a:rPr kumimoji="0" lang="fr-CA" sz="2000" b="0" i="0" u="none" strike="noStrike" kern="1200" cap="none" spc="0" normalizeH="0" baseline="0" noProof="0" dirty="0">
                <a:ln>
                  <a:noFill/>
                </a:ln>
                <a:solidFill>
                  <a:prstClr val="black"/>
                </a:solidFill>
                <a:effectLst/>
                <a:uLnTx/>
                <a:uFillTx/>
                <a:latin typeface="Calibri"/>
                <a:ea typeface="+mn-ea"/>
                <a:cs typeface="+mn-cs"/>
              </a:rPr>
              <a:t> trop de concepts dans la requête? Retirez les concepts moins pertinents.</a:t>
            </a:r>
          </a:p>
          <a:p>
            <a:pPr marL="548640" marR="0" lvl="1" indent="-274320" algn="l" defTabSz="457200" rtl="0" eaLnBrk="1" fontAlgn="auto" latinLnBrk="0" hangingPunct="1">
              <a:lnSpc>
                <a:spcPct val="100000"/>
              </a:lnSpc>
              <a:spcBef>
                <a:spcPct val="20000"/>
              </a:spcBef>
              <a:spcAft>
                <a:spcPts val="0"/>
              </a:spcAft>
              <a:buClr>
                <a:srgbClr val="C0504D">
                  <a:lumMod val="50000"/>
                </a:srgbClr>
              </a:buClr>
              <a:buSzTx/>
              <a:buFont typeface="Wingdings 3"/>
              <a:buChar char=""/>
              <a:tabLst/>
              <a:defRPr/>
            </a:pPr>
            <a:r>
              <a:rPr kumimoji="0" lang="fr-CA" sz="2000" b="0" i="0" u="none" strike="noStrike" kern="1200" cap="none" spc="0" normalizeH="0" baseline="0" noProof="0" dirty="0">
                <a:ln>
                  <a:noFill/>
                </a:ln>
                <a:solidFill>
                  <a:prstClr val="black"/>
                </a:solidFill>
                <a:effectLst/>
                <a:uLnTx/>
                <a:uFillTx/>
                <a:latin typeface="Calibri"/>
                <a:ea typeface="+mn-ea"/>
                <a:cs typeface="+mn-cs"/>
              </a:rPr>
              <a:t>Utilisez des mots-clés plus généraux (Arthroplastie &lt; Chirurgie).</a:t>
            </a:r>
          </a:p>
          <a:p>
            <a:pPr marL="548640" marR="0" lvl="1" indent="-274320" algn="l" defTabSz="457200" rtl="0" eaLnBrk="1" fontAlgn="auto" latinLnBrk="0" hangingPunct="1">
              <a:lnSpc>
                <a:spcPct val="100000"/>
              </a:lnSpc>
              <a:spcBef>
                <a:spcPct val="20000"/>
              </a:spcBef>
              <a:spcAft>
                <a:spcPts val="0"/>
              </a:spcAft>
              <a:buClr>
                <a:srgbClr val="C0504D">
                  <a:lumMod val="50000"/>
                </a:srgbClr>
              </a:buClr>
              <a:buSzTx/>
              <a:buFont typeface="Wingdings 3"/>
              <a:buChar char=""/>
              <a:tabLst/>
              <a:defRPr/>
            </a:pPr>
            <a:r>
              <a:rPr kumimoji="0" lang="fr-CA" sz="2000" b="0" i="0" u="none" strike="noStrike" kern="1200" cap="none" spc="0" normalizeH="0" baseline="0" noProof="0" dirty="0">
                <a:ln>
                  <a:noFill/>
                </a:ln>
                <a:solidFill>
                  <a:prstClr val="black"/>
                </a:solidFill>
                <a:effectLst/>
                <a:uLnTx/>
                <a:uFillTx/>
                <a:latin typeface="Calibri"/>
                <a:ea typeface="+mn-ea"/>
                <a:cs typeface="+mn-cs"/>
              </a:rPr>
              <a:t>Ajoutez des synonymes à la requête.</a:t>
            </a:r>
          </a:p>
          <a:p>
            <a:pPr marL="548640" marR="0" lvl="1" indent="-274320" algn="l" defTabSz="457200" rtl="0" eaLnBrk="1" fontAlgn="auto" latinLnBrk="0" hangingPunct="1">
              <a:lnSpc>
                <a:spcPct val="100000"/>
              </a:lnSpc>
              <a:spcBef>
                <a:spcPct val="20000"/>
              </a:spcBef>
              <a:spcAft>
                <a:spcPts val="0"/>
              </a:spcAft>
              <a:buClr>
                <a:srgbClr val="C0504D">
                  <a:lumMod val="50000"/>
                </a:srgbClr>
              </a:buClr>
              <a:buSzTx/>
              <a:buFont typeface="Wingdings 3"/>
              <a:buChar char=""/>
              <a:tabLst/>
              <a:defRPr/>
            </a:pPr>
            <a:r>
              <a:rPr kumimoji="0" lang="fr-CA" sz="2000" b="0" i="0" u="none" strike="noStrike" kern="1200" cap="none" spc="0" normalizeH="0" baseline="0" noProof="0" dirty="0">
                <a:ln>
                  <a:noFill/>
                </a:ln>
                <a:solidFill>
                  <a:prstClr val="black"/>
                </a:solidFill>
                <a:effectLst/>
                <a:uLnTx/>
                <a:uFillTx/>
                <a:latin typeface="Calibri"/>
                <a:ea typeface="+mn-ea"/>
                <a:cs typeface="+mn-cs"/>
              </a:rPr>
              <a:t>Utilisez des opérateurs de recherche moins restrictifs </a:t>
            </a:r>
            <a:br>
              <a:rPr kumimoji="0" lang="fr-CA" sz="2000" b="0" i="0" u="none" strike="noStrike" kern="1200" cap="none" spc="0" normalizeH="0" baseline="0" noProof="0" dirty="0">
                <a:ln>
                  <a:noFill/>
                </a:ln>
                <a:solidFill>
                  <a:prstClr val="black"/>
                </a:solidFill>
                <a:effectLst/>
                <a:uLnTx/>
                <a:uFillTx/>
                <a:latin typeface="Calibri"/>
                <a:ea typeface="+mn-ea"/>
                <a:cs typeface="+mn-cs"/>
              </a:rPr>
            </a:br>
            <a:r>
              <a:rPr kumimoji="0" lang="fr-CA" sz="2000" b="0" i="0" u="none" strike="noStrike" kern="1200" cap="none" spc="0" normalizeH="0" baseline="0" noProof="0" dirty="0">
                <a:ln>
                  <a:noFill/>
                </a:ln>
                <a:solidFill>
                  <a:prstClr val="black"/>
                </a:solidFill>
                <a:effectLst/>
                <a:uLnTx/>
                <a:uFillTx/>
                <a:latin typeface="Calibri"/>
                <a:ea typeface="+mn-ea"/>
                <a:cs typeface="+mn-cs"/>
              </a:rPr>
              <a:t>(</a:t>
            </a:r>
            <a:r>
              <a:rPr kumimoji="0" lang="fr-CA" sz="2000" b="0" i="1" u="none" strike="noStrike" kern="1200" cap="none" spc="0" normalizeH="0" baseline="0" noProof="0" dirty="0">
                <a:ln>
                  <a:noFill/>
                </a:ln>
                <a:solidFill>
                  <a:prstClr val="black"/>
                </a:solidFill>
                <a:effectLst/>
                <a:uLnTx/>
                <a:uFillTx/>
                <a:latin typeface="Calibri"/>
                <a:ea typeface="+mn-ea"/>
                <a:cs typeface="+mn-cs"/>
              </a:rPr>
              <a:t>AND</a:t>
            </a:r>
            <a:r>
              <a:rPr kumimoji="0" lang="fr-CA" sz="2000" b="0" i="0" u="none" strike="noStrike" kern="1200" cap="none" spc="0" normalizeH="0" baseline="0" noProof="0" dirty="0">
                <a:ln>
                  <a:noFill/>
                </a:ln>
                <a:solidFill>
                  <a:prstClr val="black"/>
                </a:solidFill>
                <a:effectLst/>
                <a:uLnTx/>
                <a:uFillTx/>
                <a:latin typeface="Calibri"/>
                <a:ea typeface="+mn-ea"/>
                <a:cs typeface="+mn-cs"/>
              </a:rPr>
              <a:t> plutôt que des " ").</a:t>
            </a:r>
          </a:p>
          <a:p>
            <a:pPr marL="548640" marR="0" lvl="1" indent="-274320" algn="l" defTabSz="457200" rtl="0" eaLnBrk="1" fontAlgn="auto" latinLnBrk="0" hangingPunct="1">
              <a:lnSpc>
                <a:spcPct val="100000"/>
              </a:lnSpc>
              <a:spcBef>
                <a:spcPct val="20000"/>
              </a:spcBef>
              <a:spcAft>
                <a:spcPts val="0"/>
              </a:spcAft>
              <a:buClr>
                <a:srgbClr val="C0504D">
                  <a:lumMod val="50000"/>
                </a:srgbClr>
              </a:buClr>
              <a:buSzTx/>
              <a:buFont typeface="Wingdings 3"/>
              <a:buChar char=""/>
              <a:tabLst/>
              <a:defRPr/>
            </a:pPr>
            <a:r>
              <a:rPr kumimoji="0" lang="fr-CA" sz="2000" b="0" i="0" u="none" strike="noStrike" kern="1200" cap="none" spc="0" normalizeH="0" baseline="0" noProof="0" dirty="0">
                <a:ln>
                  <a:noFill/>
                </a:ln>
                <a:solidFill>
                  <a:prstClr val="black"/>
                </a:solidFill>
                <a:effectLst/>
                <a:uLnTx/>
                <a:uFillTx/>
                <a:latin typeface="Calibri"/>
                <a:ea typeface="+mn-ea"/>
                <a:cs typeface="+mn-cs"/>
              </a:rPr>
              <a:t>Est-ce que cet aspect du sujet est très récent?</a:t>
            </a:r>
          </a:p>
        </p:txBody>
      </p:sp>
      <p:sp>
        <p:nvSpPr>
          <p:cNvPr id="7" name="Titre 1">
            <a:extLst>
              <a:ext uri="{FF2B5EF4-FFF2-40B4-BE49-F238E27FC236}">
                <a16:creationId xmlns:a16="http://schemas.microsoft.com/office/drawing/2014/main" id="{C1E8B855-47D0-46EC-82A5-9B43E2DA08C9}"/>
              </a:ext>
            </a:extLst>
          </p:cNvPr>
          <p:cNvSpPr>
            <a:spLocks noGrp="1"/>
          </p:cNvSpPr>
          <p:nvPr>
            <p:ph type="title"/>
          </p:nvPr>
        </p:nvSpPr>
        <p:spPr>
          <a:xfrm>
            <a:off x="457200" y="0"/>
            <a:ext cx="8229600" cy="1143000"/>
          </a:xfrm>
        </p:spPr>
        <p:txBody>
          <a:bodyPr/>
          <a:lstStyle/>
          <a:p>
            <a:pPr algn="l"/>
            <a:r>
              <a:rPr lang="fr-CA" sz="3000" dirty="0">
                <a:latin typeface="Helvetica" pitchFamily="34" charset="0"/>
              </a:rPr>
              <a:t>Étape 5: Examiner les résultats</a:t>
            </a:r>
          </a:p>
        </p:txBody>
      </p:sp>
    </p:spTree>
    <p:extLst>
      <p:ext uri="{BB962C8B-B14F-4D97-AF65-F5344CB8AC3E}">
        <p14:creationId xmlns:p14="http://schemas.microsoft.com/office/powerpoint/2010/main" val="28014885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0" name="Espace réservé du contenu 3"/>
          <p:cNvSpPr txBox="1">
            <a:spLocks/>
          </p:cNvSpPr>
          <p:nvPr/>
        </p:nvSpPr>
        <p:spPr>
          <a:xfrm>
            <a:off x="457200" y="1031391"/>
            <a:ext cx="8229600" cy="527451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National-Book"/>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National-Book"/>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National-Book"/>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National-Book"/>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National-Book"/>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fr-CA" sz="2400" b="1" i="0" u="none" strike="noStrike" kern="1200" cap="none" spc="0" normalizeH="0" baseline="0" noProof="0" dirty="0">
                <a:ln>
                  <a:noFill/>
                </a:ln>
                <a:solidFill>
                  <a:prstClr val="black"/>
                </a:solidFill>
                <a:effectLst/>
                <a:uLnTx/>
                <a:uFillTx/>
                <a:latin typeface="Calibri"/>
                <a:ea typeface="+mn-ea"/>
                <a:cs typeface="+mn-cs"/>
              </a:rPr>
              <a:t>Astuces de recherche</a:t>
            </a:r>
          </a:p>
          <a:p>
            <a:pPr marL="274320" marR="0" lvl="0" indent="-274320" algn="l" defTabSz="457200" rtl="0" eaLnBrk="1" fontAlgn="auto" latinLnBrk="0" hangingPunct="1">
              <a:lnSpc>
                <a:spcPct val="100000"/>
              </a:lnSpc>
              <a:spcBef>
                <a:spcPct val="20000"/>
              </a:spcBef>
              <a:spcAft>
                <a:spcPts val="0"/>
              </a:spcAft>
              <a:buClrTx/>
              <a:buSzTx/>
              <a:buFontTx/>
              <a:buNone/>
              <a:tabLst/>
              <a:defRPr/>
            </a:pPr>
            <a:endParaRPr kumimoji="0" lang="fr-CA" sz="1200" b="0" i="0" u="none" strike="noStrike" kern="1200" cap="none" spc="0" normalizeH="0" baseline="0" noProof="0" dirty="0">
              <a:ln>
                <a:noFill/>
              </a:ln>
              <a:solidFill>
                <a:prstClr val="black"/>
              </a:solidFill>
              <a:effectLst/>
              <a:uLnTx/>
              <a:uFillTx/>
              <a:latin typeface="Calibri"/>
              <a:ea typeface="+mn-ea"/>
              <a:cs typeface="+mn-cs"/>
            </a:endParaRPr>
          </a:p>
          <a:p>
            <a:pPr marL="274320" marR="0" lvl="0" indent="-274320" algn="l" defTabSz="457200" rtl="0" eaLnBrk="1" fontAlgn="auto" latinLnBrk="0" hangingPunct="1">
              <a:lnSpc>
                <a:spcPct val="100000"/>
              </a:lnSpc>
              <a:spcBef>
                <a:spcPct val="20000"/>
              </a:spcBef>
              <a:spcAft>
                <a:spcPts val="0"/>
              </a:spcAft>
              <a:buClrTx/>
              <a:buSzTx/>
              <a:buFontTx/>
              <a:buNone/>
              <a:tabLst/>
              <a:defRPr/>
            </a:pPr>
            <a:r>
              <a:rPr kumimoji="0" lang="fr-CA" sz="2000" b="0" i="0" u="none" strike="noStrike" kern="1200" cap="none" spc="0" normalizeH="0" baseline="0" noProof="0" dirty="0">
                <a:ln>
                  <a:noFill/>
                </a:ln>
                <a:solidFill>
                  <a:prstClr val="black"/>
                </a:solidFill>
                <a:effectLst/>
                <a:uLnTx/>
                <a:uFillTx/>
                <a:latin typeface="Calibri"/>
                <a:ea typeface="+mn-ea"/>
                <a:cs typeface="+mn-cs"/>
              </a:rPr>
              <a:t>S’il y a trop de résultats</a:t>
            </a:r>
          </a:p>
          <a:p>
            <a:pPr marL="548640" marR="0" lvl="1" indent="-274320" algn="l" defTabSz="457200" rtl="0" eaLnBrk="1" fontAlgn="auto" latinLnBrk="0" hangingPunct="1">
              <a:lnSpc>
                <a:spcPct val="100000"/>
              </a:lnSpc>
              <a:spcBef>
                <a:spcPct val="20000"/>
              </a:spcBef>
              <a:spcAft>
                <a:spcPts val="0"/>
              </a:spcAft>
              <a:buClr>
                <a:srgbClr val="C0504D">
                  <a:lumMod val="50000"/>
                </a:srgbClr>
              </a:buClr>
              <a:buSzTx/>
              <a:buFont typeface="Wingdings 3"/>
              <a:buChar char=""/>
              <a:tabLst/>
              <a:defRPr/>
            </a:pPr>
            <a:r>
              <a:rPr kumimoji="0" lang="fr-CA" sz="2000" b="0" i="0" u="none" strike="noStrike" kern="1200" cap="none" spc="0" normalizeH="0" baseline="0" noProof="0" dirty="0">
                <a:ln>
                  <a:noFill/>
                </a:ln>
                <a:solidFill>
                  <a:prstClr val="black"/>
                </a:solidFill>
                <a:effectLst/>
                <a:uLnTx/>
                <a:uFillTx/>
                <a:latin typeface="Calibri"/>
                <a:ea typeface="+mn-ea"/>
                <a:cs typeface="+mn-cs"/>
              </a:rPr>
              <a:t>Utilisez les limites et facettes des outils de recherche pour filtrer les résultats.</a:t>
            </a:r>
          </a:p>
          <a:p>
            <a:pPr marL="548640" marR="0" lvl="1" indent="-274320" algn="l" defTabSz="457200" rtl="0" eaLnBrk="1" fontAlgn="auto" latinLnBrk="0" hangingPunct="1">
              <a:lnSpc>
                <a:spcPct val="100000"/>
              </a:lnSpc>
              <a:spcBef>
                <a:spcPct val="20000"/>
              </a:spcBef>
              <a:spcAft>
                <a:spcPts val="0"/>
              </a:spcAft>
              <a:buClr>
                <a:srgbClr val="C0504D">
                  <a:lumMod val="50000"/>
                </a:srgbClr>
              </a:buClr>
              <a:buSzTx/>
              <a:buFont typeface="Wingdings 3"/>
              <a:buChar char=""/>
              <a:tabLst/>
              <a:defRPr/>
            </a:pPr>
            <a:r>
              <a:rPr kumimoji="0" lang="fr-CA" sz="2000" b="0" i="0" u="none" strike="noStrike" kern="1200" cap="none" spc="0" normalizeH="0" baseline="0" noProof="0" dirty="0">
                <a:ln>
                  <a:noFill/>
                </a:ln>
                <a:solidFill>
                  <a:prstClr val="black"/>
                </a:solidFill>
                <a:effectLst/>
                <a:uLnTx/>
                <a:uFillTx/>
                <a:latin typeface="Calibri"/>
                <a:ea typeface="+mn-ea"/>
                <a:cs typeface="+mn-cs"/>
              </a:rPr>
              <a:t>Précisez le sujet en ajoutant un concept à votre requête.</a:t>
            </a:r>
          </a:p>
          <a:p>
            <a:pPr marL="548640" marR="0" lvl="1" indent="-274320" algn="l" defTabSz="457200" rtl="0" eaLnBrk="1" fontAlgn="auto" latinLnBrk="0" hangingPunct="1">
              <a:lnSpc>
                <a:spcPct val="100000"/>
              </a:lnSpc>
              <a:spcBef>
                <a:spcPct val="20000"/>
              </a:spcBef>
              <a:spcAft>
                <a:spcPts val="0"/>
              </a:spcAft>
              <a:buClr>
                <a:srgbClr val="C0504D">
                  <a:lumMod val="50000"/>
                </a:srgbClr>
              </a:buClr>
              <a:buSzTx/>
              <a:buFont typeface="Wingdings 3"/>
              <a:buChar char=""/>
              <a:tabLst/>
              <a:defRPr/>
            </a:pPr>
            <a:r>
              <a:rPr kumimoji="0" lang="fr-CA" sz="2000" b="0" i="0" u="none" strike="noStrike" kern="1200" cap="none" spc="0" normalizeH="0" baseline="0" noProof="0" dirty="0">
                <a:ln>
                  <a:noFill/>
                </a:ln>
                <a:solidFill>
                  <a:prstClr val="black"/>
                </a:solidFill>
                <a:effectLst/>
                <a:uLnTx/>
                <a:uFillTx/>
                <a:latin typeface="Calibri"/>
                <a:ea typeface="+mn-ea"/>
                <a:cs typeface="+mn-cs"/>
              </a:rPr>
              <a:t>Utilisez des mots-clés plus précis (Arthroplastie &lt; Chirurgie).</a:t>
            </a:r>
          </a:p>
          <a:p>
            <a:pPr marL="548640" marR="0" lvl="1" indent="-274320" algn="l" defTabSz="457200" rtl="0" eaLnBrk="1" fontAlgn="auto" latinLnBrk="0" hangingPunct="1">
              <a:lnSpc>
                <a:spcPct val="100000"/>
              </a:lnSpc>
              <a:spcBef>
                <a:spcPct val="20000"/>
              </a:spcBef>
              <a:spcAft>
                <a:spcPts val="0"/>
              </a:spcAft>
              <a:buClr>
                <a:srgbClr val="C0504D">
                  <a:lumMod val="50000"/>
                </a:srgbClr>
              </a:buClr>
              <a:buSzTx/>
              <a:buFont typeface="Wingdings 3"/>
              <a:buChar char=""/>
              <a:tabLst/>
              <a:defRPr/>
            </a:pPr>
            <a:r>
              <a:rPr kumimoji="0" lang="fr-CA" sz="2000" b="0" i="0" u="none" strike="noStrike" kern="1200" cap="none" spc="0" normalizeH="0" baseline="0" noProof="0" dirty="0">
                <a:ln>
                  <a:noFill/>
                </a:ln>
                <a:solidFill>
                  <a:prstClr val="black"/>
                </a:solidFill>
                <a:effectLst/>
                <a:uLnTx/>
                <a:uFillTx/>
                <a:latin typeface="Calibri"/>
                <a:ea typeface="+mn-ea"/>
                <a:cs typeface="+mn-cs"/>
              </a:rPr>
              <a:t>Retirez les synonymes moins pertinents de votre requête.</a:t>
            </a:r>
          </a:p>
          <a:p>
            <a:pPr marL="548640" marR="0" lvl="1" indent="-274320" algn="l" defTabSz="457200" rtl="0" eaLnBrk="1" fontAlgn="auto" latinLnBrk="0" hangingPunct="1">
              <a:lnSpc>
                <a:spcPct val="100000"/>
              </a:lnSpc>
              <a:spcBef>
                <a:spcPct val="20000"/>
              </a:spcBef>
              <a:spcAft>
                <a:spcPts val="0"/>
              </a:spcAft>
              <a:buClr>
                <a:srgbClr val="C0504D">
                  <a:lumMod val="50000"/>
                </a:srgbClr>
              </a:buClr>
              <a:buSzTx/>
              <a:buFont typeface="Wingdings 3"/>
              <a:buChar char=""/>
              <a:tabLst/>
              <a:defRPr/>
            </a:pPr>
            <a:r>
              <a:rPr kumimoji="0" lang="fr-CA" sz="2000" b="0" i="0" u="none" strike="noStrike" kern="1200" cap="none" spc="0" normalizeH="0" baseline="0" noProof="0" dirty="0">
                <a:ln>
                  <a:noFill/>
                </a:ln>
                <a:solidFill>
                  <a:prstClr val="black"/>
                </a:solidFill>
                <a:effectLst/>
                <a:uLnTx/>
                <a:uFillTx/>
                <a:latin typeface="Calibri"/>
                <a:ea typeface="+mn-ea"/>
                <a:cs typeface="+mn-cs"/>
              </a:rPr>
              <a:t>Utiliser des opérateurs de recherche plus restrictifs (des " " plutôt que </a:t>
            </a:r>
            <a:r>
              <a:rPr kumimoji="0" lang="fr-CA" sz="2000" b="0" i="1" u="none" strike="noStrike" kern="1200" cap="none" spc="0" normalizeH="0" baseline="0" noProof="0" dirty="0">
                <a:ln>
                  <a:noFill/>
                </a:ln>
                <a:solidFill>
                  <a:prstClr val="black"/>
                </a:solidFill>
                <a:effectLst/>
                <a:uLnTx/>
                <a:uFillTx/>
                <a:latin typeface="Calibri"/>
                <a:ea typeface="+mn-ea"/>
                <a:cs typeface="+mn-cs"/>
              </a:rPr>
              <a:t>AND</a:t>
            </a:r>
            <a:r>
              <a:rPr kumimoji="0" lang="fr-CA" sz="2000" b="0" i="0" u="none" strike="noStrike" kern="1200" cap="none" spc="0" normalizeH="0" baseline="0" noProof="0" dirty="0">
                <a:ln>
                  <a:noFill/>
                </a:ln>
                <a:solidFill>
                  <a:prstClr val="black"/>
                </a:solidFill>
                <a:effectLst/>
                <a:uLnTx/>
                <a:uFillTx/>
                <a:latin typeface="Calibri"/>
                <a:ea typeface="+mn-ea"/>
                <a:cs typeface="+mn-cs"/>
              </a:rPr>
              <a:t>).</a:t>
            </a:r>
          </a:p>
          <a:p>
            <a:pPr marL="548640" marR="0" lvl="1" indent="-274320" algn="l" defTabSz="457200" rtl="0" eaLnBrk="1" fontAlgn="auto" latinLnBrk="0" hangingPunct="1">
              <a:lnSpc>
                <a:spcPct val="100000"/>
              </a:lnSpc>
              <a:spcBef>
                <a:spcPct val="20000"/>
              </a:spcBef>
              <a:spcAft>
                <a:spcPts val="0"/>
              </a:spcAft>
              <a:buClr>
                <a:srgbClr val="C0504D">
                  <a:lumMod val="50000"/>
                </a:srgbClr>
              </a:buClr>
              <a:buSzTx/>
              <a:buFont typeface="Wingdings 3"/>
              <a:buChar char=""/>
              <a:tabLst/>
              <a:defRPr/>
            </a:pPr>
            <a:r>
              <a:rPr kumimoji="0" lang="fr-CA" sz="2000" b="0" i="0" u="none" strike="noStrike" kern="1200" cap="none" spc="0" normalizeH="0" baseline="0" noProof="0" dirty="0">
                <a:ln>
                  <a:noFill/>
                </a:ln>
                <a:solidFill>
                  <a:prstClr val="black"/>
                </a:solidFill>
                <a:effectLst/>
                <a:uLnTx/>
                <a:uFillTx/>
                <a:latin typeface="Calibri"/>
                <a:ea typeface="+mn-ea"/>
                <a:cs typeface="+mn-cs"/>
              </a:rPr>
              <a:t>Est-ce que certains mots-clés sont utilisés dans plusieurs domaines? </a:t>
            </a:r>
          </a:p>
          <a:p>
            <a:pPr marL="274320" marR="0" lvl="0" indent="-274320" algn="l" defTabSz="457200" rtl="0" eaLnBrk="1" fontAlgn="auto" latinLnBrk="0" hangingPunct="1">
              <a:lnSpc>
                <a:spcPct val="100000"/>
              </a:lnSpc>
              <a:spcBef>
                <a:spcPct val="20000"/>
              </a:spcBef>
              <a:spcAft>
                <a:spcPts val="0"/>
              </a:spcAft>
              <a:buClrTx/>
              <a:buSzTx/>
              <a:buFontTx/>
              <a:buNone/>
              <a:tabLst/>
              <a:defRPr/>
            </a:pPr>
            <a:endParaRPr kumimoji="0" lang="fr-CA"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ZoneTexte 3"/>
          <p:cNvSpPr txBox="1">
            <a:spLocks noChangeArrowheads="1"/>
          </p:cNvSpPr>
          <p:nvPr/>
        </p:nvSpPr>
        <p:spPr bwMode="auto">
          <a:xfrm>
            <a:off x="2355116" y="5188744"/>
            <a:ext cx="4433767" cy="92333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a:ln>
                  <a:noFill/>
                </a:ln>
                <a:solidFill>
                  <a:prstClr val="black"/>
                </a:solidFill>
                <a:effectLst/>
                <a:uLnTx/>
                <a:uFillTx/>
                <a:latin typeface="Calibri"/>
                <a:ea typeface="+mn-ea"/>
                <a:cs typeface="+mn-cs"/>
              </a:rPr>
              <a:t>Il n’y a pas de recette!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a:ln>
                  <a:noFill/>
                </a:ln>
                <a:solidFill>
                  <a:prstClr val="black"/>
                </a:solidFill>
                <a:effectLst/>
                <a:uLnTx/>
                <a:uFillTx/>
                <a:latin typeface="Calibri"/>
                <a:ea typeface="+mn-ea"/>
                <a:cs typeface="+mn-cs"/>
              </a:rPr>
              <a:t>La requête de recherche évolue selon l’outil de recherche utilisé et les résultats trouvés.</a:t>
            </a:r>
          </a:p>
        </p:txBody>
      </p:sp>
      <p:sp>
        <p:nvSpPr>
          <p:cNvPr id="7" name="Titre 1">
            <a:extLst>
              <a:ext uri="{FF2B5EF4-FFF2-40B4-BE49-F238E27FC236}">
                <a16:creationId xmlns:a16="http://schemas.microsoft.com/office/drawing/2014/main" id="{67EFC38C-F2EE-4F4C-B383-7DBCE689CDCF}"/>
              </a:ext>
            </a:extLst>
          </p:cNvPr>
          <p:cNvSpPr>
            <a:spLocks noGrp="1"/>
          </p:cNvSpPr>
          <p:nvPr>
            <p:ph type="title"/>
          </p:nvPr>
        </p:nvSpPr>
        <p:spPr>
          <a:xfrm>
            <a:off x="457200" y="0"/>
            <a:ext cx="8229600" cy="1143000"/>
          </a:xfrm>
        </p:spPr>
        <p:txBody>
          <a:bodyPr/>
          <a:lstStyle/>
          <a:p>
            <a:pPr algn="l"/>
            <a:r>
              <a:rPr lang="fr-CA" sz="3000" dirty="0">
                <a:latin typeface="Helvetica" pitchFamily="34" charset="0"/>
              </a:rPr>
              <a:t>Étape 5: Examiner les résultats</a:t>
            </a:r>
          </a:p>
        </p:txBody>
      </p:sp>
    </p:spTree>
    <p:extLst>
      <p:ext uri="{BB962C8B-B14F-4D97-AF65-F5344CB8AC3E}">
        <p14:creationId xmlns:p14="http://schemas.microsoft.com/office/powerpoint/2010/main" val="409578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Espace réservé du contenu 2">
            <a:extLst>
              <a:ext uri="{FF2B5EF4-FFF2-40B4-BE49-F238E27FC236}">
                <a16:creationId xmlns:a16="http://schemas.microsoft.com/office/drawing/2014/main" id="{5A0003B4-2DB4-48C8-A70E-885D6C46AA83}"/>
              </a:ext>
            </a:extLst>
          </p:cNvPr>
          <p:cNvSpPr txBox="1">
            <a:spLocks/>
          </p:cNvSpPr>
          <p:nvPr/>
        </p:nvSpPr>
        <p:spPr>
          <a:xfrm>
            <a:off x="457200" y="1182756"/>
            <a:ext cx="8229600" cy="5426766"/>
          </a:xfrm>
          <a:prstGeom prst="rect">
            <a:avLst/>
          </a:prstGeom>
          <a:noFill/>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National-Book"/>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National-Book"/>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National-Book"/>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National-Book"/>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National-Book"/>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600"/>
              </a:spcAft>
              <a:buClr>
                <a:srgbClr val="AD0101"/>
              </a:buClr>
              <a:buSzPct val="76000"/>
              <a:buFont typeface="Arial"/>
              <a:buNone/>
              <a:tabLst/>
              <a:defRPr/>
            </a:pPr>
            <a:r>
              <a:rPr kumimoji="0" lang="fr-CA" sz="2400" b="0" i="0" u="none" strike="noStrike" kern="1200" cap="none" spc="0" normalizeH="0" baseline="0" noProof="0" dirty="0">
                <a:ln>
                  <a:noFill/>
                </a:ln>
                <a:solidFill>
                  <a:prstClr val="black"/>
                </a:solidFill>
                <a:effectLst/>
                <a:uLnTx/>
                <a:uFillTx/>
                <a:latin typeface="Gill Sans MT"/>
                <a:ea typeface="+mn-ea"/>
                <a:cs typeface="+mn-cs"/>
              </a:rPr>
              <a:t>Service permettant de commander des documents (articles de revue scientifique, livres, thèses, etc.) qui ne sont pas disponibles dans la collection de l’ÉTS d’une autre bibliothèque universitaire.</a:t>
            </a:r>
          </a:p>
          <a:p>
            <a:pPr marL="274320" marR="0" lvl="0" indent="-274320" algn="l" defTabSz="914400" rtl="0" eaLnBrk="1" fontAlgn="auto" latinLnBrk="0" hangingPunct="1">
              <a:lnSpc>
                <a:spcPct val="100000"/>
              </a:lnSpc>
              <a:spcBef>
                <a:spcPts val="600"/>
              </a:spcBef>
              <a:spcAft>
                <a:spcPts val="600"/>
              </a:spcAft>
              <a:buClr>
                <a:srgbClr val="AD0101"/>
              </a:buClr>
              <a:buSzPct val="76000"/>
              <a:buFont typeface="Wingdings 3"/>
              <a:buChar char=""/>
              <a:tabLst/>
              <a:defRPr/>
            </a:pPr>
            <a:r>
              <a:rPr kumimoji="0" lang="fr-CA" sz="2400" b="0" i="0" u="none" strike="noStrike" kern="1200" cap="none" spc="0" normalizeH="0" baseline="0" noProof="0" dirty="0">
                <a:ln>
                  <a:noFill/>
                </a:ln>
                <a:solidFill>
                  <a:prstClr val="black"/>
                </a:solidFill>
                <a:effectLst/>
                <a:uLnTx/>
                <a:uFillTx/>
                <a:latin typeface="Gill Sans MT"/>
                <a:ea typeface="+mn-ea"/>
                <a:cs typeface="+mn-cs"/>
              </a:rPr>
              <a:t>Gratuit!</a:t>
            </a:r>
          </a:p>
          <a:p>
            <a:pPr marL="274320" marR="0" lvl="0" indent="-274320" algn="l" defTabSz="914400" rtl="0" eaLnBrk="1" fontAlgn="auto" latinLnBrk="0" hangingPunct="1">
              <a:lnSpc>
                <a:spcPct val="100000"/>
              </a:lnSpc>
              <a:spcBef>
                <a:spcPts val="600"/>
              </a:spcBef>
              <a:spcAft>
                <a:spcPts val="600"/>
              </a:spcAft>
              <a:buClr>
                <a:srgbClr val="AD0101"/>
              </a:buClr>
              <a:buSzPct val="76000"/>
              <a:buFont typeface="Wingdings 3"/>
              <a:buChar char=""/>
              <a:tabLst/>
              <a:defRPr/>
            </a:pPr>
            <a:r>
              <a:rPr kumimoji="0" lang="fr-CA" sz="2400" b="0" i="0" u="none" strike="noStrike" kern="1200" cap="none" spc="0" normalizeH="0" baseline="0" noProof="0" dirty="0">
                <a:ln>
                  <a:noFill/>
                </a:ln>
                <a:solidFill>
                  <a:prstClr val="black"/>
                </a:solidFill>
                <a:effectLst/>
                <a:uLnTx/>
                <a:uFillTx/>
                <a:latin typeface="Gill Sans MT"/>
                <a:ea typeface="+mn-ea"/>
                <a:cs typeface="+mn-cs"/>
              </a:rPr>
              <a:t>Remplir le formulaire de PEB accessible à partir du bouton</a:t>
            </a:r>
            <a:br>
              <a:rPr kumimoji="0" lang="fr-CA" sz="2400" b="0" i="0" u="none" strike="noStrike" kern="1200" cap="none" spc="0" normalizeH="0" baseline="0" noProof="0" dirty="0">
                <a:ln>
                  <a:noFill/>
                </a:ln>
                <a:solidFill>
                  <a:prstClr val="black"/>
                </a:solidFill>
                <a:effectLst/>
                <a:uLnTx/>
                <a:uFillTx/>
                <a:latin typeface="Gill Sans MT"/>
                <a:ea typeface="+mn-ea"/>
                <a:cs typeface="+mn-cs"/>
              </a:rPr>
            </a:br>
            <a:r>
              <a:rPr kumimoji="0" lang="fr-CA" sz="2400" b="0" i="0" u="none" strike="noStrike" kern="1200" cap="none" spc="0" normalizeH="0" baseline="0" noProof="0" dirty="0">
                <a:ln>
                  <a:noFill/>
                </a:ln>
                <a:solidFill>
                  <a:prstClr val="black"/>
                </a:solidFill>
                <a:effectLst/>
                <a:uLnTx/>
                <a:uFillTx/>
                <a:latin typeface="Gill Sans MT"/>
                <a:ea typeface="+mn-ea"/>
                <a:cs typeface="+mn-cs"/>
              </a:rPr>
              <a:t>ou sur le </a:t>
            </a:r>
            <a:r>
              <a:rPr kumimoji="0" lang="fr-CA" sz="2400" b="0" i="0" u="none" strike="noStrike" kern="1200" cap="none" spc="0" normalizeH="0" baseline="0" noProof="0" dirty="0">
                <a:ln>
                  <a:noFill/>
                </a:ln>
                <a:solidFill>
                  <a:prstClr val="black"/>
                </a:solidFill>
                <a:effectLst/>
                <a:uLnTx/>
                <a:uFillTx/>
                <a:latin typeface="Gill Sans MT"/>
                <a:ea typeface="+mn-ea"/>
                <a:cs typeface="+mn-cs"/>
                <a:hlinkClick r:id="rId3"/>
              </a:rPr>
              <a:t>site web de la bibliothèque</a:t>
            </a:r>
            <a:r>
              <a:rPr kumimoji="0" lang="fr-CA" sz="2400" b="0" i="0" u="none" strike="noStrike" kern="1200" cap="none" spc="0" normalizeH="0" baseline="0" noProof="0" dirty="0">
                <a:ln>
                  <a:noFill/>
                </a:ln>
                <a:solidFill>
                  <a:prstClr val="black"/>
                </a:solidFill>
                <a:effectLst/>
                <a:uLnTx/>
                <a:uFillTx/>
                <a:latin typeface="Gill Sans MT"/>
                <a:ea typeface="+mn-ea"/>
                <a:cs typeface="+mn-cs"/>
              </a:rPr>
              <a:t>. </a:t>
            </a:r>
            <a:br>
              <a:rPr kumimoji="0" lang="fr-CA" sz="2400" b="0" i="0" u="none" strike="noStrike" kern="1200" cap="none" spc="0" normalizeH="0" baseline="0" noProof="0" dirty="0">
                <a:ln>
                  <a:noFill/>
                </a:ln>
                <a:solidFill>
                  <a:prstClr val="black"/>
                </a:solidFill>
                <a:effectLst/>
                <a:uLnTx/>
                <a:uFillTx/>
                <a:latin typeface="Gill Sans MT"/>
                <a:ea typeface="+mn-ea"/>
                <a:cs typeface="+mn-cs"/>
              </a:rPr>
            </a:br>
            <a:r>
              <a:rPr kumimoji="0" lang="fr-CA" sz="2400" b="0" i="0" u="none" strike="noStrike" kern="1200" cap="none" spc="0" normalizeH="0" baseline="0" noProof="0" dirty="0">
                <a:ln>
                  <a:noFill/>
                </a:ln>
                <a:solidFill>
                  <a:prstClr val="black"/>
                </a:solidFill>
                <a:effectLst/>
                <a:uLnTx/>
                <a:uFillTx/>
                <a:latin typeface="Gill Sans MT"/>
                <a:ea typeface="+mn-ea"/>
                <a:cs typeface="+mn-cs"/>
              </a:rPr>
              <a:t>	</a:t>
            </a:r>
            <a:r>
              <a:rPr kumimoji="0" lang="fr-CA" sz="2000" b="0" i="0" u="none" strike="noStrike" kern="1200" cap="none" spc="0" normalizeH="0" baseline="0" noProof="0" dirty="0">
                <a:ln>
                  <a:noFill/>
                </a:ln>
                <a:solidFill>
                  <a:srgbClr val="AD0101"/>
                </a:solidFill>
                <a:effectLst/>
                <a:uLnTx/>
                <a:uFillTx/>
                <a:latin typeface="Gill Sans MT"/>
                <a:ea typeface="+mn-ea"/>
                <a:cs typeface="+mn-cs"/>
              </a:rPr>
              <a:t>Nom d’usager: </a:t>
            </a:r>
            <a:r>
              <a:rPr kumimoji="0" lang="fr-CA" sz="2000" b="0" i="0" u="none" strike="noStrike" kern="1200" cap="none" spc="0" normalizeH="0" baseline="0" noProof="0" dirty="0">
                <a:ln>
                  <a:noFill/>
                </a:ln>
                <a:solidFill>
                  <a:prstClr val="black"/>
                </a:solidFill>
                <a:effectLst/>
                <a:uLnTx/>
                <a:uFillTx/>
                <a:latin typeface="Gill Sans MT"/>
                <a:ea typeface="+mn-ea"/>
                <a:cs typeface="+mn-cs"/>
              </a:rPr>
              <a:t>Courriel de l’ÉTS</a:t>
            </a:r>
            <a:br>
              <a:rPr kumimoji="0" lang="fr-CA" sz="2000" b="0" i="0" u="none" strike="noStrike" kern="1200" cap="none" spc="0" normalizeH="0" baseline="0" noProof="0" dirty="0">
                <a:ln>
                  <a:noFill/>
                </a:ln>
                <a:solidFill>
                  <a:prstClr val="black"/>
                </a:solidFill>
                <a:effectLst/>
                <a:uLnTx/>
                <a:uFillTx/>
                <a:latin typeface="Gill Sans MT"/>
                <a:ea typeface="+mn-ea"/>
                <a:cs typeface="+mn-cs"/>
              </a:rPr>
            </a:br>
            <a:r>
              <a:rPr kumimoji="0" lang="fr-CA" sz="2000" b="0" i="0" u="none" strike="noStrike" kern="1200" cap="none" spc="0" normalizeH="0" baseline="0" noProof="0" dirty="0">
                <a:ln>
                  <a:noFill/>
                </a:ln>
                <a:solidFill>
                  <a:prstClr val="black"/>
                </a:solidFill>
                <a:effectLst/>
                <a:uLnTx/>
                <a:uFillTx/>
                <a:latin typeface="Gill Sans MT"/>
                <a:ea typeface="+mn-ea"/>
                <a:cs typeface="+mn-cs"/>
              </a:rPr>
              <a:t>	</a:t>
            </a:r>
            <a:r>
              <a:rPr kumimoji="0" lang="fr-CA" sz="2000" b="0" i="0" u="none" strike="noStrike" kern="1200" cap="none" spc="0" normalizeH="0" baseline="0" noProof="0" dirty="0">
                <a:ln>
                  <a:noFill/>
                </a:ln>
                <a:solidFill>
                  <a:srgbClr val="AD0101"/>
                </a:solidFill>
                <a:effectLst/>
                <a:uLnTx/>
                <a:uFillTx/>
                <a:latin typeface="Gill Sans MT"/>
                <a:ea typeface="+mn-ea"/>
                <a:cs typeface="+mn-cs"/>
              </a:rPr>
              <a:t>Mot de passe: </a:t>
            </a:r>
            <a:r>
              <a:rPr kumimoji="0" lang="fr-CA" sz="2000" b="0" i="0" u="none" strike="noStrike" kern="1200" cap="none" spc="0" normalizeH="0" baseline="0" noProof="0" dirty="0">
                <a:ln>
                  <a:noFill/>
                </a:ln>
                <a:solidFill>
                  <a:prstClr val="black"/>
                </a:solidFill>
                <a:effectLst/>
                <a:uLnTx/>
                <a:uFillTx/>
                <a:latin typeface="Gill Sans MT"/>
                <a:ea typeface="+mn-ea"/>
                <a:cs typeface="+mn-cs"/>
              </a:rPr>
              <a:t>Mot de passe de l’ÉTS</a:t>
            </a:r>
          </a:p>
        </p:txBody>
      </p:sp>
      <p:sp>
        <p:nvSpPr>
          <p:cNvPr id="2" name="Titre 1"/>
          <p:cNvSpPr>
            <a:spLocks noGrp="1"/>
          </p:cNvSpPr>
          <p:nvPr>
            <p:ph type="title"/>
          </p:nvPr>
        </p:nvSpPr>
        <p:spPr>
          <a:xfrm>
            <a:off x="457200" y="0"/>
            <a:ext cx="8229600" cy="1143000"/>
          </a:xfrm>
        </p:spPr>
        <p:txBody>
          <a:bodyPr/>
          <a:lstStyle/>
          <a:p>
            <a:pPr algn="l"/>
            <a:r>
              <a:rPr lang="fr-CA" sz="3000" dirty="0">
                <a:latin typeface="Helvetica" pitchFamily="34" charset="0"/>
              </a:rPr>
              <a:t>Prêt entre bibliothèques (PEB)</a:t>
            </a:r>
          </a:p>
        </p:txBody>
      </p:sp>
      <p:pic>
        <p:nvPicPr>
          <p:cNvPr id="4" name="Picture 2">
            <a:extLst>
              <a:ext uri="{FF2B5EF4-FFF2-40B4-BE49-F238E27FC236}">
                <a16:creationId xmlns:a16="http://schemas.microsoft.com/office/drawing/2014/main" id="{6278D49C-F8E5-4E0E-A24E-23DABAA048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63880" y="2960917"/>
            <a:ext cx="1080120" cy="3927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Image 2">
            <a:extLst>
              <a:ext uri="{FF2B5EF4-FFF2-40B4-BE49-F238E27FC236}">
                <a16:creationId xmlns:a16="http://schemas.microsoft.com/office/drawing/2014/main" id="{FE5AE49E-C084-42E2-97A0-8A1867B2F4AF}"/>
              </a:ext>
            </a:extLst>
          </p:cNvPr>
          <p:cNvPicPr>
            <a:picLocks noChangeAspect="1"/>
          </p:cNvPicPr>
          <p:nvPr/>
        </p:nvPicPr>
        <p:blipFill>
          <a:blip r:embed="rId5"/>
          <a:stretch>
            <a:fillRect/>
          </a:stretch>
        </p:blipFill>
        <p:spPr>
          <a:xfrm>
            <a:off x="256760" y="2445648"/>
            <a:ext cx="8630479" cy="3927309"/>
          </a:xfrm>
          <a:prstGeom prst="rect">
            <a:avLst/>
          </a:prstGeom>
        </p:spPr>
      </p:pic>
    </p:spTree>
    <p:extLst>
      <p:ext uri="{BB962C8B-B14F-4D97-AF65-F5344CB8AC3E}">
        <p14:creationId xmlns:p14="http://schemas.microsoft.com/office/powerpoint/2010/main" val="385022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Titre 1"/>
          <p:cNvSpPr txBox="1">
            <a:spLocks/>
          </p:cNvSpPr>
          <p:nvPr/>
        </p:nvSpPr>
        <p:spPr>
          <a:xfrm>
            <a:off x="266700" y="7219"/>
            <a:ext cx="84201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6000" b="1" i="0" kern="1200">
                <a:solidFill>
                  <a:schemeClr val="tx1"/>
                </a:solidFill>
                <a:latin typeface="National"/>
                <a:ea typeface="+mj-ea"/>
                <a:cs typeface="+mj-cs"/>
              </a:defRPr>
            </a:lvl1pPr>
          </a:lstStyle>
          <a:p>
            <a:pPr algn="l"/>
            <a:r>
              <a:rPr lang="fr-CA" sz="3000" dirty="0">
                <a:latin typeface="Helvetica" pitchFamily="34" charset="0"/>
              </a:rPr>
              <a:t>Processus de recherche documentaire*</a:t>
            </a:r>
          </a:p>
        </p:txBody>
      </p:sp>
      <p:sp>
        <p:nvSpPr>
          <p:cNvPr id="21" name="ZoneTexte 20">
            <a:extLst>
              <a:ext uri="{FF2B5EF4-FFF2-40B4-BE49-F238E27FC236}">
                <a16:creationId xmlns:a16="http://schemas.microsoft.com/office/drawing/2014/main" id="{BC60CF1F-2782-477E-AD36-AE13D38F0457}"/>
              </a:ext>
            </a:extLst>
          </p:cNvPr>
          <p:cNvSpPr txBox="1"/>
          <p:nvPr/>
        </p:nvSpPr>
        <p:spPr>
          <a:xfrm>
            <a:off x="457200" y="1021577"/>
            <a:ext cx="5041074" cy="5734250"/>
          </a:xfrm>
          <a:prstGeom prst="rect">
            <a:avLst/>
          </a:prstGeom>
          <a:noFill/>
        </p:spPr>
        <p:txBody>
          <a:bodyPr wrap="square" rtlCol="0">
            <a:noAutofit/>
          </a:bodyPr>
          <a:lstStyle/>
          <a:p>
            <a:pPr marL="720000" indent="-342900">
              <a:spcAft>
                <a:spcPts val="3600"/>
              </a:spcAft>
              <a:buAutoNum type="arabicPeriod"/>
            </a:pPr>
            <a:r>
              <a:rPr lang="fr-CA" sz="2000" dirty="0">
                <a:solidFill>
                  <a:srgbClr val="0070C0"/>
                </a:solidFill>
              </a:rPr>
              <a:t>Définir son sujet</a:t>
            </a:r>
          </a:p>
          <a:p>
            <a:pPr marL="720000" indent="-342900">
              <a:spcAft>
                <a:spcPts val="3600"/>
              </a:spcAft>
              <a:buAutoNum type="arabicPeriod"/>
            </a:pPr>
            <a:r>
              <a:rPr lang="fr-CA" sz="2000" dirty="0">
                <a:solidFill>
                  <a:srgbClr val="0070C0"/>
                </a:solidFill>
              </a:rPr>
              <a:t>Identifier les concepts importants </a:t>
            </a:r>
            <a:br>
              <a:rPr lang="fr-CA" sz="2000" dirty="0">
                <a:solidFill>
                  <a:srgbClr val="0070C0"/>
                </a:solidFill>
              </a:rPr>
            </a:br>
            <a:r>
              <a:rPr lang="fr-CA" sz="2000" dirty="0">
                <a:solidFill>
                  <a:srgbClr val="0070C0"/>
                </a:solidFill>
              </a:rPr>
              <a:t>et enrichir son vocabulaire</a:t>
            </a:r>
          </a:p>
          <a:p>
            <a:pPr marL="720000" indent="-342900">
              <a:spcAft>
                <a:spcPts val="3600"/>
              </a:spcAft>
              <a:buAutoNum type="arabicPeriod"/>
            </a:pPr>
            <a:r>
              <a:rPr lang="fr-CA" sz="2000" dirty="0">
                <a:solidFill>
                  <a:srgbClr val="0070C0"/>
                </a:solidFill>
              </a:rPr>
              <a:t>Faire un plan de concepts et </a:t>
            </a:r>
            <a:br>
              <a:rPr lang="fr-CA" sz="2000" dirty="0">
                <a:solidFill>
                  <a:srgbClr val="0070C0"/>
                </a:solidFill>
              </a:rPr>
            </a:br>
            <a:r>
              <a:rPr lang="fr-CA" sz="2000" dirty="0">
                <a:solidFill>
                  <a:srgbClr val="0070C0"/>
                </a:solidFill>
              </a:rPr>
              <a:t>des équations de recherche</a:t>
            </a:r>
          </a:p>
          <a:p>
            <a:pPr marL="720000" indent="-342900">
              <a:spcAft>
                <a:spcPts val="3600"/>
              </a:spcAft>
              <a:buAutoNum type="arabicPeriod"/>
            </a:pPr>
            <a:r>
              <a:rPr lang="fr-CA" sz="2000" dirty="0">
                <a:solidFill>
                  <a:srgbClr val="0070C0"/>
                </a:solidFill>
              </a:rPr>
              <a:t>Trouver le bon outil de recherche</a:t>
            </a:r>
          </a:p>
          <a:p>
            <a:pPr marL="720000" indent="-342900">
              <a:spcAft>
                <a:spcPts val="3600"/>
              </a:spcAft>
              <a:buAutoNum type="arabicPeriod"/>
            </a:pPr>
            <a:r>
              <a:rPr lang="fr-CA" sz="2000" dirty="0">
                <a:solidFill>
                  <a:srgbClr val="0070C0"/>
                </a:solidFill>
              </a:rPr>
              <a:t>Faire plusieurs recherches</a:t>
            </a:r>
          </a:p>
          <a:p>
            <a:pPr marL="720000" indent="-342900">
              <a:spcAft>
                <a:spcPts val="3600"/>
              </a:spcAft>
              <a:buAutoNum type="arabicPeriod"/>
            </a:pPr>
            <a:r>
              <a:rPr lang="fr-CA" sz="2000" dirty="0">
                <a:solidFill>
                  <a:srgbClr val="0070C0"/>
                </a:solidFill>
              </a:rPr>
              <a:t>Évaluer les résultats</a:t>
            </a:r>
          </a:p>
          <a:p>
            <a:pPr marL="720000" indent="-342900">
              <a:spcAft>
                <a:spcPts val="3600"/>
              </a:spcAft>
              <a:buAutoNum type="arabicPeriod"/>
            </a:pPr>
            <a:r>
              <a:rPr lang="fr-CA" sz="2000" dirty="0">
                <a:solidFill>
                  <a:srgbClr val="0070C0"/>
                </a:solidFill>
              </a:rPr>
              <a:t>Utiliser l’information</a:t>
            </a:r>
          </a:p>
          <a:p>
            <a:endParaRPr lang="fr-CA" dirty="0"/>
          </a:p>
          <a:p>
            <a:endParaRPr lang="fr-CA" dirty="0"/>
          </a:p>
        </p:txBody>
      </p:sp>
      <p:sp>
        <p:nvSpPr>
          <p:cNvPr id="37" name="Flèche vers le bas 2">
            <a:extLst>
              <a:ext uri="{FF2B5EF4-FFF2-40B4-BE49-F238E27FC236}">
                <a16:creationId xmlns:a16="http://schemas.microsoft.com/office/drawing/2014/main" id="{D3D96F26-5951-4977-81EF-92C28D0790D0}"/>
              </a:ext>
            </a:extLst>
          </p:cNvPr>
          <p:cNvSpPr/>
          <p:nvPr/>
        </p:nvSpPr>
        <p:spPr>
          <a:xfrm>
            <a:off x="2187630" y="1444973"/>
            <a:ext cx="245226" cy="368135"/>
          </a:xfrm>
          <a:prstGeom prst="down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8" name="Flèche vers le bas 4">
            <a:extLst>
              <a:ext uri="{FF2B5EF4-FFF2-40B4-BE49-F238E27FC236}">
                <a16:creationId xmlns:a16="http://schemas.microsoft.com/office/drawing/2014/main" id="{E71FAE96-78B8-400E-95BE-4D53132521B5}"/>
              </a:ext>
            </a:extLst>
          </p:cNvPr>
          <p:cNvSpPr/>
          <p:nvPr/>
        </p:nvSpPr>
        <p:spPr>
          <a:xfrm>
            <a:off x="2187630" y="2511773"/>
            <a:ext cx="245226" cy="368135"/>
          </a:xfrm>
          <a:prstGeom prst="down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9" name="Flèche vers le bas 5">
            <a:extLst>
              <a:ext uri="{FF2B5EF4-FFF2-40B4-BE49-F238E27FC236}">
                <a16:creationId xmlns:a16="http://schemas.microsoft.com/office/drawing/2014/main" id="{8A778099-1385-4A1A-A7BB-1E58A9A42379}"/>
              </a:ext>
            </a:extLst>
          </p:cNvPr>
          <p:cNvSpPr/>
          <p:nvPr/>
        </p:nvSpPr>
        <p:spPr>
          <a:xfrm>
            <a:off x="2187630" y="3617696"/>
            <a:ext cx="245226" cy="368135"/>
          </a:xfrm>
          <a:prstGeom prst="down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0" name="Flèche vers le bas 6">
            <a:extLst>
              <a:ext uri="{FF2B5EF4-FFF2-40B4-BE49-F238E27FC236}">
                <a16:creationId xmlns:a16="http://schemas.microsoft.com/office/drawing/2014/main" id="{9EA99E4B-86FD-433F-8A2B-3020F3F29258}"/>
              </a:ext>
            </a:extLst>
          </p:cNvPr>
          <p:cNvSpPr/>
          <p:nvPr/>
        </p:nvSpPr>
        <p:spPr>
          <a:xfrm>
            <a:off x="2187630" y="4403909"/>
            <a:ext cx="245226" cy="368135"/>
          </a:xfrm>
          <a:prstGeom prst="down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1" name="Flèche vers le bas 7">
            <a:extLst>
              <a:ext uri="{FF2B5EF4-FFF2-40B4-BE49-F238E27FC236}">
                <a16:creationId xmlns:a16="http://schemas.microsoft.com/office/drawing/2014/main" id="{FC693521-9FF5-47F7-B2E1-9DAF1DD3B455}"/>
              </a:ext>
            </a:extLst>
          </p:cNvPr>
          <p:cNvSpPr/>
          <p:nvPr/>
        </p:nvSpPr>
        <p:spPr>
          <a:xfrm>
            <a:off x="2187630" y="5124344"/>
            <a:ext cx="245226" cy="368135"/>
          </a:xfrm>
          <a:prstGeom prst="down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2" name="Flèche vers le bas 20">
            <a:extLst>
              <a:ext uri="{FF2B5EF4-FFF2-40B4-BE49-F238E27FC236}">
                <a16:creationId xmlns:a16="http://schemas.microsoft.com/office/drawing/2014/main" id="{2588F9B7-3511-4B88-ADC6-DE2E460211C8}"/>
              </a:ext>
            </a:extLst>
          </p:cNvPr>
          <p:cNvSpPr/>
          <p:nvPr/>
        </p:nvSpPr>
        <p:spPr>
          <a:xfrm>
            <a:off x="2187630" y="5872341"/>
            <a:ext cx="245226" cy="368135"/>
          </a:xfrm>
          <a:prstGeom prst="down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ZoneTexte 1">
            <a:extLst>
              <a:ext uri="{FF2B5EF4-FFF2-40B4-BE49-F238E27FC236}">
                <a16:creationId xmlns:a16="http://schemas.microsoft.com/office/drawing/2014/main" id="{B60650EF-775D-40A1-A75C-0D959B0A27FA}"/>
              </a:ext>
            </a:extLst>
          </p:cNvPr>
          <p:cNvSpPr txBox="1"/>
          <p:nvPr/>
        </p:nvSpPr>
        <p:spPr>
          <a:xfrm>
            <a:off x="4476750" y="6067534"/>
            <a:ext cx="1924050" cy="461665"/>
          </a:xfrm>
          <a:prstGeom prst="rect">
            <a:avLst/>
          </a:prstGeom>
          <a:noFill/>
        </p:spPr>
        <p:txBody>
          <a:bodyPr wrap="square" rtlCol="0">
            <a:spAutoFit/>
          </a:bodyPr>
          <a:lstStyle/>
          <a:p>
            <a:r>
              <a:rPr lang="fr-CA" sz="2400" dirty="0"/>
              <a:t>*dans l’idéal!</a:t>
            </a:r>
          </a:p>
        </p:txBody>
      </p:sp>
    </p:spTree>
    <p:extLst>
      <p:ext uri="{BB962C8B-B14F-4D97-AF65-F5344CB8AC3E}">
        <p14:creationId xmlns:p14="http://schemas.microsoft.com/office/powerpoint/2010/main" val="2039713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re 2"/>
          <p:cNvSpPr>
            <a:spLocks noGrp="1"/>
          </p:cNvSpPr>
          <p:nvPr>
            <p:ph type="title"/>
          </p:nvPr>
        </p:nvSpPr>
        <p:spPr>
          <a:xfrm>
            <a:off x="457200" y="0"/>
            <a:ext cx="8229600" cy="1143000"/>
          </a:xfrm>
        </p:spPr>
        <p:txBody>
          <a:bodyPr/>
          <a:lstStyle/>
          <a:p>
            <a:pPr algn="l"/>
            <a:r>
              <a:rPr lang="fr-CA" sz="3000" dirty="0">
                <a:latin typeface="Helvetica" pitchFamily="34" charset="0"/>
                <a:hlinkClick r:id="rId3"/>
              </a:rPr>
              <a:t>PubMed</a:t>
            </a:r>
            <a:endParaRPr lang="fr-CA" sz="3000" dirty="0">
              <a:latin typeface="Helvetica" pitchFamily="34" charset="0"/>
            </a:endParaRPr>
          </a:p>
        </p:txBody>
      </p:sp>
      <p:sp>
        <p:nvSpPr>
          <p:cNvPr id="4" name="Espace réservé du contenu 3"/>
          <p:cNvSpPr>
            <a:spLocks noGrp="1"/>
          </p:cNvSpPr>
          <p:nvPr>
            <p:ph idx="1"/>
          </p:nvPr>
        </p:nvSpPr>
        <p:spPr>
          <a:xfrm>
            <a:off x="457200" y="1302589"/>
            <a:ext cx="8229600" cy="5227607"/>
          </a:xfrm>
        </p:spPr>
        <p:txBody>
          <a:bodyPr>
            <a:normAutofit/>
          </a:bodyPr>
          <a:lstStyle/>
          <a:p>
            <a:pPr marL="0" indent="0">
              <a:buClr>
                <a:srgbClr val="C00000"/>
              </a:buClr>
              <a:buNone/>
            </a:pPr>
            <a:r>
              <a:rPr lang="fr-CA" sz="2400" b="1" dirty="0">
                <a:latin typeface="+mn-lt"/>
                <a:sym typeface="Symbol"/>
              </a:rPr>
              <a:t>Description</a:t>
            </a:r>
          </a:p>
          <a:p>
            <a:pPr>
              <a:buClr>
                <a:srgbClr val="C00000"/>
              </a:buClr>
              <a:buFont typeface="Arial" panose="020B0604020202020204" pitchFamily="34" charset="0"/>
              <a:buChar char="•"/>
            </a:pPr>
            <a:r>
              <a:rPr lang="fr-CA" sz="2000" dirty="0">
                <a:latin typeface="+mj-lt"/>
                <a:cs typeface="Arial" panose="020B0604020202020204" pitchFamily="34" charset="0"/>
                <a:sym typeface="Symbol"/>
              </a:rPr>
              <a:t>Base de données gratuite en médecine et dans les domaines biomédical et des sciences de la vie;</a:t>
            </a:r>
          </a:p>
          <a:p>
            <a:pPr>
              <a:buClr>
                <a:srgbClr val="C00000"/>
              </a:buClr>
              <a:buFont typeface="Arial" panose="020B0604020202020204" pitchFamily="34" charset="0"/>
              <a:buChar char="•"/>
            </a:pPr>
            <a:r>
              <a:rPr lang="fr-CA" sz="2000" dirty="0">
                <a:latin typeface="+mj-lt"/>
                <a:cs typeface="Arial" panose="020B0604020202020204" pitchFamily="34" charset="0"/>
                <a:sym typeface="Symbol"/>
              </a:rPr>
              <a:t>Comprend 2 types de contenu…</a:t>
            </a:r>
          </a:p>
          <a:p>
            <a:pPr marL="800100" lvl="1" indent="-342900">
              <a:spcBef>
                <a:spcPts val="0"/>
              </a:spcBef>
              <a:buClr>
                <a:srgbClr val="C00000"/>
              </a:buClr>
              <a:buFont typeface="+mj-lt"/>
              <a:buAutoNum type="arabicPeriod"/>
            </a:pPr>
            <a:r>
              <a:rPr lang="fr-CA" sz="2000" dirty="0">
                <a:latin typeface="+mj-lt"/>
                <a:cs typeface="Arial" panose="020B0604020202020204" pitchFamily="34" charset="0"/>
                <a:sym typeface="Symbol"/>
              </a:rPr>
              <a:t>MEDLINE: </a:t>
            </a:r>
          </a:p>
          <a:p>
            <a:pPr lvl="2">
              <a:buClr>
                <a:srgbClr val="C00000"/>
              </a:buClr>
              <a:buFont typeface="Wingdings" panose="05000000000000000000" pitchFamily="2" charset="2"/>
              <a:buChar char="Ø"/>
            </a:pPr>
            <a:r>
              <a:rPr lang="fr-CA" sz="1600" dirty="0">
                <a:latin typeface="+mj-lt"/>
                <a:cs typeface="Arial" panose="020B0604020202020204" pitchFamily="34" charset="0"/>
                <a:sym typeface="Symbol"/>
              </a:rPr>
              <a:t>Recense plus de 24 millions de références bibliographiques provenant de plus de </a:t>
            </a:r>
            <a:br>
              <a:rPr lang="fr-CA" sz="1600" dirty="0">
                <a:latin typeface="+mj-lt"/>
                <a:cs typeface="Arial" panose="020B0604020202020204" pitchFamily="34" charset="0"/>
                <a:sym typeface="Symbol"/>
              </a:rPr>
            </a:br>
            <a:r>
              <a:rPr lang="fr-CA" sz="1600" dirty="0">
                <a:latin typeface="+mj-lt"/>
                <a:cs typeface="Arial" panose="020B0604020202020204" pitchFamily="34" charset="0"/>
                <a:sym typeface="Symbol"/>
              </a:rPr>
              <a:t>5 600 revues scientifiques sélectionnées par des experts; </a:t>
            </a:r>
          </a:p>
          <a:p>
            <a:pPr lvl="2">
              <a:buClr>
                <a:srgbClr val="C00000"/>
              </a:buClr>
              <a:buFont typeface="Wingdings" panose="05000000000000000000" pitchFamily="2" charset="2"/>
              <a:buChar char="Ø"/>
            </a:pPr>
            <a:r>
              <a:rPr lang="fr-CA" sz="1600" dirty="0">
                <a:latin typeface="+mj-lt"/>
                <a:cs typeface="Arial" panose="020B0604020202020204" pitchFamily="34" charset="0"/>
                <a:sym typeface="Symbol"/>
              </a:rPr>
              <a:t>Tous les articles sont indexés avec des </a:t>
            </a:r>
            <a:r>
              <a:rPr lang="fr-CA" sz="1600" dirty="0" err="1">
                <a:latin typeface="+mj-lt"/>
                <a:cs typeface="Arial" panose="020B0604020202020204" pitchFamily="34" charset="0"/>
                <a:sym typeface="Symbol"/>
              </a:rPr>
              <a:t>MeSH</a:t>
            </a:r>
            <a:r>
              <a:rPr lang="fr-CA" sz="1600" dirty="0">
                <a:latin typeface="+mj-lt"/>
                <a:cs typeface="Arial" panose="020B0604020202020204" pitchFamily="34" charset="0"/>
                <a:sym typeface="Symbol"/>
              </a:rPr>
              <a:t>.</a:t>
            </a:r>
          </a:p>
        </p:txBody>
      </p:sp>
      <p:pic>
        <p:nvPicPr>
          <p:cNvPr id="5" name="Picture 2" descr="https://encrypted-tbn1.gstatic.com/images?q=tbn:ANd9GcTTLV8bihd5se_bXUvqogBBfp4NfyObCAEroc6N52e6jDdk9qBXTxlYoiYV"/>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2160" y="188640"/>
            <a:ext cx="2344688" cy="952529"/>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p:cNvPicPr>
            <a:picLocks noChangeAspect="1"/>
          </p:cNvPicPr>
          <p:nvPr/>
        </p:nvPicPr>
        <p:blipFill>
          <a:blip r:embed="rId5"/>
          <a:stretch>
            <a:fillRect/>
          </a:stretch>
        </p:blipFill>
        <p:spPr>
          <a:xfrm>
            <a:off x="2173856" y="4002657"/>
            <a:ext cx="4808855" cy="2527539"/>
          </a:xfrm>
          <a:prstGeom prst="rect">
            <a:avLst/>
          </a:prstGeom>
        </p:spPr>
      </p:pic>
      <p:sp>
        <p:nvSpPr>
          <p:cNvPr id="2" name="ZoneTexte 1"/>
          <p:cNvSpPr txBox="1"/>
          <p:nvPr/>
        </p:nvSpPr>
        <p:spPr>
          <a:xfrm>
            <a:off x="129395" y="5690919"/>
            <a:ext cx="3131389" cy="1015663"/>
          </a:xfrm>
          <a:prstGeom prst="rect">
            <a:avLst/>
          </a:prstGeom>
          <a:noFill/>
        </p:spPr>
        <p:txBody>
          <a:bodyPr wrap="square" rtlCol="0">
            <a:spAutoFit/>
          </a:bodyPr>
          <a:lstStyle/>
          <a:p>
            <a:r>
              <a:rPr lang="fr-CA" sz="1200" dirty="0"/>
              <a:t>Tiré de National Network of </a:t>
            </a:r>
            <a:r>
              <a:rPr lang="fr-CA" sz="1200" dirty="0" err="1"/>
              <a:t>Libaries</a:t>
            </a:r>
            <a:r>
              <a:rPr lang="fr-CA" sz="1200" dirty="0"/>
              <a:t> of </a:t>
            </a:r>
            <a:r>
              <a:rPr lang="fr-CA" sz="1200" dirty="0" err="1"/>
              <a:t>Medicine</a:t>
            </a:r>
            <a:r>
              <a:rPr lang="fr-CA" sz="1200" dirty="0"/>
              <a:t> Training Office. U.S. National Library of </a:t>
            </a:r>
            <a:r>
              <a:rPr lang="fr-CA" sz="1200" dirty="0" err="1"/>
              <a:t>Medicine</a:t>
            </a:r>
            <a:r>
              <a:rPr lang="fr-CA" sz="1200" dirty="0"/>
              <a:t>. [2016]. </a:t>
            </a:r>
            <a:r>
              <a:rPr lang="fr-CA" sz="1200" i="1" dirty="0"/>
              <a:t>PubMed for </a:t>
            </a:r>
            <a:r>
              <a:rPr lang="fr-CA" sz="1200" i="1" dirty="0" err="1"/>
              <a:t>Librarians</a:t>
            </a:r>
            <a:r>
              <a:rPr lang="fr-CA" sz="1200" i="1" dirty="0"/>
              <a:t>: Introduction </a:t>
            </a:r>
            <a:r>
              <a:rPr lang="fr-CA" sz="1200" dirty="0"/>
              <a:t>[Présentation Powerpoint]. Repéré à: </a:t>
            </a:r>
            <a:r>
              <a:rPr lang="fr-CA" sz="1200" dirty="0">
                <a:hlinkClick r:id="rId6"/>
              </a:rPr>
              <a:t>https://nnlm.gov/classes/pml</a:t>
            </a:r>
            <a:r>
              <a:rPr lang="fr-CA" sz="1200" dirty="0"/>
              <a:t> </a:t>
            </a:r>
          </a:p>
        </p:txBody>
      </p:sp>
    </p:spTree>
    <p:extLst>
      <p:ext uri="{BB962C8B-B14F-4D97-AF65-F5344CB8AC3E}">
        <p14:creationId xmlns:p14="http://schemas.microsoft.com/office/powerpoint/2010/main" val="1558808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re 2"/>
          <p:cNvSpPr>
            <a:spLocks noGrp="1"/>
          </p:cNvSpPr>
          <p:nvPr>
            <p:ph type="title"/>
          </p:nvPr>
        </p:nvSpPr>
        <p:spPr>
          <a:xfrm>
            <a:off x="457200" y="0"/>
            <a:ext cx="8229600" cy="1143000"/>
          </a:xfrm>
        </p:spPr>
        <p:txBody>
          <a:bodyPr/>
          <a:lstStyle/>
          <a:p>
            <a:pPr algn="l"/>
            <a:r>
              <a:rPr lang="fr-CA" sz="3000" dirty="0">
                <a:latin typeface="Helvetica" pitchFamily="34" charset="0"/>
                <a:hlinkClick r:id="rId3"/>
              </a:rPr>
              <a:t>PubMed</a:t>
            </a:r>
            <a:endParaRPr lang="fr-CA" sz="3000" dirty="0">
              <a:latin typeface="Helvetica" pitchFamily="34" charset="0"/>
            </a:endParaRPr>
          </a:p>
        </p:txBody>
      </p:sp>
      <p:sp>
        <p:nvSpPr>
          <p:cNvPr id="4" name="Espace réservé du contenu 3"/>
          <p:cNvSpPr>
            <a:spLocks noGrp="1"/>
          </p:cNvSpPr>
          <p:nvPr>
            <p:ph idx="1"/>
          </p:nvPr>
        </p:nvSpPr>
        <p:spPr>
          <a:xfrm>
            <a:off x="457200" y="1302589"/>
            <a:ext cx="8229600" cy="6167885"/>
          </a:xfrm>
        </p:spPr>
        <p:txBody>
          <a:bodyPr>
            <a:normAutofit/>
          </a:bodyPr>
          <a:lstStyle/>
          <a:p>
            <a:pPr marL="0" indent="0">
              <a:buClr>
                <a:srgbClr val="C00000"/>
              </a:buClr>
              <a:buNone/>
            </a:pPr>
            <a:r>
              <a:rPr lang="fr-CA" sz="2400" b="1" dirty="0">
                <a:latin typeface="+mn-lt"/>
                <a:sym typeface="Symbol"/>
              </a:rPr>
              <a:t>Description</a:t>
            </a:r>
          </a:p>
          <a:p>
            <a:pPr>
              <a:buClr>
                <a:srgbClr val="C00000"/>
              </a:buClr>
              <a:buFont typeface="Arial" panose="020B0604020202020204" pitchFamily="34" charset="0"/>
              <a:buChar char="•"/>
            </a:pPr>
            <a:r>
              <a:rPr lang="fr-CA" sz="2000" dirty="0">
                <a:latin typeface="+mj-lt"/>
                <a:cs typeface="Arial" panose="020B0604020202020204" pitchFamily="34" charset="0"/>
                <a:sym typeface="Symbol"/>
              </a:rPr>
              <a:t>Comprend 2 types de contenu…</a:t>
            </a:r>
          </a:p>
          <a:p>
            <a:pPr marL="800100" lvl="1" indent="-342900">
              <a:buClr>
                <a:srgbClr val="C00000"/>
              </a:buClr>
              <a:buFont typeface="+mj-lt"/>
              <a:buAutoNum type="arabicPeriod" startAt="2"/>
            </a:pPr>
            <a:r>
              <a:rPr lang="fr-CA" sz="2000" dirty="0">
                <a:latin typeface="+mj-lt"/>
                <a:cs typeface="Arial" panose="020B0604020202020204" pitchFamily="34" charset="0"/>
                <a:sym typeface="Symbol"/>
              </a:rPr>
              <a:t>Hors MEDLINE: </a:t>
            </a:r>
          </a:p>
          <a:p>
            <a:pPr lvl="2">
              <a:buClr>
                <a:srgbClr val="C00000"/>
              </a:buClr>
              <a:buFont typeface="Wingdings" panose="05000000000000000000" pitchFamily="2" charset="2"/>
              <a:buChar char="Ø"/>
              <a:tabLst>
                <a:tab pos="361950" algn="l"/>
              </a:tabLst>
            </a:pPr>
            <a:r>
              <a:rPr lang="fr-CA" sz="1600" dirty="0">
                <a:latin typeface="+mj-lt"/>
                <a:cs typeface="Arial" panose="020B0604020202020204" pitchFamily="34" charset="0"/>
                <a:sym typeface="Symbol"/>
              </a:rPr>
              <a:t>Environ 3 millions de références bibliographiques;</a:t>
            </a:r>
          </a:p>
          <a:p>
            <a:pPr lvl="2">
              <a:buClr>
                <a:srgbClr val="C00000"/>
              </a:buClr>
              <a:buFont typeface="Wingdings" panose="05000000000000000000" pitchFamily="2" charset="2"/>
              <a:buChar char="Ø"/>
              <a:tabLst>
                <a:tab pos="361950" algn="l"/>
              </a:tabLst>
            </a:pPr>
            <a:r>
              <a:rPr lang="fr-CA" sz="1600" dirty="0">
                <a:latin typeface="+mj-lt"/>
                <a:cs typeface="Arial" panose="020B0604020202020204" pitchFamily="34" charset="0"/>
                <a:sym typeface="Symbol"/>
              </a:rPr>
              <a:t>Comprend des références de…</a:t>
            </a:r>
          </a:p>
          <a:p>
            <a:pPr lvl="3">
              <a:buClr>
                <a:srgbClr val="C00000"/>
              </a:buClr>
              <a:buFont typeface="Calibri" panose="020F0502020204030204" pitchFamily="34" charset="0"/>
              <a:buChar char="‒"/>
              <a:tabLst>
                <a:tab pos="361950" algn="l"/>
              </a:tabLst>
            </a:pPr>
            <a:r>
              <a:rPr lang="fr-CA" sz="1400" dirty="0">
                <a:latin typeface="+mj-lt"/>
                <a:cs typeface="Arial" panose="020B0604020202020204" pitchFamily="34" charset="0"/>
                <a:sym typeface="Symbol"/>
              </a:rPr>
              <a:t>Articles très récents, pas encore indexés dans MEDLINE (« In </a:t>
            </a:r>
            <a:r>
              <a:rPr lang="fr-CA" sz="1400" dirty="0" err="1">
                <a:latin typeface="+mj-lt"/>
                <a:cs typeface="Arial" panose="020B0604020202020204" pitchFamily="34" charset="0"/>
                <a:sym typeface="Symbol"/>
              </a:rPr>
              <a:t>process</a:t>
            </a:r>
            <a:r>
              <a:rPr lang="fr-CA" sz="1400" dirty="0">
                <a:latin typeface="+mj-lt"/>
                <a:cs typeface="Arial" panose="020B0604020202020204" pitchFamily="34" charset="0"/>
                <a:sym typeface="Symbol"/>
              </a:rPr>
              <a:t> », « </a:t>
            </a:r>
            <a:r>
              <a:rPr lang="fr-CA" sz="1400" dirty="0" err="1">
                <a:latin typeface="+mj-lt"/>
                <a:cs typeface="Arial" panose="020B0604020202020204" pitchFamily="34" charset="0"/>
                <a:sym typeface="Symbol"/>
              </a:rPr>
              <a:t>Ahead</a:t>
            </a:r>
            <a:r>
              <a:rPr lang="fr-CA" sz="1400" dirty="0">
                <a:latin typeface="+mj-lt"/>
                <a:cs typeface="Arial" panose="020B0604020202020204" pitchFamily="34" charset="0"/>
                <a:sym typeface="Symbol"/>
              </a:rPr>
              <a:t> of </a:t>
            </a:r>
            <a:r>
              <a:rPr lang="fr-CA" sz="1400" dirty="0" err="1">
                <a:latin typeface="+mj-lt"/>
                <a:cs typeface="Arial" panose="020B0604020202020204" pitchFamily="34" charset="0"/>
                <a:sym typeface="Symbol"/>
              </a:rPr>
              <a:t>print</a:t>
            </a:r>
            <a:r>
              <a:rPr lang="fr-CA" sz="1400" dirty="0">
                <a:latin typeface="+mj-lt"/>
                <a:cs typeface="Arial" panose="020B0604020202020204" pitchFamily="34" charset="0"/>
                <a:sym typeface="Symbol"/>
              </a:rPr>
              <a:t> », « As </a:t>
            </a:r>
            <a:r>
              <a:rPr lang="fr-CA" sz="1400" dirty="0" err="1">
                <a:latin typeface="+mj-lt"/>
                <a:cs typeface="Arial" panose="020B0604020202020204" pitchFamily="34" charset="0"/>
                <a:sym typeface="Symbol"/>
              </a:rPr>
              <a:t>supplied</a:t>
            </a:r>
            <a:r>
              <a:rPr lang="fr-CA" sz="1400" dirty="0">
                <a:latin typeface="+mj-lt"/>
                <a:cs typeface="Arial" panose="020B0604020202020204" pitchFamily="34" charset="0"/>
                <a:sym typeface="Symbol"/>
              </a:rPr>
              <a:t> by </a:t>
            </a:r>
            <a:r>
              <a:rPr lang="fr-CA" sz="1400" dirty="0" err="1">
                <a:latin typeface="+mj-lt"/>
                <a:cs typeface="Arial" panose="020B0604020202020204" pitchFamily="34" charset="0"/>
                <a:sym typeface="Symbol"/>
              </a:rPr>
              <a:t>publisher</a:t>
            </a:r>
            <a:r>
              <a:rPr lang="fr-CA" sz="1400" dirty="0">
                <a:latin typeface="+mj-lt"/>
                <a:cs typeface="Arial" panose="020B0604020202020204" pitchFamily="34" charset="0"/>
                <a:sym typeface="Symbol"/>
              </a:rPr>
              <a:t> »);</a:t>
            </a:r>
          </a:p>
          <a:p>
            <a:pPr lvl="3">
              <a:buClr>
                <a:srgbClr val="C00000"/>
              </a:buClr>
              <a:buFont typeface="Calibri" panose="020F0502020204030204" pitchFamily="34" charset="0"/>
              <a:buChar char="‒"/>
              <a:tabLst>
                <a:tab pos="361950" algn="l"/>
              </a:tabLst>
            </a:pPr>
            <a:r>
              <a:rPr lang="fr-CA" sz="1400" dirty="0">
                <a:latin typeface="+mj-lt"/>
                <a:cs typeface="Arial" panose="020B0604020202020204" pitchFamily="34" charset="0"/>
                <a:sym typeface="Symbol"/>
              </a:rPr>
              <a:t>Articles publiés avant 1966;</a:t>
            </a:r>
          </a:p>
          <a:p>
            <a:pPr lvl="3">
              <a:buClr>
                <a:srgbClr val="C00000"/>
              </a:buClr>
              <a:buFont typeface="Calibri" panose="020F0502020204030204" pitchFamily="34" charset="0"/>
              <a:buChar char="‒"/>
              <a:tabLst>
                <a:tab pos="361950" algn="l"/>
              </a:tabLst>
            </a:pPr>
            <a:r>
              <a:rPr lang="fr-CA" sz="1400" dirty="0">
                <a:latin typeface="+mj-lt"/>
                <a:cs typeface="Arial" panose="020B0604020202020204" pitchFamily="34" charset="0"/>
                <a:sym typeface="Symbol"/>
              </a:rPr>
              <a:t>Articles publiés dans des revues scientifiques autres que celles comprises dans MEDLINE (« Out of scope »);</a:t>
            </a:r>
          </a:p>
          <a:p>
            <a:pPr lvl="3">
              <a:buClr>
                <a:srgbClr val="C00000"/>
              </a:buClr>
              <a:buFont typeface="Calibri" panose="020F0502020204030204" pitchFamily="34" charset="0"/>
              <a:buChar char="‒"/>
              <a:tabLst>
                <a:tab pos="361950" algn="l"/>
              </a:tabLst>
            </a:pPr>
            <a:r>
              <a:rPr lang="fr-CA" sz="1400" dirty="0">
                <a:latin typeface="+mj-lt"/>
                <a:cs typeface="Arial" panose="020B0604020202020204" pitchFamily="34" charset="0"/>
                <a:sym typeface="Symbol"/>
              </a:rPr>
              <a:t>Autres types de document: livres, chapitres de livre, etc.</a:t>
            </a:r>
          </a:p>
          <a:p>
            <a:pPr lvl="2">
              <a:buClr>
                <a:srgbClr val="C00000"/>
              </a:buClr>
              <a:buFont typeface="Wingdings" panose="05000000000000000000" pitchFamily="2" charset="2"/>
              <a:buChar char="Ø"/>
              <a:tabLst>
                <a:tab pos="361950" algn="l"/>
              </a:tabLst>
            </a:pPr>
            <a:r>
              <a:rPr lang="fr-CA" sz="1600" dirty="0">
                <a:latin typeface="+mj-lt"/>
                <a:cs typeface="Arial" panose="020B0604020202020204" pitchFamily="34" charset="0"/>
                <a:sym typeface="Symbol"/>
              </a:rPr>
              <a:t>Ces références ne sont pas indexés avec des </a:t>
            </a:r>
            <a:r>
              <a:rPr lang="fr-CA" sz="1600" dirty="0" err="1">
                <a:latin typeface="+mj-lt"/>
                <a:cs typeface="Arial" panose="020B0604020202020204" pitchFamily="34" charset="0"/>
                <a:sym typeface="Symbol"/>
              </a:rPr>
              <a:t>MeSH</a:t>
            </a:r>
            <a:r>
              <a:rPr lang="fr-CA" sz="1600" dirty="0">
                <a:latin typeface="+mj-lt"/>
                <a:cs typeface="Arial" panose="020B0604020202020204" pitchFamily="34" charset="0"/>
                <a:sym typeface="Symbol"/>
              </a:rPr>
              <a:t>.</a:t>
            </a:r>
          </a:p>
          <a:p>
            <a:pPr marL="0" indent="0">
              <a:spcBef>
                <a:spcPts val="600"/>
              </a:spcBef>
              <a:buClr>
                <a:srgbClr val="C00000"/>
              </a:buClr>
              <a:buNone/>
              <a:tabLst>
                <a:tab pos="361950" algn="l"/>
              </a:tabLst>
            </a:pPr>
            <a:endParaRPr lang="fr-CA" sz="2000" dirty="0">
              <a:latin typeface="+mj-lt"/>
              <a:cs typeface="Arial" panose="020B0604020202020204" pitchFamily="34" charset="0"/>
              <a:sym typeface="Symbol"/>
            </a:endParaRPr>
          </a:p>
          <a:p>
            <a:pPr>
              <a:spcBef>
                <a:spcPts val="600"/>
              </a:spcBef>
              <a:buClr>
                <a:srgbClr val="C00000"/>
              </a:buClr>
              <a:buFont typeface="Arial" panose="020B0604020202020204" pitchFamily="34" charset="0"/>
              <a:buChar char="•"/>
              <a:tabLst>
                <a:tab pos="361950" algn="l"/>
              </a:tabLst>
            </a:pPr>
            <a:r>
              <a:rPr lang="fr-CA" sz="2000" dirty="0">
                <a:latin typeface="+mj-lt"/>
                <a:cs typeface="Arial" panose="020B0604020202020204" pitchFamily="34" charset="0"/>
                <a:sym typeface="Symbol"/>
              </a:rPr>
              <a:t>Base de données bibliographiques (comprend donc essentiellement des références bibliographiques, pas toujours le texte intégral).</a:t>
            </a:r>
          </a:p>
        </p:txBody>
      </p:sp>
      <p:pic>
        <p:nvPicPr>
          <p:cNvPr id="5" name="Picture 2" descr="https://encrypted-tbn1.gstatic.com/images?q=tbn:ANd9GcTTLV8bihd5se_bXUvqogBBfp4NfyObCAEroc6N52e6jDdk9qBXTxlYoiYV"/>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2160" y="188640"/>
            <a:ext cx="2344688" cy="952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47482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re 2"/>
          <p:cNvSpPr>
            <a:spLocks noGrp="1"/>
          </p:cNvSpPr>
          <p:nvPr>
            <p:ph type="title"/>
          </p:nvPr>
        </p:nvSpPr>
        <p:spPr>
          <a:xfrm>
            <a:off x="457200" y="0"/>
            <a:ext cx="8229600" cy="1143000"/>
          </a:xfrm>
        </p:spPr>
        <p:txBody>
          <a:bodyPr/>
          <a:lstStyle/>
          <a:p>
            <a:pPr algn="l"/>
            <a:r>
              <a:rPr lang="fr-CA" sz="3000" dirty="0">
                <a:latin typeface="Helvetica" pitchFamily="34" charset="0"/>
                <a:hlinkClick r:id="rId3"/>
              </a:rPr>
              <a:t>PubMed</a:t>
            </a:r>
            <a:endParaRPr lang="fr-CA" sz="3000" dirty="0">
              <a:latin typeface="Helvetica" pitchFamily="34" charset="0"/>
            </a:endParaRPr>
          </a:p>
        </p:txBody>
      </p:sp>
      <p:pic>
        <p:nvPicPr>
          <p:cNvPr id="5" name="Picture 2" descr="https://encrypted-tbn1.gstatic.com/images?q=tbn:ANd9GcTTLV8bihd5se_bXUvqogBBfp4NfyObCAEroc6N52e6jDdk9qBXTxlYoiYV"/>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2160" y="188640"/>
            <a:ext cx="2344688" cy="952529"/>
          </a:xfrm>
          <a:prstGeom prst="rect">
            <a:avLst/>
          </a:prstGeom>
          <a:noFill/>
          <a:extLst>
            <a:ext uri="{909E8E84-426E-40DD-AFC4-6F175D3DCCD1}">
              <a14:hiddenFill xmlns:a14="http://schemas.microsoft.com/office/drawing/2010/main">
                <a:solidFill>
                  <a:srgbClr val="FFFFFF"/>
                </a:solidFill>
              </a14:hiddenFill>
            </a:ext>
          </a:extLst>
        </p:spPr>
      </p:pic>
      <p:sp>
        <p:nvSpPr>
          <p:cNvPr id="8" name="Espace réservé du contenu 2"/>
          <p:cNvSpPr>
            <a:spLocks noGrp="1"/>
          </p:cNvSpPr>
          <p:nvPr>
            <p:ph sz="quarter" idx="1"/>
          </p:nvPr>
        </p:nvSpPr>
        <p:spPr>
          <a:xfrm>
            <a:off x="457200" y="1340767"/>
            <a:ext cx="8229600" cy="5948553"/>
          </a:xfrm>
        </p:spPr>
        <p:txBody>
          <a:bodyPr>
            <a:normAutofit/>
          </a:bodyPr>
          <a:lstStyle/>
          <a:p>
            <a:r>
              <a:rPr lang="fr-CA" sz="2000" dirty="0">
                <a:latin typeface="+mj-lt"/>
              </a:rPr>
              <a:t>Quelle est la différence entre PubMed et MEDLINE?</a:t>
            </a:r>
          </a:p>
          <a:p>
            <a:pPr lvl="1">
              <a:buClr>
                <a:srgbClr val="726056"/>
              </a:buClr>
              <a:buFont typeface="Wingdings" panose="05000000000000000000" pitchFamily="2" charset="2"/>
              <a:buChar char="§"/>
            </a:pPr>
            <a:r>
              <a:rPr lang="fr-CA" sz="2000" dirty="0">
                <a:solidFill>
                  <a:srgbClr val="303030"/>
                </a:solidFill>
                <a:latin typeface="+mj-lt"/>
              </a:rPr>
              <a:t>MEDLINE</a:t>
            </a:r>
          </a:p>
          <a:p>
            <a:pPr lvl="2">
              <a:buClr>
                <a:srgbClr val="726056"/>
              </a:buClr>
              <a:buFont typeface="Courier New" panose="02070309020205020404" pitchFamily="49" charset="0"/>
              <a:buChar char="o"/>
            </a:pPr>
            <a:r>
              <a:rPr lang="fr-CA" sz="1800" dirty="0">
                <a:latin typeface="+mj-lt"/>
              </a:rPr>
              <a:t>Recense plus de 24 millions de références bibliographiques provenant de plus de 5 600 revues scientifiques sélectionnées par des experts;</a:t>
            </a:r>
          </a:p>
          <a:p>
            <a:pPr lvl="2">
              <a:buClr>
                <a:srgbClr val="726056"/>
              </a:buClr>
              <a:buFont typeface="Courier New" panose="02070309020205020404" pitchFamily="49" charset="0"/>
              <a:buChar char="o"/>
            </a:pPr>
            <a:r>
              <a:rPr lang="fr-CA" sz="1800" dirty="0">
                <a:latin typeface="+mj-lt"/>
              </a:rPr>
              <a:t>Tous les articles sont indexés avec des </a:t>
            </a:r>
            <a:r>
              <a:rPr lang="fr-CA" sz="1800" dirty="0" err="1">
                <a:latin typeface="+mj-lt"/>
              </a:rPr>
              <a:t>MeSH</a:t>
            </a:r>
            <a:r>
              <a:rPr lang="fr-CA" sz="1800" dirty="0">
                <a:latin typeface="+mj-lt"/>
              </a:rPr>
              <a:t>;</a:t>
            </a:r>
          </a:p>
          <a:p>
            <a:pPr lvl="2">
              <a:buClr>
                <a:srgbClr val="726056"/>
              </a:buClr>
              <a:buFont typeface="Courier New" panose="02070309020205020404" pitchFamily="49" charset="0"/>
              <a:buChar char="o"/>
            </a:pPr>
            <a:r>
              <a:rPr lang="fr-CA" sz="1800" dirty="0" err="1">
                <a:latin typeface="+mj-lt"/>
              </a:rPr>
              <a:t>Medline</a:t>
            </a:r>
            <a:r>
              <a:rPr lang="fr-CA" sz="1800" dirty="0">
                <a:latin typeface="+mj-lt"/>
              </a:rPr>
              <a:t> n’indexe que des articles de revues scientifiques.</a:t>
            </a:r>
          </a:p>
          <a:p>
            <a:pPr lvl="2">
              <a:buClr>
                <a:srgbClr val="726056"/>
              </a:buClr>
              <a:buFont typeface="Courier New" panose="02070309020205020404" pitchFamily="49" charset="0"/>
              <a:buChar char="o"/>
            </a:pPr>
            <a:endParaRPr lang="fr-CA" sz="1800" dirty="0">
              <a:solidFill>
                <a:schemeClr val="accent4">
                  <a:lumMod val="75000"/>
                </a:schemeClr>
              </a:solidFill>
              <a:latin typeface="+mj-lt"/>
            </a:endParaRPr>
          </a:p>
          <a:p>
            <a:pPr lvl="1">
              <a:buClr>
                <a:srgbClr val="726056"/>
              </a:buClr>
              <a:buFont typeface="Wingdings" panose="05000000000000000000" pitchFamily="2" charset="2"/>
              <a:buChar char="§"/>
            </a:pPr>
            <a:r>
              <a:rPr lang="fr-CA" sz="2000" dirty="0">
                <a:solidFill>
                  <a:srgbClr val="303030"/>
                </a:solidFill>
                <a:latin typeface="+mj-lt"/>
              </a:rPr>
              <a:t>PubMed</a:t>
            </a:r>
          </a:p>
          <a:p>
            <a:pPr lvl="2">
              <a:buClr>
                <a:srgbClr val="726056"/>
              </a:buClr>
              <a:buFont typeface="Courier New" panose="02070309020205020404" pitchFamily="49" charset="0"/>
              <a:buChar char="o"/>
            </a:pPr>
            <a:r>
              <a:rPr lang="fr-CA" sz="1800" dirty="0">
                <a:latin typeface="+mj-lt"/>
              </a:rPr>
              <a:t>Recense plus de 27 millions de références bibliographique;</a:t>
            </a:r>
          </a:p>
          <a:p>
            <a:pPr lvl="2">
              <a:buClr>
                <a:srgbClr val="726056"/>
              </a:buClr>
              <a:buFont typeface="Courier New" panose="02070309020205020404" pitchFamily="49" charset="0"/>
              <a:buChar char="o"/>
            </a:pPr>
            <a:r>
              <a:rPr lang="fr-CA" sz="1800" dirty="0">
                <a:latin typeface="+mj-lt"/>
              </a:rPr>
              <a:t>Comprend les références de MEDLINE, mais aussi…</a:t>
            </a:r>
          </a:p>
          <a:p>
            <a:pPr lvl="3">
              <a:buClr>
                <a:srgbClr val="726056"/>
              </a:buClr>
              <a:buFont typeface="Arial" panose="020B0604020202020204" pitchFamily="34" charset="0"/>
              <a:buChar char="•"/>
            </a:pPr>
            <a:r>
              <a:rPr lang="fr-CA" sz="1600" dirty="0">
                <a:solidFill>
                  <a:schemeClr val="tx2"/>
                </a:solidFill>
                <a:latin typeface="+mj-lt"/>
              </a:rPr>
              <a:t>Articles très récents, pas encore indexés par des </a:t>
            </a:r>
            <a:r>
              <a:rPr lang="fr-CA" sz="1600" dirty="0" err="1">
                <a:solidFill>
                  <a:schemeClr val="tx2"/>
                </a:solidFill>
                <a:latin typeface="+mj-lt"/>
              </a:rPr>
              <a:t>MeSH</a:t>
            </a:r>
            <a:r>
              <a:rPr lang="fr-CA" sz="1600" dirty="0">
                <a:solidFill>
                  <a:schemeClr val="tx2"/>
                </a:solidFill>
                <a:latin typeface="+mj-lt"/>
              </a:rPr>
              <a:t> dans MEDLINE (</a:t>
            </a:r>
            <a:r>
              <a:rPr lang="en-US" sz="1600" dirty="0">
                <a:solidFill>
                  <a:schemeClr val="tx2"/>
                </a:solidFill>
                <a:latin typeface="+mj-lt"/>
              </a:rPr>
              <a:t>« In process », « Ahead of print », « As supplied by publisher »);</a:t>
            </a:r>
          </a:p>
          <a:p>
            <a:pPr lvl="3">
              <a:buClr>
                <a:srgbClr val="726056"/>
              </a:buClr>
              <a:buFont typeface="Arial" panose="020B0604020202020204" pitchFamily="34" charset="0"/>
              <a:buChar char="•"/>
            </a:pPr>
            <a:r>
              <a:rPr lang="en-US" sz="1600" dirty="0">
                <a:solidFill>
                  <a:schemeClr val="tx2"/>
                </a:solidFill>
                <a:latin typeface="+mj-lt"/>
              </a:rPr>
              <a:t>Articles </a:t>
            </a:r>
            <a:r>
              <a:rPr lang="en-US" sz="1600" dirty="0" err="1">
                <a:solidFill>
                  <a:schemeClr val="tx2"/>
                </a:solidFill>
                <a:latin typeface="+mj-lt"/>
              </a:rPr>
              <a:t>publiés</a:t>
            </a:r>
            <a:r>
              <a:rPr lang="en-US" sz="1600" dirty="0">
                <a:solidFill>
                  <a:schemeClr val="tx2"/>
                </a:solidFill>
                <a:latin typeface="+mj-lt"/>
              </a:rPr>
              <a:t> </a:t>
            </a:r>
            <a:r>
              <a:rPr lang="en-US" sz="1600" dirty="0" err="1">
                <a:solidFill>
                  <a:schemeClr val="tx2"/>
                </a:solidFill>
                <a:latin typeface="+mj-lt"/>
              </a:rPr>
              <a:t>avant</a:t>
            </a:r>
            <a:r>
              <a:rPr lang="en-US" sz="1600" dirty="0">
                <a:solidFill>
                  <a:schemeClr val="tx2"/>
                </a:solidFill>
                <a:latin typeface="+mj-lt"/>
              </a:rPr>
              <a:t> 1966;</a:t>
            </a:r>
          </a:p>
          <a:p>
            <a:pPr lvl="3">
              <a:buClr>
                <a:srgbClr val="726056"/>
              </a:buClr>
              <a:buFont typeface="Arial" panose="020B0604020202020204" pitchFamily="34" charset="0"/>
              <a:buChar char="•"/>
            </a:pPr>
            <a:r>
              <a:rPr lang="en-US" sz="1600" dirty="0">
                <a:solidFill>
                  <a:schemeClr val="tx2"/>
                </a:solidFill>
                <a:latin typeface="+mj-lt"/>
              </a:rPr>
              <a:t>Articles </a:t>
            </a:r>
            <a:r>
              <a:rPr lang="en-US" sz="1600" dirty="0" err="1">
                <a:solidFill>
                  <a:schemeClr val="tx2"/>
                </a:solidFill>
                <a:latin typeface="+mj-lt"/>
              </a:rPr>
              <a:t>publiés</a:t>
            </a:r>
            <a:r>
              <a:rPr lang="en-US" sz="1600" dirty="0">
                <a:solidFill>
                  <a:schemeClr val="tx2"/>
                </a:solidFill>
                <a:latin typeface="+mj-lt"/>
              </a:rPr>
              <a:t> </a:t>
            </a:r>
            <a:r>
              <a:rPr lang="en-US" sz="1600" dirty="0" err="1">
                <a:solidFill>
                  <a:schemeClr val="tx2"/>
                </a:solidFill>
                <a:latin typeface="+mj-lt"/>
              </a:rPr>
              <a:t>dans</a:t>
            </a:r>
            <a:r>
              <a:rPr lang="en-US" sz="1600" dirty="0">
                <a:solidFill>
                  <a:schemeClr val="tx2"/>
                </a:solidFill>
                <a:latin typeface="+mj-lt"/>
              </a:rPr>
              <a:t> des revues </a:t>
            </a:r>
            <a:r>
              <a:rPr lang="en-US" sz="1600" dirty="0" err="1">
                <a:solidFill>
                  <a:schemeClr val="tx2"/>
                </a:solidFill>
                <a:latin typeface="+mj-lt"/>
              </a:rPr>
              <a:t>scientifiques</a:t>
            </a:r>
            <a:r>
              <a:rPr lang="en-US" sz="1600" dirty="0">
                <a:solidFill>
                  <a:schemeClr val="tx2"/>
                </a:solidFill>
                <a:latin typeface="+mj-lt"/>
              </a:rPr>
              <a:t> </a:t>
            </a:r>
            <a:r>
              <a:rPr lang="en-US" sz="1600" dirty="0" err="1">
                <a:solidFill>
                  <a:schemeClr val="tx2"/>
                </a:solidFill>
                <a:latin typeface="+mj-lt"/>
              </a:rPr>
              <a:t>autres</a:t>
            </a:r>
            <a:r>
              <a:rPr lang="en-US" sz="1600" dirty="0">
                <a:solidFill>
                  <a:schemeClr val="tx2"/>
                </a:solidFill>
                <a:latin typeface="+mj-lt"/>
              </a:rPr>
              <a:t> que </a:t>
            </a:r>
            <a:r>
              <a:rPr lang="en-US" sz="1600" dirty="0" err="1">
                <a:solidFill>
                  <a:schemeClr val="tx2"/>
                </a:solidFill>
                <a:latin typeface="+mj-lt"/>
              </a:rPr>
              <a:t>celles</a:t>
            </a:r>
            <a:r>
              <a:rPr lang="en-US" sz="1600" dirty="0">
                <a:solidFill>
                  <a:schemeClr val="tx2"/>
                </a:solidFill>
                <a:latin typeface="+mj-lt"/>
              </a:rPr>
              <a:t> comprises </a:t>
            </a:r>
            <a:r>
              <a:rPr lang="en-US" sz="1600" dirty="0" err="1">
                <a:solidFill>
                  <a:schemeClr val="tx2"/>
                </a:solidFill>
                <a:latin typeface="+mj-lt"/>
              </a:rPr>
              <a:t>dans</a:t>
            </a:r>
            <a:r>
              <a:rPr lang="en-US" sz="1600" dirty="0">
                <a:solidFill>
                  <a:schemeClr val="tx2"/>
                </a:solidFill>
                <a:latin typeface="+mj-lt"/>
              </a:rPr>
              <a:t> MEDLINE;</a:t>
            </a:r>
          </a:p>
          <a:p>
            <a:pPr lvl="3">
              <a:buClr>
                <a:srgbClr val="726056"/>
              </a:buClr>
              <a:buFont typeface="Arial" panose="020B0604020202020204" pitchFamily="34" charset="0"/>
              <a:buChar char="•"/>
            </a:pPr>
            <a:r>
              <a:rPr lang="en-US" sz="1600" dirty="0" err="1">
                <a:solidFill>
                  <a:schemeClr val="tx2"/>
                </a:solidFill>
                <a:latin typeface="+mj-lt"/>
              </a:rPr>
              <a:t>Références</a:t>
            </a:r>
            <a:r>
              <a:rPr lang="en-US" sz="1600" dirty="0">
                <a:solidFill>
                  <a:schemeClr val="tx2"/>
                </a:solidFill>
                <a:latin typeface="+mj-lt"/>
              </a:rPr>
              <a:t> pour </a:t>
            </a:r>
            <a:r>
              <a:rPr lang="en-US" sz="1600" dirty="0" err="1">
                <a:solidFill>
                  <a:schemeClr val="tx2"/>
                </a:solidFill>
                <a:latin typeface="+mj-lt"/>
              </a:rPr>
              <a:t>d’autres</a:t>
            </a:r>
            <a:r>
              <a:rPr lang="en-US" sz="1600" dirty="0">
                <a:solidFill>
                  <a:schemeClr val="tx2"/>
                </a:solidFill>
                <a:latin typeface="+mj-lt"/>
              </a:rPr>
              <a:t> types de document: livres, </a:t>
            </a:r>
            <a:r>
              <a:rPr lang="en-US" sz="1600" dirty="0" err="1">
                <a:solidFill>
                  <a:schemeClr val="tx2"/>
                </a:solidFill>
                <a:latin typeface="+mj-lt"/>
              </a:rPr>
              <a:t>chapitres</a:t>
            </a:r>
            <a:r>
              <a:rPr lang="en-US" sz="1600" dirty="0">
                <a:solidFill>
                  <a:schemeClr val="tx2"/>
                </a:solidFill>
                <a:latin typeface="+mj-lt"/>
              </a:rPr>
              <a:t> de livre, etc.</a:t>
            </a:r>
            <a:endParaRPr lang="fr-CA" sz="1400" dirty="0">
              <a:solidFill>
                <a:schemeClr val="accent4">
                  <a:lumMod val="75000"/>
                </a:schemeClr>
              </a:solidFill>
            </a:endParaRPr>
          </a:p>
          <a:p>
            <a:pPr marL="868680" lvl="3" indent="0" algn="r">
              <a:spcBef>
                <a:spcPts val="800"/>
              </a:spcBef>
              <a:buClr>
                <a:srgbClr val="726056"/>
              </a:buClr>
              <a:buNone/>
            </a:pPr>
            <a:r>
              <a:rPr lang="fr-CA" dirty="0">
                <a:latin typeface="+mj-lt"/>
                <a:hlinkClick r:id="rId5"/>
              </a:rPr>
              <a:t>Pour en savoir plus</a:t>
            </a:r>
            <a:endParaRPr lang="fr-CA" dirty="0">
              <a:latin typeface="+mj-lt"/>
            </a:endParaRPr>
          </a:p>
          <a:p>
            <a:pPr lvl="2">
              <a:buClr>
                <a:srgbClr val="726056"/>
              </a:buClr>
              <a:buFont typeface="Wingdings" panose="05000000000000000000" pitchFamily="2" charset="2"/>
              <a:buChar char="ü"/>
            </a:pPr>
            <a:endParaRPr lang="fr-CA" sz="1800" dirty="0">
              <a:solidFill>
                <a:schemeClr val="accent4">
                  <a:lumMod val="75000"/>
                </a:schemeClr>
              </a:solidFill>
            </a:endParaRPr>
          </a:p>
          <a:p>
            <a:pPr lvl="1">
              <a:buClr>
                <a:srgbClr val="726056"/>
              </a:buClr>
              <a:buFont typeface="Wingdings" panose="05000000000000000000" pitchFamily="2" charset="2"/>
              <a:buChar char="§"/>
            </a:pPr>
            <a:endParaRPr lang="fr-CA" sz="2000" dirty="0">
              <a:solidFill>
                <a:srgbClr val="303030"/>
              </a:solidFill>
            </a:endParaRPr>
          </a:p>
        </p:txBody>
      </p:sp>
    </p:spTree>
    <p:extLst>
      <p:ext uri="{BB962C8B-B14F-4D97-AF65-F5344CB8AC3E}">
        <p14:creationId xmlns:p14="http://schemas.microsoft.com/office/powerpoint/2010/main" val="32520928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re 2"/>
          <p:cNvSpPr>
            <a:spLocks noGrp="1"/>
          </p:cNvSpPr>
          <p:nvPr>
            <p:ph type="title"/>
          </p:nvPr>
        </p:nvSpPr>
        <p:spPr>
          <a:xfrm>
            <a:off x="457200" y="0"/>
            <a:ext cx="8229600" cy="1143000"/>
          </a:xfrm>
        </p:spPr>
        <p:txBody>
          <a:bodyPr/>
          <a:lstStyle/>
          <a:p>
            <a:pPr algn="l"/>
            <a:r>
              <a:rPr lang="fr-CA" sz="3000" dirty="0">
                <a:latin typeface="Helvetica" pitchFamily="34" charset="0"/>
                <a:hlinkClick r:id="rId3"/>
              </a:rPr>
              <a:t>PubMed</a:t>
            </a:r>
            <a:endParaRPr lang="fr-CA" sz="3000" dirty="0">
              <a:latin typeface="Helvetica" pitchFamily="34" charset="0"/>
            </a:endParaRPr>
          </a:p>
        </p:txBody>
      </p:sp>
      <p:sp>
        <p:nvSpPr>
          <p:cNvPr id="4" name="Espace réservé du contenu 3"/>
          <p:cNvSpPr>
            <a:spLocks noGrp="1"/>
          </p:cNvSpPr>
          <p:nvPr>
            <p:ph idx="1"/>
          </p:nvPr>
        </p:nvSpPr>
        <p:spPr>
          <a:xfrm>
            <a:off x="457200" y="1242204"/>
            <a:ext cx="8229600" cy="4883959"/>
          </a:xfrm>
        </p:spPr>
        <p:txBody>
          <a:bodyPr>
            <a:normAutofit/>
          </a:bodyPr>
          <a:lstStyle/>
          <a:p>
            <a:pPr marL="0" indent="0">
              <a:buClr>
                <a:srgbClr val="C00000"/>
              </a:buClr>
              <a:buNone/>
            </a:pPr>
            <a:r>
              <a:rPr lang="fr-CA" sz="2400" b="1" u="sng" dirty="0" err="1">
                <a:latin typeface="+mn-lt"/>
                <a:sym typeface="Symbol"/>
              </a:rPr>
              <a:t>Medical</a:t>
            </a:r>
            <a:r>
              <a:rPr lang="fr-CA" sz="2400" b="1" u="sng" dirty="0">
                <a:latin typeface="+mn-lt"/>
                <a:sym typeface="Symbol"/>
              </a:rPr>
              <a:t> </a:t>
            </a:r>
            <a:r>
              <a:rPr lang="fr-CA" sz="2400" b="1" u="sng" dirty="0" err="1">
                <a:latin typeface="+mn-lt"/>
                <a:sym typeface="Symbol"/>
              </a:rPr>
              <a:t>Subject</a:t>
            </a:r>
            <a:r>
              <a:rPr lang="fr-CA" sz="2400" b="1" u="sng" dirty="0">
                <a:latin typeface="+mn-lt"/>
                <a:sym typeface="Symbol"/>
              </a:rPr>
              <a:t> </a:t>
            </a:r>
            <a:r>
              <a:rPr lang="fr-CA" sz="2400" b="1" u="sng" dirty="0" err="1">
                <a:latin typeface="+mn-lt"/>
                <a:sym typeface="Symbol"/>
              </a:rPr>
              <a:t>Headings</a:t>
            </a:r>
            <a:r>
              <a:rPr lang="fr-CA" sz="2400" b="1" u="sng" dirty="0">
                <a:latin typeface="+mn-lt"/>
                <a:sym typeface="Symbol"/>
              </a:rPr>
              <a:t> (</a:t>
            </a:r>
            <a:r>
              <a:rPr lang="fr-CA" sz="2400" b="1" u="sng" dirty="0" err="1">
                <a:latin typeface="+mn-lt"/>
                <a:sym typeface="Symbol"/>
              </a:rPr>
              <a:t>MeSH</a:t>
            </a:r>
            <a:r>
              <a:rPr lang="fr-CA" sz="2400" b="1" u="sng" dirty="0">
                <a:latin typeface="+mn-lt"/>
                <a:sym typeface="Symbol"/>
              </a:rPr>
              <a:t>)</a:t>
            </a:r>
          </a:p>
          <a:p>
            <a:pPr>
              <a:buClr>
                <a:srgbClr val="C00000"/>
              </a:buClr>
            </a:pPr>
            <a:r>
              <a:rPr lang="fr-CA" sz="2000" dirty="0">
                <a:latin typeface="+mn-lt"/>
                <a:sym typeface="Symbol"/>
              </a:rPr>
              <a:t>Vocabulaire contrôlé élaboré par la National Library of </a:t>
            </a:r>
            <a:r>
              <a:rPr lang="fr-CA" sz="2000" dirty="0" err="1">
                <a:latin typeface="+mn-lt"/>
                <a:sym typeface="Symbol"/>
              </a:rPr>
              <a:t>Medicine</a:t>
            </a:r>
            <a:r>
              <a:rPr lang="fr-CA" sz="2000" dirty="0">
                <a:latin typeface="+mn-lt"/>
                <a:sym typeface="Symbol"/>
              </a:rPr>
              <a:t> (NLM) aux États-Unis;</a:t>
            </a:r>
          </a:p>
          <a:p>
            <a:pPr>
              <a:buClr>
                <a:srgbClr val="C00000"/>
              </a:buClr>
            </a:pPr>
            <a:r>
              <a:rPr lang="fr-CA" sz="2000" dirty="0">
                <a:latin typeface="+mn-lt"/>
                <a:sym typeface="Symbol"/>
              </a:rPr>
              <a:t>Utilisée pour indexer (décrire) et rechercher les articles dans plusieurs bases de données, dont PubMed;</a:t>
            </a:r>
          </a:p>
          <a:p>
            <a:pPr lvl="1">
              <a:buClr>
                <a:srgbClr val="C00000"/>
              </a:buClr>
            </a:pPr>
            <a:r>
              <a:rPr lang="fr-CA" sz="1800" dirty="0">
                <a:latin typeface="+mn-lt"/>
                <a:sym typeface="Symbol"/>
              </a:rPr>
              <a:t>Uniformise la terminologie employée par les auteurs;</a:t>
            </a:r>
          </a:p>
          <a:p>
            <a:pPr lvl="1">
              <a:buClr>
                <a:srgbClr val="C00000"/>
              </a:buClr>
            </a:pPr>
            <a:r>
              <a:rPr lang="fr-CA" sz="1800" dirty="0">
                <a:latin typeface="+mn-lt"/>
                <a:sym typeface="Symbol"/>
              </a:rPr>
              <a:t>Ainsi un terme du </a:t>
            </a:r>
            <a:r>
              <a:rPr lang="fr-CA" sz="1800" dirty="0" err="1">
                <a:latin typeface="+mn-lt"/>
                <a:sym typeface="Symbol"/>
              </a:rPr>
              <a:t>MeSH</a:t>
            </a:r>
            <a:r>
              <a:rPr lang="fr-CA" sz="1800" dirty="0">
                <a:latin typeface="+mn-lt"/>
                <a:sym typeface="Symbol"/>
              </a:rPr>
              <a:t> repère les articles employant différents mots-clés pour désigner un même sujet;</a:t>
            </a:r>
          </a:p>
          <a:p>
            <a:pPr lvl="1">
              <a:buClr>
                <a:srgbClr val="C00000"/>
              </a:buClr>
            </a:pPr>
            <a:r>
              <a:rPr lang="fr-CA" sz="1800" dirty="0">
                <a:latin typeface="+mn-lt"/>
                <a:sym typeface="Symbol"/>
              </a:rPr>
              <a:t>Exclut les articles « In </a:t>
            </a:r>
            <a:r>
              <a:rPr lang="fr-CA" sz="1800" dirty="0" err="1">
                <a:latin typeface="+mn-lt"/>
                <a:sym typeface="Symbol"/>
              </a:rPr>
              <a:t>process</a:t>
            </a:r>
            <a:r>
              <a:rPr lang="fr-CA" sz="1800" dirty="0">
                <a:latin typeface="+mn-lt"/>
                <a:sym typeface="Symbol"/>
              </a:rPr>
              <a:t> », « </a:t>
            </a:r>
            <a:r>
              <a:rPr lang="fr-CA" sz="1800" dirty="0" err="1">
                <a:latin typeface="+mn-lt"/>
                <a:sym typeface="Symbol"/>
              </a:rPr>
              <a:t>Ahead</a:t>
            </a:r>
            <a:r>
              <a:rPr lang="fr-CA" sz="1800" dirty="0">
                <a:latin typeface="+mn-lt"/>
                <a:sym typeface="Symbol"/>
              </a:rPr>
              <a:t> of </a:t>
            </a:r>
            <a:r>
              <a:rPr lang="fr-CA" sz="1800" dirty="0" err="1">
                <a:latin typeface="+mn-lt"/>
                <a:sym typeface="Symbol"/>
              </a:rPr>
              <a:t>print</a:t>
            </a:r>
            <a:r>
              <a:rPr lang="fr-CA" sz="1800" dirty="0">
                <a:latin typeface="+mn-lt"/>
                <a:sym typeface="Symbol"/>
              </a:rPr>
              <a:t> » et « As </a:t>
            </a:r>
            <a:r>
              <a:rPr lang="fr-CA" sz="1800" dirty="0" err="1">
                <a:latin typeface="+mn-lt"/>
                <a:sym typeface="Symbol"/>
              </a:rPr>
              <a:t>supplied</a:t>
            </a:r>
            <a:r>
              <a:rPr lang="fr-CA" sz="1800" dirty="0">
                <a:latin typeface="+mn-lt"/>
                <a:sym typeface="Symbol"/>
              </a:rPr>
              <a:t> by </a:t>
            </a:r>
            <a:r>
              <a:rPr lang="fr-CA" sz="1800" dirty="0" err="1">
                <a:latin typeface="+mn-lt"/>
                <a:sym typeface="Symbol"/>
              </a:rPr>
              <a:t>publisher</a:t>
            </a:r>
            <a:r>
              <a:rPr lang="fr-CA" sz="1800" dirty="0">
                <a:latin typeface="+mn-lt"/>
                <a:sym typeface="Symbol"/>
              </a:rPr>
              <a:t> » (il faut donc faire des recherches par mots-clés pour les articles récents).</a:t>
            </a:r>
          </a:p>
          <a:p>
            <a:pPr marL="0" indent="0">
              <a:buClr>
                <a:srgbClr val="C00000"/>
              </a:buClr>
              <a:buNone/>
            </a:pPr>
            <a:endParaRPr lang="fr-CA" sz="2400" b="1" u="sng" dirty="0">
              <a:latin typeface="+mn-lt"/>
              <a:sym typeface="Symbol"/>
            </a:endParaRPr>
          </a:p>
        </p:txBody>
      </p:sp>
      <p:pic>
        <p:nvPicPr>
          <p:cNvPr id="5" name="Picture 2" descr="https://encrypted-tbn1.gstatic.com/images?q=tbn:ANd9GcTTLV8bihd5se_bXUvqogBBfp4NfyObCAEroc6N52e6jDdk9qBXTxlYoiYV"/>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2160" y="188640"/>
            <a:ext cx="2344688" cy="95252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à coins arrondis 1"/>
          <p:cNvSpPr/>
          <p:nvPr/>
        </p:nvSpPr>
        <p:spPr>
          <a:xfrm>
            <a:off x="681486" y="5225441"/>
            <a:ext cx="3640347" cy="12668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CA"/>
          </a:p>
        </p:txBody>
      </p:sp>
      <p:sp>
        <p:nvSpPr>
          <p:cNvPr id="6" name="ZoneTexte 5"/>
          <p:cNvSpPr txBox="1"/>
          <p:nvPr/>
        </p:nvSpPr>
        <p:spPr>
          <a:xfrm>
            <a:off x="793629" y="5225441"/>
            <a:ext cx="3528204" cy="1154162"/>
          </a:xfrm>
          <a:prstGeom prst="rect">
            <a:avLst/>
          </a:prstGeom>
          <a:noFill/>
        </p:spPr>
        <p:txBody>
          <a:bodyPr wrap="square" rtlCol="0">
            <a:spAutoFit/>
          </a:bodyPr>
          <a:lstStyle/>
          <a:p>
            <a:r>
              <a:rPr lang="fr-CA" dirty="0"/>
              <a:t>Requête sans </a:t>
            </a:r>
            <a:r>
              <a:rPr lang="fr-CA" dirty="0" err="1"/>
              <a:t>MeSH</a:t>
            </a:r>
            <a:r>
              <a:rPr lang="fr-CA" dirty="0"/>
              <a:t>:</a:t>
            </a:r>
          </a:p>
          <a:p>
            <a:r>
              <a:rPr lang="en-US" sz="1700" dirty="0">
                <a:solidFill>
                  <a:prstClr val="black"/>
                </a:solidFill>
              </a:rPr>
              <a:t>(arthrosis OR arthritis OR </a:t>
            </a:r>
            <a:r>
              <a:rPr lang="en-US" sz="1700" dirty="0" err="1">
                <a:solidFill>
                  <a:prstClr val="black"/>
                </a:solidFill>
              </a:rPr>
              <a:t>osteoarthr</a:t>
            </a:r>
            <a:r>
              <a:rPr lang="en-US" sz="1700" dirty="0">
                <a:solidFill>
                  <a:prstClr val="black"/>
                </a:solidFill>
              </a:rPr>
              <a:t>* OR “joint disease” OR </a:t>
            </a:r>
            <a:r>
              <a:rPr lang="en-US" sz="1700" dirty="0" err="1">
                <a:solidFill>
                  <a:prstClr val="black"/>
                </a:solidFill>
              </a:rPr>
              <a:t>gonarthrosis</a:t>
            </a:r>
            <a:r>
              <a:rPr lang="en-US" sz="1700" dirty="0">
                <a:solidFill>
                  <a:prstClr val="black"/>
                </a:solidFill>
              </a:rPr>
              <a:t>) AND knee</a:t>
            </a:r>
          </a:p>
        </p:txBody>
      </p:sp>
      <p:sp>
        <p:nvSpPr>
          <p:cNvPr id="8" name="Rectangle à coins arrondis 7"/>
          <p:cNvSpPr/>
          <p:nvPr/>
        </p:nvSpPr>
        <p:spPr>
          <a:xfrm>
            <a:off x="4848046" y="5225441"/>
            <a:ext cx="3640347" cy="12668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CA"/>
          </a:p>
        </p:txBody>
      </p:sp>
      <p:sp>
        <p:nvSpPr>
          <p:cNvPr id="9" name="ZoneTexte 8"/>
          <p:cNvSpPr txBox="1"/>
          <p:nvPr/>
        </p:nvSpPr>
        <p:spPr>
          <a:xfrm>
            <a:off x="4934310" y="5487051"/>
            <a:ext cx="3528204" cy="630942"/>
          </a:xfrm>
          <a:prstGeom prst="rect">
            <a:avLst/>
          </a:prstGeom>
          <a:noFill/>
        </p:spPr>
        <p:txBody>
          <a:bodyPr wrap="square" rtlCol="0">
            <a:spAutoFit/>
          </a:bodyPr>
          <a:lstStyle/>
          <a:p>
            <a:r>
              <a:rPr lang="fr-CA" dirty="0"/>
              <a:t>Requête avec </a:t>
            </a:r>
            <a:r>
              <a:rPr lang="fr-CA" dirty="0" err="1"/>
              <a:t>MeSH</a:t>
            </a:r>
            <a:r>
              <a:rPr lang="fr-CA" dirty="0"/>
              <a:t>:</a:t>
            </a:r>
          </a:p>
          <a:p>
            <a:r>
              <a:rPr lang="en-US" sz="1700" dirty="0"/>
              <a:t>"Osteoarthritis, Knee"[Mesh]</a:t>
            </a:r>
          </a:p>
        </p:txBody>
      </p:sp>
    </p:spTree>
    <p:extLst>
      <p:ext uri="{BB962C8B-B14F-4D97-AF65-F5344CB8AC3E}">
        <p14:creationId xmlns:p14="http://schemas.microsoft.com/office/powerpoint/2010/main" val="2171862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8" grpId="0" animBg="1"/>
      <p:bldP spid="9"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Image 1"/>
          <p:cNvPicPr>
            <a:picLocks noChangeAspect="1"/>
          </p:cNvPicPr>
          <p:nvPr/>
        </p:nvPicPr>
        <p:blipFill>
          <a:blip r:embed="rId3"/>
          <a:stretch>
            <a:fillRect/>
          </a:stretch>
        </p:blipFill>
        <p:spPr>
          <a:xfrm>
            <a:off x="-2579" y="2367171"/>
            <a:ext cx="9146579" cy="6071969"/>
          </a:xfrm>
          <a:prstGeom prst="rect">
            <a:avLst/>
          </a:prstGeom>
        </p:spPr>
      </p:pic>
      <p:sp>
        <p:nvSpPr>
          <p:cNvPr id="3" name="Titre 2"/>
          <p:cNvSpPr>
            <a:spLocks noGrp="1"/>
          </p:cNvSpPr>
          <p:nvPr>
            <p:ph type="title"/>
          </p:nvPr>
        </p:nvSpPr>
        <p:spPr>
          <a:xfrm>
            <a:off x="457200" y="0"/>
            <a:ext cx="8229600" cy="1143000"/>
          </a:xfrm>
        </p:spPr>
        <p:txBody>
          <a:bodyPr/>
          <a:lstStyle/>
          <a:p>
            <a:pPr algn="l"/>
            <a:r>
              <a:rPr lang="fr-CA" sz="3000" dirty="0">
                <a:latin typeface="Helvetica" pitchFamily="34" charset="0"/>
                <a:hlinkClick r:id="rId4"/>
              </a:rPr>
              <a:t>PubMed</a:t>
            </a:r>
            <a:endParaRPr lang="fr-CA" sz="3000" dirty="0">
              <a:latin typeface="Helvetica" pitchFamily="34" charset="0"/>
            </a:endParaRPr>
          </a:p>
        </p:txBody>
      </p:sp>
      <p:sp>
        <p:nvSpPr>
          <p:cNvPr id="4" name="Espace réservé du contenu 3"/>
          <p:cNvSpPr>
            <a:spLocks noGrp="1"/>
          </p:cNvSpPr>
          <p:nvPr>
            <p:ph idx="1"/>
          </p:nvPr>
        </p:nvSpPr>
        <p:spPr>
          <a:xfrm>
            <a:off x="457200" y="1242204"/>
            <a:ext cx="8229600" cy="4883959"/>
          </a:xfrm>
        </p:spPr>
        <p:txBody>
          <a:bodyPr>
            <a:normAutofit/>
          </a:bodyPr>
          <a:lstStyle/>
          <a:p>
            <a:pPr marL="0" indent="0">
              <a:buClr>
                <a:srgbClr val="C00000"/>
              </a:buClr>
              <a:buNone/>
            </a:pPr>
            <a:r>
              <a:rPr lang="fr-CA" sz="2400" b="1" u="sng" dirty="0" err="1">
                <a:latin typeface="+mn-lt"/>
                <a:sym typeface="Symbol"/>
              </a:rPr>
              <a:t>Medical</a:t>
            </a:r>
            <a:r>
              <a:rPr lang="fr-CA" sz="2400" b="1" u="sng" dirty="0">
                <a:latin typeface="+mn-lt"/>
                <a:sym typeface="Symbol"/>
              </a:rPr>
              <a:t> </a:t>
            </a:r>
            <a:r>
              <a:rPr lang="fr-CA" sz="2400" b="1" u="sng" dirty="0" err="1">
                <a:latin typeface="+mn-lt"/>
                <a:sym typeface="Symbol"/>
              </a:rPr>
              <a:t>Subject</a:t>
            </a:r>
            <a:r>
              <a:rPr lang="fr-CA" sz="2400" b="1" u="sng" dirty="0">
                <a:latin typeface="+mn-lt"/>
                <a:sym typeface="Symbol"/>
              </a:rPr>
              <a:t> </a:t>
            </a:r>
            <a:r>
              <a:rPr lang="fr-CA" sz="2400" b="1" u="sng" dirty="0" err="1">
                <a:latin typeface="+mn-lt"/>
                <a:sym typeface="Symbol"/>
              </a:rPr>
              <a:t>Headings</a:t>
            </a:r>
            <a:r>
              <a:rPr lang="fr-CA" sz="2400" b="1" u="sng" dirty="0">
                <a:latin typeface="+mn-lt"/>
                <a:sym typeface="Symbol"/>
              </a:rPr>
              <a:t> (</a:t>
            </a:r>
            <a:r>
              <a:rPr lang="fr-CA" sz="2400" b="1" u="sng" dirty="0" err="1">
                <a:latin typeface="+mn-lt"/>
                <a:sym typeface="Symbol"/>
              </a:rPr>
              <a:t>MeSH</a:t>
            </a:r>
            <a:r>
              <a:rPr lang="fr-CA" sz="2400" b="1" u="sng" dirty="0">
                <a:latin typeface="+mn-lt"/>
                <a:sym typeface="Symbol"/>
              </a:rPr>
              <a:t>)</a:t>
            </a:r>
          </a:p>
          <a:p>
            <a:pPr marL="0" indent="0">
              <a:buClr>
                <a:srgbClr val="C00000"/>
              </a:buClr>
              <a:buNone/>
            </a:pPr>
            <a:r>
              <a:rPr lang="fr-CA" sz="2000" dirty="0">
                <a:latin typeface="+mn-lt"/>
                <a:sym typeface="Symbol"/>
              </a:rPr>
              <a:t>Chaque entrée du </a:t>
            </a:r>
            <a:r>
              <a:rPr lang="fr-CA" sz="2000" dirty="0" err="1">
                <a:latin typeface="+mn-lt"/>
                <a:sym typeface="Symbol"/>
              </a:rPr>
              <a:t>MeSH</a:t>
            </a:r>
            <a:r>
              <a:rPr lang="fr-CA" sz="2000" dirty="0">
                <a:latin typeface="+mn-lt"/>
                <a:sym typeface="Symbol"/>
              </a:rPr>
              <a:t> comprend une définition, des sous-aspects du sujet, des termes rejetés ainsi qu’une ou plusieurs hiérarchies du sujet.</a:t>
            </a:r>
          </a:p>
          <a:p>
            <a:pPr marL="0" indent="0">
              <a:buClr>
                <a:srgbClr val="C00000"/>
              </a:buClr>
              <a:buNone/>
            </a:pPr>
            <a:endParaRPr lang="fr-CA" sz="2400" b="1" u="sng" dirty="0">
              <a:latin typeface="+mn-lt"/>
              <a:sym typeface="Symbol"/>
            </a:endParaRPr>
          </a:p>
        </p:txBody>
      </p:sp>
      <p:pic>
        <p:nvPicPr>
          <p:cNvPr id="5" name="Picture 2" descr="https://encrypted-tbn1.gstatic.com/images?q=tbn:ANd9GcTTLV8bihd5se_bXUvqogBBfp4NfyObCAEroc6N52e6jDdk9qBXTxlYoiYV"/>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2160" y="188640"/>
            <a:ext cx="2344688" cy="95252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2740" y="3476625"/>
            <a:ext cx="6802128" cy="7620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fr-CA"/>
          </a:p>
        </p:txBody>
      </p:sp>
      <p:sp>
        <p:nvSpPr>
          <p:cNvPr id="11" name="Rectangle 10"/>
          <p:cNvSpPr/>
          <p:nvPr/>
        </p:nvSpPr>
        <p:spPr>
          <a:xfrm>
            <a:off x="304800" y="4635063"/>
            <a:ext cx="5591503" cy="2312276"/>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fr-CA"/>
          </a:p>
        </p:txBody>
      </p:sp>
      <p:pic>
        <p:nvPicPr>
          <p:cNvPr id="9" name="Image 8"/>
          <p:cNvPicPr>
            <a:picLocks noChangeAspect="1"/>
          </p:cNvPicPr>
          <p:nvPr/>
        </p:nvPicPr>
        <p:blipFill>
          <a:blip r:embed="rId6"/>
          <a:stretch>
            <a:fillRect/>
          </a:stretch>
        </p:blipFill>
        <p:spPr>
          <a:xfrm>
            <a:off x="-2580" y="2311180"/>
            <a:ext cx="9146579" cy="4971471"/>
          </a:xfrm>
          <a:prstGeom prst="rect">
            <a:avLst/>
          </a:prstGeom>
        </p:spPr>
      </p:pic>
      <p:sp>
        <p:nvSpPr>
          <p:cNvPr id="16" name="Rectangle 15"/>
          <p:cNvSpPr/>
          <p:nvPr/>
        </p:nvSpPr>
        <p:spPr>
          <a:xfrm>
            <a:off x="12740" y="3028950"/>
            <a:ext cx="1816060" cy="1381125"/>
          </a:xfrm>
          <a:prstGeom prst="rect">
            <a:avLst/>
          </a:prstGeom>
          <a:noFill/>
          <a:ln w="190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17" name="Rectangle 16"/>
          <p:cNvSpPr/>
          <p:nvPr/>
        </p:nvSpPr>
        <p:spPr>
          <a:xfrm>
            <a:off x="304798" y="4410075"/>
            <a:ext cx="3109005" cy="2537264"/>
          </a:xfrm>
          <a:prstGeom prst="rect">
            <a:avLst/>
          </a:prstGeom>
          <a:noFill/>
          <a:ln w="190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14" name="Rectangle à coins arrondis 13"/>
          <p:cNvSpPr/>
          <p:nvPr/>
        </p:nvSpPr>
        <p:spPr>
          <a:xfrm>
            <a:off x="2418092" y="3698002"/>
            <a:ext cx="4278702" cy="193231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fr-CA"/>
          </a:p>
        </p:txBody>
      </p:sp>
      <p:sp>
        <p:nvSpPr>
          <p:cNvPr id="15" name="ZoneTexte 14"/>
          <p:cNvSpPr txBox="1"/>
          <p:nvPr/>
        </p:nvSpPr>
        <p:spPr>
          <a:xfrm>
            <a:off x="2566028" y="3775638"/>
            <a:ext cx="4019909" cy="2092881"/>
          </a:xfrm>
          <a:prstGeom prst="rect">
            <a:avLst/>
          </a:prstGeom>
          <a:noFill/>
        </p:spPr>
        <p:txBody>
          <a:bodyPr wrap="square" rtlCol="0">
            <a:spAutoFit/>
          </a:bodyPr>
          <a:lstStyle/>
          <a:p>
            <a:r>
              <a:rPr lang="fr-CA" sz="1600" b="1" dirty="0"/>
              <a:t>Astuce de recherche!</a:t>
            </a:r>
          </a:p>
          <a:p>
            <a:r>
              <a:rPr lang="fr-CA" sz="1600" dirty="0"/>
              <a:t>Les </a:t>
            </a:r>
            <a:r>
              <a:rPr lang="fr-CA" sz="1600" dirty="0" err="1"/>
              <a:t>MeSH</a:t>
            </a:r>
            <a:r>
              <a:rPr lang="fr-CA" sz="1600" dirty="0"/>
              <a:t> sont un excellent point de départ pour la recherche. </a:t>
            </a:r>
          </a:p>
          <a:p>
            <a:r>
              <a:rPr lang="fr-CA" sz="1600" dirty="0"/>
              <a:t>Pour obtenir une définition, contextualiser son sujet, ou encore élargir/préciser son sujet de recherche.</a:t>
            </a:r>
            <a:br>
              <a:rPr lang="fr-CA" sz="1600" dirty="0"/>
            </a:br>
            <a:r>
              <a:rPr lang="fr-CA" sz="1600" dirty="0"/>
              <a:t>Ajoutez les dans votre plan de concept!</a:t>
            </a:r>
          </a:p>
          <a:p>
            <a:endParaRPr lang="fr-CA" dirty="0"/>
          </a:p>
        </p:txBody>
      </p:sp>
    </p:spTree>
    <p:extLst>
      <p:ext uri="{BB962C8B-B14F-4D97-AF65-F5344CB8AC3E}">
        <p14:creationId xmlns:p14="http://schemas.microsoft.com/office/powerpoint/2010/main" val="3001231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1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17"/>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1" grpId="0" animBg="1"/>
      <p:bldP spid="11" grpId="1" animBg="1"/>
      <p:bldP spid="16" grpId="0" animBg="1"/>
      <p:bldP spid="16" grpId="1" animBg="1"/>
      <p:bldP spid="17" grpId="0" animBg="1"/>
      <p:bldP spid="17" grpId="1" animBg="1"/>
      <p:bldP spid="14" grpId="0" animBg="1"/>
      <p:bldP spid="15"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re 2"/>
          <p:cNvSpPr>
            <a:spLocks noGrp="1"/>
          </p:cNvSpPr>
          <p:nvPr>
            <p:ph type="title"/>
          </p:nvPr>
        </p:nvSpPr>
        <p:spPr>
          <a:xfrm>
            <a:off x="457200" y="0"/>
            <a:ext cx="8229600" cy="1143000"/>
          </a:xfrm>
        </p:spPr>
        <p:txBody>
          <a:bodyPr/>
          <a:lstStyle/>
          <a:p>
            <a:pPr algn="l"/>
            <a:r>
              <a:rPr lang="fr-CA" sz="3000" dirty="0">
                <a:latin typeface="Helvetica" pitchFamily="34" charset="0"/>
                <a:hlinkClick r:id="rId3"/>
              </a:rPr>
              <a:t>PubMed</a:t>
            </a:r>
            <a:endParaRPr lang="fr-CA" sz="3000" dirty="0">
              <a:latin typeface="Helvetica" pitchFamily="34" charset="0"/>
            </a:endParaRPr>
          </a:p>
        </p:txBody>
      </p:sp>
      <p:sp>
        <p:nvSpPr>
          <p:cNvPr id="4" name="Espace réservé du contenu 3"/>
          <p:cNvSpPr>
            <a:spLocks noGrp="1"/>
          </p:cNvSpPr>
          <p:nvPr>
            <p:ph idx="1"/>
          </p:nvPr>
        </p:nvSpPr>
        <p:spPr>
          <a:xfrm>
            <a:off x="457200" y="1302590"/>
            <a:ext cx="8229600" cy="4823574"/>
          </a:xfrm>
        </p:spPr>
        <p:txBody>
          <a:bodyPr>
            <a:normAutofit/>
          </a:bodyPr>
          <a:lstStyle/>
          <a:p>
            <a:pPr marL="0" indent="0">
              <a:buClr>
                <a:srgbClr val="C00000"/>
              </a:buClr>
              <a:buNone/>
            </a:pPr>
            <a:r>
              <a:rPr lang="fr-CA" sz="2200" b="1" dirty="0">
                <a:latin typeface="+mn-lt"/>
                <a:sym typeface="Symbol"/>
              </a:rPr>
              <a:t>Astuces de recherche dans PubMed…</a:t>
            </a:r>
          </a:p>
          <a:p>
            <a:pPr>
              <a:buClr>
                <a:srgbClr val="C00000"/>
              </a:buClr>
              <a:buFont typeface="Wingdings" panose="05000000000000000000" pitchFamily="2" charset="2"/>
              <a:buChar char="ü"/>
            </a:pPr>
            <a:r>
              <a:rPr lang="fr-CA" sz="1800" dirty="0">
                <a:latin typeface="+mn-lt"/>
                <a:sym typeface="Symbol"/>
              </a:rPr>
              <a:t>Utiliser les termes </a:t>
            </a:r>
            <a:r>
              <a:rPr lang="fr-CA" sz="1800" dirty="0" err="1">
                <a:latin typeface="+mn-lt"/>
                <a:sym typeface="Symbol"/>
              </a:rPr>
              <a:t>MeSH</a:t>
            </a:r>
            <a:r>
              <a:rPr lang="fr-CA" sz="1800" dirty="0">
                <a:latin typeface="+mn-lt"/>
                <a:sym typeface="Symbol"/>
              </a:rPr>
              <a:t> et leurs subdivisions pour effectuer des recherches précises;</a:t>
            </a:r>
          </a:p>
          <a:p>
            <a:pPr>
              <a:buClr>
                <a:srgbClr val="C00000"/>
              </a:buClr>
              <a:buFont typeface="Wingdings" panose="05000000000000000000" pitchFamily="2" charset="2"/>
              <a:buChar char="ü"/>
            </a:pPr>
            <a:r>
              <a:rPr lang="fr-CA" sz="1800" dirty="0">
                <a:latin typeface="+mn-lt"/>
                <a:sym typeface="Symbol"/>
              </a:rPr>
              <a:t>Cocher « </a:t>
            </a:r>
            <a:r>
              <a:rPr lang="fr-CA" sz="1800" dirty="0" err="1">
                <a:latin typeface="+mn-lt"/>
                <a:sym typeface="Symbol"/>
              </a:rPr>
              <a:t>Restrict</a:t>
            </a:r>
            <a:r>
              <a:rPr lang="fr-CA" sz="1800" dirty="0">
                <a:latin typeface="+mn-lt"/>
                <a:sym typeface="Symbol"/>
              </a:rPr>
              <a:t> to Major topic » pour ne retrouver que les articles dont le terme </a:t>
            </a:r>
            <a:r>
              <a:rPr lang="fr-CA" sz="1800" dirty="0" err="1">
                <a:latin typeface="+mn-lt"/>
                <a:sym typeface="Symbol"/>
              </a:rPr>
              <a:t>MeSH</a:t>
            </a:r>
            <a:r>
              <a:rPr lang="fr-CA" sz="1800" dirty="0">
                <a:latin typeface="+mn-lt"/>
                <a:sym typeface="Symbol"/>
              </a:rPr>
              <a:t> correspond au sujet principal;</a:t>
            </a:r>
          </a:p>
          <a:p>
            <a:pPr>
              <a:buClr>
                <a:srgbClr val="C00000"/>
              </a:buClr>
              <a:buFont typeface="Wingdings" panose="05000000000000000000" pitchFamily="2" charset="2"/>
              <a:buChar char="ü"/>
            </a:pPr>
            <a:r>
              <a:rPr lang="fr-CA" sz="1800" dirty="0">
                <a:latin typeface="+mn-lt"/>
                <a:sym typeface="Symbol"/>
              </a:rPr>
              <a:t>Employer les limites spécifiques à PubMed (types d’article,  population cible, etc.).</a:t>
            </a:r>
          </a:p>
          <a:p>
            <a:pPr marL="0" indent="0">
              <a:buClr>
                <a:srgbClr val="C00000"/>
              </a:buClr>
              <a:buNone/>
            </a:pPr>
            <a:endParaRPr lang="fr-CA" sz="1800" dirty="0">
              <a:latin typeface="+mn-lt"/>
              <a:sym typeface="Symbol"/>
            </a:endParaRPr>
          </a:p>
          <a:p>
            <a:pPr marL="0" indent="0">
              <a:buClr>
                <a:srgbClr val="C00000"/>
              </a:buClr>
              <a:buNone/>
            </a:pPr>
            <a:endParaRPr lang="fr-CA" sz="1800" dirty="0">
              <a:latin typeface="+mn-lt"/>
              <a:sym typeface="Symbol"/>
            </a:endParaRPr>
          </a:p>
          <a:p>
            <a:pPr marL="0" indent="0">
              <a:buClr>
                <a:srgbClr val="C00000"/>
              </a:buClr>
              <a:buNone/>
            </a:pPr>
            <a:endParaRPr lang="fr-CA" sz="1800" dirty="0">
              <a:latin typeface="+mn-lt"/>
              <a:sym typeface="Symbol"/>
            </a:endParaRPr>
          </a:p>
          <a:p>
            <a:pPr marL="0" indent="0">
              <a:buClr>
                <a:srgbClr val="C00000"/>
              </a:buClr>
              <a:buNone/>
            </a:pPr>
            <a:r>
              <a:rPr lang="fr-CA" sz="2200" b="1" dirty="0">
                <a:latin typeface="+mn-lt"/>
                <a:sym typeface="Symbol"/>
              </a:rPr>
              <a:t>Accès au texte intégral</a:t>
            </a:r>
          </a:p>
          <a:p>
            <a:pPr>
              <a:buClr>
                <a:srgbClr val="C00000"/>
              </a:buClr>
              <a:buFont typeface="Arial" panose="020B0604020202020204" pitchFamily="34" charset="0"/>
              <a:buChar char="•"/>
            </a:pPr>
            <a:r>
              <a:rPr lang="fr-CA" sz="1800" dirty="0">
                <a:latin typeface="+mn-lt"/>
                <a:sym typeface="Symbol"/>
              </a:rPr>
              <a:t>Texte intégral parfois disponible en cliquant sur l’un des « Full </a:t>
            </a:r>
            <a:r>
              <a:rPr lang="fr-CA" sz="1800" dirty="0" err="1">
                <a:latin typeface="+mn-lt"/>
                <a:sym typeface="Symbol"/>
              </a:rPr>
              <a:t>text</a:t>
            </a:r>
            <a:r>
              <a:rPr lang="fr-CA" sz="1800" dirty="0">
                <a:latin typeface="+mn-lt"/>
                <a:sym typeface="Symbol"/>
              </a:rPr>
              <a:t> links »</a:t>
            </a:r>
          </a:p>
          <a:p>
            <a:pPr>
              <a:buClr>
                <a:srgbClr val="C00000"/>
              </a:buClr>
            </a:pPr>
            <a:r>
              <a:rPr lang="fr-CA" sz="1800" dirty="0">
                <a:latin typeface="+mn-lt"/>
                <a:sym typeface="Symbol"/>
              </a:rPr>
              <a:t>Sinon, demander un prêt entre bibliothèques (PEB) grâce à la cible </a:t>
            </a:r>
          </a:p>
        </p:txBody>
      </p:sp>
      <p:pic>
        <p:nvPicPr>
          <p:cNvPr id="5" name="Picture 2" descr="https://encrypted-tbn1.gstatic.com/images?q=tbn:ANd9GcTTLV8bihd5se_bXUvqogBBfp4NfyObCAEroc6N52e6jDdk9qBXTxlYoiYV"/>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2160" y="188640"/>
            <a:ext cx="2344688" cy="95252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25730"/>
          <a:stretch/>
        </p:blipFill>
        <p:spPr bwMode="auto">
          <a:xfrm>
            <a:off x="6550020" y="3714377"/>
            <a:ext cx="1959040" cy="8613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92516" y="4918874"/>
            <a:ext cx="1188132" cy="4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70193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448790"/>
            <a:ext cx="8229600" cy="5409210"/>
          </a:xfrm>
        </p:spPr>
        <p:txBody>
          <a:bodyPr>
            <a:normAutofit/>
          </a:bodyPr>
          <a:lstStyle/>
          <a:p>
            <a:pPr>
              <a:buClr>
                <a:srgbClr val="A9262D"/>
              </a:buClr>
              <a:buFont typeface="+mj-lt"/>
              <a:buAutoNum type="arabicPeriod" startAt="3"/>
            </a:pPr>
            <a:r>
              <a:rPr lang="fr-CA" sz="2000" dirty="0">
                <a:latin typeface="+mn-lt"/>
              </a:rPr>
              <a:t>Existe-t-il un MeSH pour chacun des concepts identifiés à la question 1?</a:t>
            </a:r>
            <a:br>
              <a:rPr lang="fr-CA" sz="2000" dirty="0">
                <a:latin typeface="+mn-lt"/>
              </a:rPr>
            </a:br>
            <a:r>
              <a:rPr lang="fr-CA" sz="2000" dirty="0">
                <a:latin typeface="+mn-lt"/>
              </a:rPr>
              <a:t>Prenez-les en note.</a:t>
            </a:r>
            <a:br>
              <a:rPr lang="fr-CA" sz="2000" dirty="0">
                <a:latin typeface="+mn-lt"/>
              </a:rPr>
            </a:br>
            <a:endParaRPr lang="fr-CA" sz="2000" dirty="0">
              <a:latin typeface="+mn-lt"/>
            </a:endParaRPr>
          </a:p>
          <a:p>
            <a:pPr>
              <a:buClr>
                <a:srgbClr val="A9262D"/>
              </a:buClr>
              <a:buFont typeface="+mj-lt"/>
              <a:buAutoNum type="arabicPeriod" startAt="3"/>
            </a:pPr>
            <a:r>
              <a:rPr lang="fr-CA" sz="2000" dirty="0">
                <a:latin typeface="+mn-lt"/>
              </a:rPr>
              <a:t>Lancez une recherche sur PubMed à l’aide des MeSH identifiés à la question 3. Quelle requête obtenez-vous?</a:t>
            </a:r>
            <a:br>
              <a:rPr lang="fr-CA" sz="2000" dirty="0">
                <a:latin typeface="+mn-lt"/>
              </a:rPr>
            </a:br>
            <a:r>
              <a:rPr lang="fr-CA" sz="2000" dirty="0">
                <a:latin typeface="+mn-lt"/>
              </a:rPr>
              <a:t>Prenez en note le nombre de résultats obtenus. </a:t>
            </a:r>
            <a:endParaRPr lang="fr-CA" sz="2400" dirty="0">
              <a:latin typeface="+mn-lt"/>
            </a:endParaRPr>
          </a:p>
        </p:txBody>
      </p:sp>
      <p:sp>
        <p:nvSpPr>
          <p:cNvPr id="7" name="Titre 1">
            <a:extLst>
              <a:ext uri="{FF2B5EF4-FFF2-40B4-BE49-F238E27FC236}">
                <a16:creationId xmlns:a16="http://schemas.microsoft.com/office/drawing/2014/main" id="{01B883E2-EB1F-4C5E-A9E4-396EC20CF47A}"/>
              </a:ext>
            </a:extLst>
          </p:cNvPr>
          <p:cNvSpPr>
            <a:spLocks noGrp="1"/>
          </p:cNvSpPr>
          <p:nvPr>
            <p:ph type="title"/>
          </p:nvPr>
        </p:nvSpPr>
        <p:spPr>
          <a:xfrm>
            <a:off x="457200" y="0"/>
            <a:ext cx="8686800" cy="1143000"/>
          </a:xfrm>
        </p:spPr>
        <p:txBody>
          <a:bodyPr/>
          <a:lstStyle/>
          <a:p>
            <a:pPr algn="l"/>
            <a:r>
              <a:rPr lang="fr-CA" sz="3000" dirty="0">
                <a:latin typeface="Helvetica" pitchFamily="34" charset="0"/>
              </a:rPr>
              <a:t>Mise en pratique – Partie B (5-10 min)</a:t>
            </a:r>
          </a:p>
        </p:txBody>
      </p:sp>
      <p:sp>
        <p:nvSpPr>
          <p:cNvPr id="8" name="Rectangle 7">
            <a:extLst>
              <a:ext uri="{FF2B5EF4-FFF2-40B4-BE49-F238E27FC236}">
                <a16:creationId xmlns:a16="http://schemas.microsoft.com/office/drawing/2014/main" id="{F27CB8A9-EBA0-4334-854D-7343B51D5FF5}"/>
              </a:ext>
            </a:extLst>
          </p:cNvPr>
          <p:cNvSpPr/>
          <p:nvPr/>
        </p:nvSpPr>
        <p:spPr>
          <a:xfrm>
            <a:off x="-1" y="0"/>
            <a:ext cx="108000" cy="6858000"/>
          </a:xfrm>
          <a:prstGeom prst="rect">
            <a:avLst/>
          </a:prstGeom>
          <a:solidFill>
            <a:srgbClr val="B722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9" name="Rectangle 8">
            <a:extLst>
              <a:ext uri="{FF2B5EF4-FFF2-40B4-BE49-F238E27FC236}">
                <a16:creationId xmlns:a16="http://schemas.microsoft.com/office/drawing/2014/main" id="{3F2FEBE6-F0F8-4C63-BD18-4D1DCD5528DC}"/>
              </a:ext>
            </a:extLst>
          </p:cNvPr>
          <p:cNvSpPr/>
          <p:nvPr/>
        </p:nvSpPr>
        <p:spPr>
          <a:xfrm>
            <a:off x="9068533" y="-1107"/>
            <a:ext cx="108000" cy="6858000"/>
          </a:xfrm>
          <a:prstGeom prst="rect">
            <a:avLst/>
          </a:prstGeom>
          <a:solidFill>
            <a:srgbClr val="B722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10" name="Rectangle 9">
            <a:extLst>
              <a:ext uri="{FF2B5EF4-FFF2-40B4-BE49-F238E27FC236}">
                <a16:creationId xmlns:a16="http://schemas.microsoft.com/office/drawing/2014/main" id="{BA78C612-D17C-4920-B79B-40A395A8A014}"/>
              </a:ext>
            </a:extLst>
          </p:cNvPr>
          <p:cNvSpPr/>
          <p:nvPr/>
        </p:nvSpPr>
        <p:spPr>
          <a:xfrm rot="5400000">
            <a:off x="4571999" y="-4465106"/>
            <a:ext cx="108002" cy="9036002"/>
          </a:xfrm>
          <a:prstGeom prst="rect">
            <a:avLst/>
          </a:prstGeom>
          <a:solidFill>
            <a:srgbClr val="B722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11" name="Rectangle 10">
            <a:extLst>
              <a:ext uri="{FF2B5EF4-FFF2-40B4-BE49-F238E27FC236}">
                <a16:creationId xmlns:a16="http://schemas.microsoft.com/office/drawing/2014/main" id="{BB9A2775-0463-4731-893F-CA200D7C322C}"/>
              </a:ext>
            </a:extLst>
          </p:cNvPr>
          <p:cNvSpPr/>
          <p:nvPr/>
        </p:nvSpPr>
        <p:spPr>
          <a:xfrm rot="5400000">
            <a:off x="4517999" y="2260385"/>
            <a:ext cx="107999" cy="9144001"/>
          </a:xfrm>
          <a:prstGeom prst="rect">
            <a:avLst/>
          </a:prstGeom>
          <a:solidFill>
            <a:srgbClr val="B722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12528115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re 2"/>
          <p:cNvSpPr>
            <a:spLocks noGrp="1"/>
          </p:cNvSpPr>
          <p:nvPr>
            <p:ph type="title"/>
          </p:nvPr>
        </p:nvSpPr>
        <p:spPr>
          <a:xfrm>
            <a:off x="457200" y="0"/>
            <a:ext cx="8229600" cy="1143000"/>
          </a:xfrm>
        </p:spPr>
        <p:txBody>
          <a:bodyPr/>
          <a:lstStyle/>
          <a:p>
            <a:pPr algn="l"/>
            <a:r>
              <a:rPr lang="fr-CA" sz="3000" dirty="0">
                <a:latin typeface="Helvetica" pitchFamily="34" charset="0"/>
                <a:hlinkClick r:id="rId3"/>
              </a:rPr>
              <a:t>PubMed</a:t>
            </a:r>
            <a:endParaRPr lang="fr-CA" sz="3000" dirty="0">
              <a:latin typeface="Helvetica" pitchFamily="34" charset="0"/>
            </a:endParaRPr>
          </a:p>
        </p:txBody>
      </p:sp>
      <p:sp>
        <p:nvSpPr>
          <p:cNvPr id="4" name="Espace réservé du contenu 3"/>
          <p:cNvSpPr>
            <a:spLocks noGrp="1"/>
          </p:cNvSpPr>
          <p:nvPr>
            <p:ph idx="1"/>
          </p:nvPr>
        </p:nvSpPr>
        <p:spPr>
          <a:xfrm>
            <a:off x="457200" y="1302590"/>
            <a:ext cx="8058150" cy="5366770"/>
          </a:xfrm>
        </p:spPr>
        <p:txBody>
          <a:bodyPr>
            <a:normAutofit/>
          </a:bodyPr>
          <a:lstStyle/>
          <a:p>
            <a:pPr marL="0" indent="0">
              <a:buClr>
                <a:srgbClr val="C00000"/>
              </a:buClr>
              <a:buNone/>
            </a:pPr>
            <a:r>
              <a:rPr lang="fr-CA" sz="2200" b="1" dirty="0">
                <a:latin typeface="+mn-lt"/>
                <a:sym typeface="Symbol"/>
              </a:rPr>
              <a:t>Autre méthode pour chercher dans </a:t>
            </a:r>
            <a:r>
              <a:rPr lang="fr-CA" sz="2200" b="1" dirty="0" err="1">
                <a:latin typeface="+mn-lt"/>
                <a:sym typeface="Symbol"/>
              </a:rPr>
              <a:t>PubMed</a:t>
            </a:r>
            <a:r>
              <a:rPr lang="fr-CA" sz="2200" b="1" dirty="0">
                <a:latin typeface="+mn-lt"/>
                <a:sym typeface="Symbol"/>
              </a:rPr>
              <a:t>: </a:t>
            </a:r>
            <a:r>
              <a:rPr lang="fr-CA" sz="2200" b="1" dirty="0" err="1">
                <a:latin typeface="+mn-lt"/>
                <a:sym typeface="Symbol"/>
              </a:rPr>
              <a:t>Automatic</a:t>
            </a:r>
            <a:r>
              <a:rPr lang="fr-CA" sz="2200" b="1" dirty="0">
                <a:latin typeface="+mn-lt"/>
                <a:sym typeface="Symbol"/>
              </a:rPr>
              <a:t> </a:t>
            </a:r>
            <a:r>
              <a:rPr lang="fr-CA" sz="2200" b="1" dirty="0" err="1">
                <a:latin typeface="+mn-lt"/>
                <a:sym typeface="Symbol"/>
              </a:rPr>
              <a:t>Term</a:t>
            </a:r>
            <a:r>
              <a:rPr lang="fr-CA" sz="2200" b="1" dirty="0">
                <a:latin typeface="+mn-lt"/>
                <a:sym typeface="Symbol"/>
              </a:rPr>
              <a:t> </a:t>
            </a:r>
            <a:r>
              <a:rPr lang="fr-CA" sz="2200" b="1" dirty="0" err="1">
                <a:latin typeface="+mn-lt"/>
                <a:sym typeface="Symbol"/>
              </a:rPr>
              <a:t>Mapping</a:t>
            </a:r>
            <a:endParaRPr lang="fr-CA" sz="2200" b="1" dirty="0">
              <a:latin typeface="+mn-lt"/>
              <a:sym typeface="Symbol"/>
            </a:endParaRPr>
          </a:p>
          <a:p>
            <a:pPr>
              <a:buClr>
                <a:srgbClr val="C00000"/>
              </a:buClr>
              <a:buFont typeface="+mj-lt"/>
              <a:buAutoNum type="arabicPeriod"/>
            </a:pPr>
            <a:r>
              <a:rPr lang="fr-CA" sz="1800" dirty="0">
                <a:latin typeface="+mn-lt"/>
                <a:sym typeface="Symbol"/>
              </a:rPr>
              <a:t>Lancez une recherche avec tous vos concepts dans la barre de recherche, sans mettre aucun opérateur de recherche;</a:t>
            </a:r>
          </a:p>
        </p:txBody>
      </p:sp>
      <p:pic>
        <p:nvPicPr>
          <p:cNvPr id="5" name="Picture 2" descr="https://encrypted-tbn1.gstatic.com/images?q=tbn:ANd9GcTTLV8bihd5se_bXUvqogBBfp4NfyObCAEroc6N52e6jDdk9qBXTxlYoiYV"/>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2160" y="188640"/>
            <a:ext cx="2344688" cy="952529"/>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a:extLst>
              <a:ext uri="{FF2B5EF4-FFF2-40B4-BE49-F238E27FC236}">
                <a16:creationId xmlns:a16="http://schemas.microsoft.com/office/drawing/2014/main" id="{4BB6348D-C2F9-4A27-9417-E49972848E50}"/>
              </a:ext>
            </a:extLst>
          </p:cNvPr>
          <p:cNvPicPr>
            <a:picLocks noChangeAspect="1"/>
          </p:cNvPicPr>
          <p:nvPr/>
        </p:nvPicPr>
        <p:blipFill>
          <a:blip r:embed="rId5"/>
          <a:stretch>
            <a:fillRect/>
          </a:stretch>
        </p:blipFill>
        <p:spPr>
          <a:xfrm>
            <a:off x="298097" y="2922851"/>
            <a:ext cx="8547805" cy="1554146"/>
          </a:xfrm>
          <a:prstGeom prst="rect">
            <a:avLst/>
          </a:prstGeom>
        </p:spPr>
      </p:pic>
    </p:spTree>
    <p:extLst>
      <p:ext uri="{BB962C8B-B14F-4D97-AF65-F5344CB8AC3E}">
        <p14:creationId xmlns:p14="http://schemas.microsoft.com/office/powerpoint/2010/main" val="5274814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re 2"/>
          <p:cNvSpPr>
            <a:spLocks noGrp="1"/>
          </p:cNvSpPr>
          <p:nvPr>
            <p:ph type="title"/>
          </p:nvPr>
        </p:nvSpPr>
        <p:spPr>
          <a:xfrm>
            <a:off x="457200" y="0"/>
            <a:ext cx="8229600" cy="1143000"/>
          </a:xfrm>
        </p:spPr>
        <p:txBody>
          <a:bodyPr/>
          <a:lstStyle/>
          <a:p>
            <a:pPr algn="l"/>
            <a:r>
              <a:rPr lang="fr-CA" sz="3000" dirty="0">
                <a:latin typeface="Helvetica" pitchFamily="34" charset="0"/>
                <a:hlinkClick r:id="rId3"/>
              </a:rPr>
              <a:t>PubMed</a:t>
            </a:r>
            <a:endParaRPr lang="fr-CA" sz="3000" dirty="0">
              <a:latin typeface="Helvetica" pitchFamily="34" charset="0"/>
            </a:endParaRPr>
          </a:p>
        </p:txBody>
      </p:sp>
      <p:sp>
        <p:nvSpPr>
          <p:cNvPr id="4" name="Espace réservé du contenu 3"/>
          <p:cNvSpPr>
            <a:spLocks noGrp="1"/>
          </p:cNvSpPr>
          <p:nvPr>
            <p:ph idx="1"/>
          </p:nvPr>
        </p:nvSpPr>
        <p:spPr>
          <a:xfrm>
            <a:off x="457200" y="1302590"/>
            <a:ext cx="8058150" cy="5366770"/>
          </a:xfrm>
        </p:spPr>
        <p:txBody>
          <a:bodyPr>
            <a:normAutofit/>
          </a:bodyPr>
          <a:lstStyle/>
          <a:p>
            <a:pPr marL="0" indent="0">
              <a:buClr>
                <a:srgbClr val="C00000"/>
              </a:buClr>
              <a:buNone/>
            </a:pPr>
            <a:r>
              <a:rPr lang="fr-CA" sz="2200" b="1" dirty="0">
                <a:latin typeface="+mn-lt"/>
                <a:sym typeface="Symbol"/>
              </a:rPr>
              <a:t>Autre méthode pour chercher dans PubMed: </a:t>
            </a:r>
            <a:r>
              <a:rPr lang="fr-CA" sz="2200" b="1" dirty="0" err="1">
                <a:latin typeface="+mn-lt"/>
                <a:sym typeface="Symbol"/>
              </a:rPr>
              <a:t>Automatic</a:t>
            </a:r>
            <a:r>
              <a:rPr lang="fr-CA" sz="2200" b="1" dirty="0">
                <a:latin typeface="+mn-lt"/>
                <a:sym typeface="Symbol"/>
              </a:rPr>
              <a:t> </a:t>
            </a:r>
            <a:r>
              <a:rPr lang="fr-CA" sz="2200" b="1" dirty="0" err="1">
                <a:latin typeface="+mn-lt"/>
                <a:sym typeface="Symbol"/>
              </a:rPr>
              <a:t>Term</a:t>
            </a:r>
            <a:r>
              <a:rPr lang="fr-CA" sz="2200" b="1" dirty="0">
                <a:latin typeface="+mn-lt"/>
                <a:sym typeface="Symbol"/>
              </a:rPr>
              <a:t> Mapping</a:t>
            </a:r>
          </a:p>
          <a:p>
            <a:pPr marL="457200" indent="-457200">
              <a:buClr>
                <a:srgbClr val="C00000"/>
              </a:buClr>
              <a:buFont typeface="+mj-lt"/>
              <a:buAutoNum type="arabicPeriod" startAt="2"/>
            </a:pPr>
            <a:r>
              <a:rPr lang="fr-CA" sz="1800" dirty="0">
                <a:latin typeface="+mn-lt"/>
                <a:sym typeface="Symbol"/>
              </a:rPr>
              <a:t>Vérifiez l’interprétation de la requête en cliquant sur </a:t>
            </a:r>
            <a:r>
              <a:rPr lang="fr-CA" sz="1800" i="1" dirty="0">
                <a:latin typeface="+mn-lt"/>
                <a:sym typeface="Symbol"/>
              </a:rPr>
              <a:t>Advanced</a:t>
            </a:r>
            <a:r>
              <a:rPr lang="fr-CA" sz="1800" dirty="0">
                <a:latin typeface="+mn-lt"/>
                <a:sym typeface="Symbol"/>
              </a:rPr>
              <a:t>, puis en déployant le détail de la requête dans la section « </a:t>
            </a:r>
            <a:r>
              <a:rPr lang="fr-CA" sz="1800" dirty="0" err="1">
                <a:latin typeface="+mn-lt"/>
                <a:sym typeface="Symbol"/>
              </a:rPr>
              <a:t>History</a:t>
            </a:r>
            <a:r>
              <a:rPr lang="fr-CA" sz="1800" dirty="0">
                <a:latin typeface="+mn-lt"/>
                <a:sym typeface="Symbol"/>
              </a:rPr>
              <a:t> and </a:t>
            </a:r>
            <a:r>
              <a:rPr lang="fr-CA" sz="1800" dirty="0" err="1">
                <a:latin typeface="+mn-lt"/>
                <a:sym typeface="Symbol"/>
              </a:rPr>
              <a:t>Search</a:t>
            </a:r>
            <a:r>
              <a:rPr lang="fr-CA" sz="1800" dirty="0">
                <a:latin typeface="+mn-lt"/>
                <a:sym typeface="Symbol"/>
              </a:rPr>
              <a:t> </a:t>
            </a:r>
            <a:r>
              <a:rPr lang="fr-CA" sz="1800" dirty="0" err="1">
                <a:latin typeface="+mn-lt"/>
                <a:sym typeface="Symbol"/>
              </a:rPr>
              <a:t>details</a:t>
            </a:r>
            <a:r>
              <a:rPr lang="fr-CA" sz="1800" dirty="0">
                <a:latin typeface="+mn-lt"/>
                <a:sym typeface="Symbol"/>
              </a:rPr>
              <a:t> ».</a:t>
            </a:r>
          </a:p>
          <a:p>
            <a:pPr>
              <a:buClr>
                <a:srgbClr val="C00000"/>
              </a:buClr>
              <a:buFont typeface="+mj-lt"/>
              <a:buAutoNum type="arabicPeriod" startAt="2"/>
            </a:pPr>
            <a:endParaRPr lang="fr-CA" sz="2000" dirty="0">
              <a:latin typeface="+mn-lt"/>
              <a:sym typeface="Symbol"/>
            </a:endParaRPr>
          </a:p>
        </p:txBody>
      </p:sp>
      <p:pic>
        <p:nvPicPr>
          <p:cNvPr id="5" name="Picture 2" descr="https://encrypted-tbn1.gstatic.com/images?q=tbn:ANd9GcTTLV8bihd5se_bXUvqogBBfp4NfyObCAEroc6N52e6jDdk9qBXTxlYoiYV"/>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2160" y="188640"/>
            <a:ext cx="2344688" cy="952529"/>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 1">
            <a:extLst>
              <a:ext uri="{FF2B5EF4-FFF2-40B4-BE49-F238E27FC236}">
                <a16:creationId xmlns:a16="http://schemas.microsoft.com/office/drawing/2014/main" id="{F5064241-6D52-4F36-8CED-826AF283D3D2}"/>
              </a:ext>
            </a:extLst>
          </p:cNvPr>
          <p:cNvPicPr>
            <a:picLocks noChangeAspect="1"/>
          </p:cNvPicPr>
          <p:nvPr/>
        </p:nvPicPr>
        <p:blipFill>
          <a:blip r:embed="rId5"/>
          <a:stretch>
            <a:fillRect/>
          </a:stretch>
        </p:blipFill>
        <p:spPr>
          <a:xfrm>
            <a:off x="820881" y="2724521"/>
            <a:ext cx="7502237" cy="4104430"/>
          </a:xfrm>
          <a:prstGeom prst="rect">
            <a:avLst/>
          </a:prstGeom>
        </p:spPr>
      </p:pic>
    </p:spTree>
    <p:extLst>
      <p:ext uri="{BB962C8B-B14F-4D97-AF65-F5344CB8AC3E}">
        <p14:creationId xmlns:p14="http://schemas.microsoft.com/office/powerpoint/2010/main" val="21769664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re 2"/>
          <p:cNvSpPr>
            <a:spLocks noGrp="1"/>
          </p:cNvSpPr>
          <p:nvPr>
            <p:ph type="title"/>
          </p:nvPr>
        </p:nvSpPr>
        <p:spPr>
          <a:xfrm>
            <a:off x="457200" y="0"/>
            <a:ext cx="8229600" cy="1143000"/>
          </a:xfrm>
        </p:spPr>
        <p:txBody>
          <a:bodyPr/>
          <a:lstStyle/>
          <a:p>
            <a:pPr algn="l"/>
            <a:r>
              <a:rPr lang="fr-CA" sz="3000" dirty="0">
                <a:latin typeface="Helvetica" pitchFamily="34" charset="0"/>
                <a:hlinkClick r:id="rId3"/>
              </a:rPr>
              <a:t>PubMed</a:t>
            </a:r>
            <a:endParaRPr lang="fr-CA" sz="3000" dirty="0">
              <a:latin typeface="Helvetica" pitchFamily="34" charset="0"/>
            </a:endParaRPr>
          </a:p>
        </p:txBody>
      </p:sp>
      <p:sp>
        <p:nvSpPr>
          <p:cNvPr id="4" name="Espace réservé du contenu 3"/>
          <p:cNvSpPr>
            <a:spLocks noGrp="1"/>
          </p:cNvSpPr>
          <p:nvPr>
            <p:ph idx="1"/>
          </p:nvPr>
        </p:nvSpPr>
        <p:spPr>
          <a:xfrm>
            <a:off x="457200" y="1302590"/>
            <a:ext cx="8058150" cy="5366770"/>
          </a:xfrm>
        </p:spPr>
        <p:txBody>
          <a:bodyPr>
            <a:normAutofit/>
          </a:bodyPr>
          <a:lstStyle/>
          <a:p>
            <a:pPr marL="0" indent="0">
              <a:buClr>
                <a:srgbClr val="C00000"/>
              </a:buClr>
              <a:buNone/>
            </a:pPr>
            <a:r>
              <a:rPr lang="fr-CA" sz="2200" b="1" dirty="0">
                <a:latin typeface="+mn-lt"/>
                <a:sym typeface="Symbol"/>
              </a:rPr>
              <a:t>Autre méthode pour chercher dans PubMed: </a:t>
            </a:r>
            <a:r>
              <a:rPr lang="fr-CA" sz="2200" b="1" dirty="0" err="1">
                <a:latin typeface="+mn-lt"/>
                <a:sym typeface="Symbol"/>
              </a:rPr>
              <a:t>Automatic</a:t>
            </a:r>
            <a:r>
              <a:rPr lang="fr-CA" sz="2200" b="1" dirty="0">
                <a:latin typeface="+mn-lt"/>
                <a:sym typeface="Symbol"/>
              </a:rPr>
              <a:t> </a:t>
            </a:r>
            <a:r>
              <a:rPr lang="fr-CA" sz="2200" b="1" dirty="0" err="1">
                <a:latin typeface="+mn-lt"/>
                <a:sym typeface="Symbol"/>
              </a:rPr>
              <a:t>Term</a:t>
            </a:r>
            <a:r>
              <a:rPr lang="fr-CA" sz="2200" b="1" dirty="0">
                <a:latin typeface="+mn-lt"/>
                <a:sym typeface="Symbol"/>
              </a:rPr>
              <a:t> Mapping</a:t>
            </a:r>
          </a:p>
          <a:p>
            <a:pPr marL="457200" indent="-457200">
              <a:buClr>
                <a:srgbClr val="C00000"/>
              </a:buClr>
              <a:buFont typeface="+mj-lt"/>
              <a:buAutoNum type="arabicPeriod" startAt="3"/>
            </a:pPr>
            <a:r>
              <a:rPr lang="fr-CA" sz="1800" dirty="0">
                <a:latin typeface="+mn-lt"/>
                <a:sym typeface="Symbol"/>
              </a:rPr>
              <a:t>Au besoin, copiez-collez cette requête dans la </a:t>
            </a:r>
            <a:r>
              <a:rPr lang="fr-CA" sz="1800" i="1" dirty="0" err="1">
                <a:latin typeface="+mn-lt"/>
                <a:sym typeface="Symbol"/>
              </a:rPr>
              <a:t>Query</a:t>
            </a:r>
            <a:r>
              <a:rPr lang="fr-CA" sz="1800" i="1" dirty="0">
                <a:latin typeface="+mn-lt"/>
                <a:sym typeface="Symbol"/>
              </a:rPr>
              <a:t> box</a:t>
            </a:r>
            <a:r>
              <a:rPr lang="fr-CA" sz="1800" dirty="0">
                <a:latin typeface="+mn-lt"/>
                <a:sym typeface="Symbol"/>
              </a:rPr>
              <a:t>, et modifiez-la (pour retirer les variantes moins pertinentes à la recherche, par exemple).</a:t>
            </a:r>
          </a:p>
          <a:p>
            <a:pPr>
              <a:buClr>
                <a:srgbClr val="C00000"/>
              </a:buClr>
              <a:buFont typeface="+mj-lt"/>
              <a:buAutoNum type="arabicPeriod" startAt="3"/>
            </a:pPr>
            <a:endParaRPr lang="fr-CA" sz="2000" dirty="0">
              <a:latin typeface="+mn-lt"/>
              <a:sym typeface="Symbol"/>
            </a:endParaRPr>
          </a:p>
        </p:txBody>
      </p:sp>
      <p:pic>
        <p:nvPicPr>
          <p:cNvPr id="5" name="Picture 2" descr="https://encrypted-tbn1.gstatic.com/images?q=tbn:ANd9GcTTLV8bihd5se_bXUvqogBBfp4NfyObCAEroc6N52e6jDdk9qBXTxlYoiYV"/>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2160" y="188640"/>
            <a:ext cx="2344688" cy="952529"/>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a:extLst>
              <a:ext uri="{FF2B5EF4-FFF2-40B4-BE49-F238E27FC236}">
                <a16:creationId xmlns:a16="http://schemas.microsoft.com/office/drawing/2014/main" id="{902B0EEA-BADF-4959-B94D-4A0C31860E7F}"/>
              </a:ext>
            </a:extLst>
          </p:cNvPr>
          <p:cNvPicPr>
            <a:picLocks noChangeAspect="1"/>
          </p:cNvPicPr>
          <p:nvPr/>
        </p:nvPicPr>
        <p:blipFill>
          <a:blip r:embed="rId5"/>
          <a:stretch>
            <a:fillRect/>
          </a:stretch>
        </p:blipFill>
        <p:spPr>
          <a:xfrm>
            <a:off x="228600" y="2867277"/>
            <a:ext cx="8686800" cy="1760014"/>
          </a:xfrm>
          <a:prstGeom prst="rect">
            <a:avLst/>
          </a:prstGeom>
        </p:spPr>
      </p:pic>
      <p:sp>
        <p:nvSpPr>
          <p:cNvPr id="7" name="Espace réservé du contenu 3">
            <a:extLst>
              <a:ext uri="{FF2B5EF4-FFF2-40B4-BE49-F238E27FC236}">
                <a16:creationId xmlns:a16="http://schemas.microsoft.com/office/drawing/2014/main" id="{FBA64BCC-B531-44A3-8308-02CD17B8364D}"/>
              </a:ext>
            </a:extLst>
          </p:cNvPr>
          <p:cNvSpPr txBox="1">
            <a:spLocks/>
          </p:cNvSpPr>
          <p:nvPr/>
        </p:nvSpPr>
        <p:spPr>
          <a:xfrm>
            <a:off x="534284" y="5077208"/>
            <a:ext cx="7905750" cy="133256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National-Book"/>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National-Book"/>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National-Book"/>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National-Book"/>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National-Book"/>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rgbClr val="C00000"/>
              </a:buClr>
              <a:buNone/>
            </a:pPr>
            <a:r>
              <a:rPr lang="fr-CA" sz="1800" dirty="0">
                <a:latin typeface="+mn-lt"/>
                <a:sym typeface="Symbol"/>
              </a:rPr>
              <a:t>Remarques:</a:t>
            </a:r>
          </a:p>
          <a:p>
            <a:pPr>
              <a:buClr>
                <a:srgbClr val="C00000"/>
              </a:buClr>
              <a:buFont typeface="Wingdings" panose="05000000000000000000" pitchFamily="2" charset="2"/>
              <a:buChar char="ü"/>
            </a:pPr>
            <a:r>
              <a:rPr lang="fr-CA" sz="1800" dirty="0">
                <a:latin typeface="+mn-lt"/>
                <a:sym typeface="Symbol"/>
              </a:rPr>
              <a:t>Recherche plus vaste, moins précise, que de rechercher avec des MeSH sélectionnés manuellement;</a:t>
            </a:r>
          </a:p>
          <a:p>
            <a:pPr>
              <a:buClr>
                <a:srgbClr val="C00000"/>
              </a:buClr>
              <a:buFont typeface="Wingdings" panose="05000000000000000000" pitchFamily="2" charset="2"/>
              <a:buChar char="ü"/>
            </a:pPr>
            <a:r>
              <a:rPr lang="fr-CA" sz="1800" dirty="0">
                <a:latin typeface="+mn-lt"/>
                <a:sym typeface="Symbol"/>
              </a:rPr>
              <a:t>Retrouve le contenu « Hors MEDLINE ».</a:t>
            </a:r>
          </a:p>
        </p:txBody>
      </p:sp>
    </p:spTree>
    <p:extLst>
      <p:ext uri="{BB962C8B-B14F-4D97-AF65-F5344CB8AC3E}">
        <p14:creationId xmlns:p14="http://schemas.microsoft.com/office/powerpoint/2010/main" val="995645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Titre 1"/>
          <p:cNvSpPr txBox="1">
            <a:spLocks/>
          </p:cNvSpPr>
          <p:nvPr/>
        </p:nvSpPr>
        <p:spPr>
          <a:xfrm>
            <a:off x="266700" y="7219"/>
            <a:ext cx="88773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6000" b="1" i="0" kern="1200">
                <a:solidFill>
                  <a:schemeClr val="tx1"/>
                </a:solidFill>
                <a:latin typeface="National"/>
                <a:ea typeface="+mj-ea"/>
                <a:cs typeface="+mj-cs"/>
              </a:defRPr>
            </a:lvl1pPr>
          </a:lstStyle>
          <a:p>
            <a:pPr algn="l"/>
            <a:r>
              <a:rPr lang="fr-CA" sz="3000" dirty="0">
                <a:latin typeface="Helvetica" pitchFamily="34" charset="0"/>
              </a:rPr>
              <a:t>Processus de recherche documentaire - Outils</a:t>
            </a:r>
          </a:p>
        </p:txBody>
      </p:sp>
      <p:sp>
        <p:nvSpPr>
          <p:cNvPr id="21" name="ZoneTexte 20">
            <a:extLst>
              <a:ext uri="{FF2B5EF4-FFF2-40B4-BE49-F238E27FC236}">
                <a16:creationId xmlns:a16="http://schemas.microsoft.com/office/drawing/2014/main" id="{BC60CF1F-2782-477E-AD36-AE13D38F0457}"/>
              </a:ext>
            </a:extLst>
          </p:cNvPr>
          <p:cNvSpPr txBox="1"/>
          <p:nvPr/>
        </p:nvSpPr>
        <p:spPr>
          <a:xfrm>
            <a:off x="457200" y="1021577"/>
            <a:ext cx="5041074" cy="5734250"/>
          </a:xfrm>
          <a:prstGeom prst="rect">
            <a:avLst/>
          </a:prstGeom>
          <a:noFill/>
        </p:spPr>
        <p:txBody>
          <a:bodyPr wrap="square" rtlCol="0">
            <a:noAutofit/>
          </a:bodyPr>
          <a:lstStyle/>
          <a:p>
            <a:pPr marL="720000" indent="-342900">
              <a:spcAft>
                <a:spcPts val="3600"/>
              </a:spcAft>
              <a:buAutoNum type="arabicPeriod"/>
            </a:pPr>
            <a:r>
              <a:rPr lang="fr-CA" sz="2000" dirty="0">
                <a:solidFill>
                  <a:srgbClr val="0070C0"/>
                </a:solidFill>
              </a:rPr>
              <a:t>Définir son sujet</a:t>
            </a:r>
          </a:p>
          <a:p>
            <a:pPr marL="720000" indent="-342900">
              <a:spcAft>
                <a:spcPts val="3600"/>
              </a:spcAft>
              <a:buAutoNum type="arabicPeriod"/>
            </a:pPr>
            <a:r>
              <a:rPr lang="fr-CA" sz="2000" dirty="0">
                <a:solidFill>
                  <a:srgbClr val="0070C0"/>
                </a:solidFill>
              </a:rPr>
              <a:t>Identifier les concepts importants </a:t>
            </a:r>
            <a:br>
              <a:rPr lang="fr-CA" sz="2000" dirty="0">
                <a:solidFill>
                  <a:srgbClr val="0070C0"/>
                </a:solidFill>
              </a:rPr>
            </a:br>
            <a:r>
              <a:rPr lang="fr-CA" sz="2000" dirty="0">
                <a:solidFill>
                  <a:srgbClr val="0070C0"/>
                </a:solidFill>
              </a:rPr>
              <a:t>et enrichir son vocabulaire </a:t>
            </a:r>
          </a:p>
          <a:p>
            <a:pPr marL="720000" indent="-342900">
              <a:spcAft>
                <a:spcPts val="3600"/>
              </a:spcAft>
              <a:buAutoNum type="arabicPeriod"/>
            </a:pPr>
            <a:r>
              <a:rPr lang="fr-CA" sz="2000" dirty="0">
                <a:solidFill>
                  <a:srgbClr val="0070C0"/>
                </a:solidFill>
              </a:rPr>
              <a:t>Faire un plan de concepts et </a:t>
            </a:r>
            <a:br>
              <a:rPr lang="fr-CA" sz="2000" dirty="0">
                <a:solidFill>
                  <a:srgbClr val="0070C0"/>
                </a:solidFill>
              </a:rPr>
            </a:br>
            <a:r>
              <a:rPr lang="fr-CA" sz="2000" dirty="0">
                <a:solidFill>
                  <a:srgbClr val="0070C0"/>
                </a:solidFill>
              </a:rPr>
              <a:t>des équations de recherche</a:t>
            </a:r>
          </a:p>
          <a:p>
            <a:pPr marL="720000" indent="-342900">
              <a:spcAft>
                <a:spcPts val="3600"/>
              </a:spcAft>
              <a:buAutoNum type="arabicPeriod"/>
            </a:pPr>
            <a:r>
              <a:rPr lang="fr-CA" sz="2000" dirty="0">
                <a:solidFill>
                  <a:srgbClr val="0070C0"/>
                </a:solidFill>
              </a:rPr>
              <a:t>Trouver le bon outil de recherche</a:t>
            </a:r>
          </a:p>
          <a:p>
            <a:pPr marL="720000" indent="-342900">
              <a:spcAft>
                <a:spcPts val="3600"/>
              </a:spcAft>
              <a:buAutoNum type="arabicPeriod"/>
            </a:pPr>
            <a:r>
              <a:rPr lang="fr-CA" sz="2000" dirty="0">
                <a:solidFill>
                  <a:srgbClr val="0070C0"/>
                </a:solidFill>
              </a:rPr>
              <a:t>Faire plusieurs recherches</a:t>
            </a:r>
          </a:p>
          <a:p>
            <a:pPr marL="720000" indent="-342900">
              <a:spcAft>
                <a:spcPts val="3600"/>
              </a:spcAft>
              <a:buAutoNum type="arabicPeriod"/>
            </a:pPr>
            <a:r>
              <a:rPr lang="fr-CA" sz="2000" dirty="0">
                <a:solidFill>
                  <a:srgbClr val="0070C0"/>
                </a:solidFill>
              </a:rPr>
              <a:t>Évaluer les résultats</a:t>
            </a:r>
          </a:p>
          <a:p>
            <a:pPr marL="720000" indent="-342900">
              <a:spcAft>
                <a:spcPts val="3600"/>
              </a:spcAft>
              <a:buAutoNum type="arabicPeriod"/>
            </a:pPr>
            <a:r>
              <a:rPr lang="fr-CA" sz="2000" dirty="0">
                <a:solidFill>
                  <a:srgbClr val="0070C0"/>
                </a:solidFill>
              </a:rPr>
              <a:t>Utiliser l’information</a:t>
            </a:r>
          </a:p>
          <a:p>
            <a:endParaRPr lang="fr-CA" dirty="0"/>
          </a:p>
          <a:p>
            <a:endParaRPr lang="fr-CA" dirty="0"/>
          </a:p>
        </p:txBody>
      </p:sp>
      <p:sp>
        <p:nvSpPr>
          <p:cNvPr id="37" name="Flèche vers le bas 2">
            <a:extLst>
              <a:ext uri="{FF2B5EF4-FFF2-40B4-BE49-F238E27FC236}">
                <a16:creationId xmlns:a16="http://schemas.microsoft.com/office/drawing/2014/main" id="{D3D96F26-5951-4977-81EF-92C28D0790D0}"/>
              </a:ext>
            </a:extLst>
          </p:cNvPr>
          <p:cNvSpPr/>
          <p:nvPr/>
        </p:nvSpPr>
        <p:spPr>
          <a:xfrm>
            <a:off x="2187630" y="1444973"/>
            <a:ext cx="245226" cy="368135"/>
          </a:xfrm>
          <a:prstGeom prst="down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8" name="Flèche vers le bas 4">
            <a:extLst>
              <a:ext uri="{FF2B5EF4-FFF2-40B4-BE49-F238E27FC236}">
                <a16:creationId xmlns:a16="http://schemas.microsoft.com/office/drawing/2014/main" id="{E71FAE96-78B8-400E-95BE-4D53132521B5}"/>
              </a:ext>
            </a:extLst>
          </p:cNvPr>
          <p:cNvSpPr/>
          <p:nvPr/>
        </p:nvSpPr>
        <p:spPr>
          <a:xfrm>
            <a:off x="2187630" y="2511773"/>
            <a:ext cx="245226" cy="368135"/>
          </a:xfrm>
          <a:prstGeom prst="down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9" name="Flèche vers le bas 5">
            <a:extLst>
              <a:ext uri="{FF2B5EF4-FFF2-40B4-BE49-F238E27FC236}">
                <a16:creationId xmlns:a16="http://schemas.microsoft.com/office/drawing/2014/main" id="{8A778099-1385-4A1A-A7BB-1E58A9A42379}"/>
              </a:ext>
            </a:extLst>
          </p:cNvPr>
          <p:cNvSpPr/>
          <p:nvPr/>
        </p:nvSpPr>
        <p:spPr>
          <a:xfrm>
            <a:off x="2187630" y="3617696"/>
            <a:ext cx="245226" cy="368135"/>
          </a:xfrm>
          <a:prstGeom prst="down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0" name="Flèche vers le bas 6">
            <a:extLst>
              <a:ext uri="{FF2B5EF4-FFF2-40B4-BE49-F238E27FC236}">
                <a16:creationId xmlns:a16="http://schemas.microsoft.com/office/drawing/2014/main" id="{9EA99E4B-86FD-433F-8A2B-3020F3F29258}"/>
              </a:ext>
            </a:extLst>
          </p:cNvPr>
          <p:cNvSpPr/>
          <p:nvPr/>
        </p:nvSpPr>
        <p:spPr>
          <a:xfrm>
            <a:off x="2187630" y="4403909"/>
            <a:ext cx="245226" cy="368135"/>
          </a:xfrm>
          <a:prstGeom prst="down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1" name="Flèche vers le bas 7">
            <a:extLst>
              <a:ext uri="{FF2B5EF4-FFF2-40B4-BE49-F238E27FC236}">
                <a16:creationId xmlns:a16="http://schemas.microsoft.com/office/drawing/2014/main" id="{FC693521-9FF5-47F7-B2E1-9DAF1DD3B455}"/>
              </a:ext>
            </a:extLst>
          </p:cNvPr>
          <p:cNvSpPr/>
          <p:nvPr/>
        </p:nvSpPr>
        <p:spPr>
          <a:xfrm>
            <a:off x="2187630" y="5124344"/>
            <a:ext cx="245226" cy="368135"/>
          </a:xfrm>
          <a:prstGeom prst="down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2" name="Flèche vers le bas 20">
            <a:extLst>
              <a:ext uri="{FF2B5EF4-FFF2-40B4-BE49-F238E27FC236}">
                <a16:creationId xmlns:a16="http://schemas.microsoft.com/office/drawing/2014/main" id="{2588F9B7-3511-4B88-ADC6-DE2E460211C8}"/>
              </a:ext>
            </a:extLst>
          </p:cNvPr>
          <p:cNvSpPr/>
          <p:nvPr/>
        </p:nvSpPr>
        <p:spPr>
          <a:xfrm>
            <a:off x="2187630" y="5872341"/>
            <a:ext cx="245226" cy="368135"/>
          </a:xfrm>
          <a:prstGeom prst="down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0" name="Rectangle 9">
            <a:extLst>
              <a:ext uri="{FF2B5EF4-FFF2-40B4-BE49-F238E27FC236}">
                <a16:creationId xmlns:a16="http://schemas.microsoft.com/office/drawing/2014/main" id="{CE09C9ED-E098-4C28-AD9F-682ECBCA8F44}"/>
              </a:ext>
            </a:extLst>
          </p:cNvPr>
          <p:cNvSpPr/>
          <p:nvPr/>
        </p:nvSpPr>
        <p:spPr>
          <a:xfrm>
            <a:off x="6012035" y="1841926"/>
            <a:ext cx="2987586" cy="73866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fr-CA" sz="1400" dirty="0" err="1"/>
              <a:t>Termium</a:t>
            </a:r>
            <a:r>
              <a:rPr lang="fr-CA" sz="1400" dirty="0"/>
              <a:t> Plus</a:t>
            </a:r>
          </a:p>
          <a:p>
            <a:r>
              <a:rPr lang="fr-CA" sz="1400" dirty="0"/>
              <a:t>Grand dictionnaire terminologique</a:t>
            </a:r>
          </a:p>
          <a:p>
            <a:r>
              <a:rPr lang="fr-CA" sz="1400" dirty="0" err="1"/>
              <a:t>Medical</a:t>
            </a:r>
            <a:r>
              <a:rPr lang="fr-CA" sz="1400" dirty="0"/>
              <a:t> </a:t>
            </a:r>
            <a:r>
              <a:rPr lang="fr-CA" sz="1400" dirty="0" err="1"/>
              <a:t>Subject</a:t>
            </a:r>
            <a:r>
              <a:rPr lang="fr-CA" sz="1400" dirty="0"/>
              <a:t> </a:t>
            </a:r>
            <a:r>
              <a:rPr lang="fr-CA" sz="1400" dirty="0" err="1"/>
              <a:t>Headings</a:t>
            </a:r>
            <a:r>
              <a:rPr lang="fr-CA" sz="1400" dirty="0"/>
              <a:t> (MeSH)</a:t>
            </a:r>
          </a:p>
        </p:txBody>
      </p:sp>
      <p:sp>
        <p:nvSpPr>
          <p:cNvPr id="11" name="Rectangle 10">
            <a:extLst>
              <a:ext uri="{FF2B5EF4-FFF2-40B4-BE49-F238E27FC236}">
                <a16:creationId xmlns:a16="http://schemas.microsoft.com/office/drawing/2014/main" id="{4C47D706-97C2-414F-929C-D2B24D631D6D}"/>
              </a:ext>
            </a:extLst>
          </p:cNvPr>
          <p:cNvSpPr/>
          <p:nvPr/>
        </p:nvSpPr>
        <p:spPr>
          <a:xfrm>
            <a:off x="6012035" y="3992587"/>
            <a:ext cx="2987586" cy="138499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fr-CA" sz="1400" i="1" dirty="0" err="1"/>
              <a:t>Health</a:t>
            </a:r>
            <a:r>
              <a:rPr lang="fr-CA" sz="1400" i="1" dirty="0"/>
              <a:t> </a:t>
            </a:r>
            <a:r>
              <a:rPr lang="fr-CA" sz="1400" i="1" dirty="0" err="1"/>
              <a:t>Technology</a:t>
            </a:r>
            <a:r>
              <a:rPr lang="fr-CA" sz="1400" i="1" dirty="0"/>
              <a:t> </a:t>
            </a:r>
            <a:r>
              <a:rPr lang="fr-CA" sz="1400" i="1" dirty="0" err="1"/>
              <a:t>Assessment</a:t>
            </a:r>
            <a:r>
              <a:rPr lang="fr-CA" sz="1400" i="1" dirty="0"/>
              <a:t> on the Net International</a:t>
            </a:r>
          </a:p>
          <a:p>
            <a:r>
              <a:rPr lang="fr-CA" sz="1400" dirty="0"/>
              <a:t>Outil de recherche Sofia</a:t>
            </a:r>
          </a:p>
          <a:p>
            <a:r>
              <a:rPr lang="fr-CA" sz="1400" dirty="0" err="1"/>
              <a:t>Compendex</a:t>
            </a:r>
            <a:r>
              <a:rPr lang="fr-CA" sz="1400" dirty="0"/>
              <a:t> &amp; </a:t>
            </a:r>
            <a:r>
              <a:rPr lang="fr-CA" sz="1400" dirty="0" err="1"/>
              <a:t>Inspec</a:t>
            </a:r>
            <a:endParaRPr lang="fr-CA" sz="1400" dirty="0"/>
          </a:p>
          <a:p>
            <a:r>
              <a:rPr lang="fr-CA" sz="1400" dirty="0"/>
              <a:t>PubMed</a:t>
            </a:r>
          </a:p>
          <a:p>
            <a:r>
              <a:rPr lang="fr-CA" sz="1400" dirty="0"/>
              <a:t>Cochrane Library</a:t>
            </a:r>
          </a:p>
        </p:txBody>
      </p:sp>
      <p:sp>
        <p:nvSpPr>
          <p:cNvPr id="12" name="Rectangle 11">
            <a:extLst>
              <a:ext uri="{FF2B5EF4-FFF2-40B4-BE49-F238E27FC236}">
                <a16:creationId xmlns:a16="http://schemas.microsoft.com/office/drawing/2014/main" id="{5439F2F6-21E7-4C2C-BCDD-BEBA595FA337}"/>
              </a:ext>
            </a:extLst>
          </p:cNvPr>
          <p:cNvSpPr/>
          <p:nvPr/>
        </p:nvSpPr>
        <p:spPr>
          <a:xfrm>
            <a:off x="6012035" y="6240476"/>
            <a:ext cx="2987586" cy="30777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fr-CA" sz="1400" dirty="0" err="1"/>
              <a:t>EndNote</a:t>
            </a:r>
            <a:r>
              <a:rPr lang="fr-CA" sz="1400" dirty="0"/>
              <a:t> ou Zotero</a:t>
            </a:r>
          </a:p>
        </p:txBody>
      </p:sp>
      <p:sp>
        <p:nvSpPr>
          <p:cNvPr id="13" name="Flèche vers le bas 2">
            <a:extLst>
              <a:ext uri="{FF2B5EF4-FFF2-40B4-BE49-F238E27FC236}">
                <a16:creationId xmlns:a16="http://schemas.microsoft.com/office/drawing/2014/main" id="{2661F6A8-28E2-4030-9699-BF0316B8194B}"/>
              </a:ext>
            </a:extLst>
          </p:cNvPr>
          <p:cNvSpPr/>
          <p:nvPr/>
        </p:nvSpPr>
        <p:spPr>
          <a:xfrm rot="16200000">
            <a:off x="5352883" y="1852057"/>
            <a:ext cx="251982" cy="682768"/>
          </a:xfrm>
          <a:prstGeom prst="downArrow">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CA"/>
          </a:p>
        </p:txBody>
      </p:sp>
      <p:sp>
        <p:nvSpPr>
          <p:cNvPr id="14" name="Flèche vers le bas 2">
            <a:extLst>
              <a:ext uri="{FF2B5EF4-FFF2-40B4-BE49-F238E27FC236}">
                <a16:creationId xmlns:a16="http://schemas.microsoft.com/office/drawing/2014/main" id="{C5BFC249-154A-4275-8A44-C5AC94F08AF6}"/>
              </a:ext>
            </a:extLst>
          </p:cNvPr>
          <p:cNvSpPr/>
          <p:nvPr/>
        </p:nvSpPr>
        <p:spPr>
          <a:xfrm rot="16200000">
            <a:off x="5354417" y="3768901"/>
            <a:ext cx="251982" cy="685841"/>
          </a:xfrm>
          <a:prstGeom prst="downArrow">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CA"/>
          </a:p>
        </p:txBody>
      </p:sp>
      <p:sp>
        <p:nvSpPr>
          <p:cNvPr id="15" name="Flèche vers le bas 2">
            <a:extLst>
              <a:ext uri="{FF2B5EF4-FFF2-40B4-BE49-F238E27FC236}">
                <a16:creationId xmlns:a16="http://schemas.microsoft.com/office/drawing/2014/main" id="{AAA78E28-0395-4F2D-91DE-6D9E1C331D81}"/>
              </a:ext>
            </a:extLst>
          </p:cNvPr>
          <p:cNvSpPr/>
          <p:nvPr/>
        </p:nvSpPr>
        <p:spPr>
          <a:xfrm rot="16200000">
            <a:off x="5073516" y="4320142"/>
            <a:ext cx="245227" cy="1248255"/>
          </a:xfrm>
          <a:prstGeom prst="downArrow">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CA"/>
          </a:p>
        </p:txBody>
      </p:sp>
      <p:sp>
        <p:nvSpPr>
          <p:cNvPr id="16" name="Flèche vers le bas 2">
            <a:extLst>
              <a:ext uri="{FF2B5EF4-FFF2-40B4-BE49-F238E27FC236}">
                <a16:creationId xmlns:a16="http://schemas.microsoft.com/office/drawing/2014/main" id="{78955A3A-BAC9-48CF-9309-88D221C3A543}"/>
              </a:ext>
            </a:extLst>
          </p:cNvPr>
          <p:cNvSpPr/>
          <p:nvPr/>
        </p:nvSpPr>
        <p:spPr>
          <a:xfrm rot="16200000">
            <a:off x="4887049" y="5571694"/>
            <a:ext cx="245227" cy="1645340"/>
          </a:xfrm>
          <a:prstGeom prst="downArrow">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34699902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re 2"/>
          <p:cNvSpPr>
            <a:spLocks noGrp="1"/>
          </p:cNvSpPr>
          <p:nvPr>
            <p:ph type="title"/>
          </p:nvPr>
        </p:nvSpPr>
        <p:spPr>
          <a:xfrm>
            <a:off x="457200" y="5697"/>
            <a:ext cx="8229600" cy="1143000"/>
          </a:xfrm>
        </p:spPr>
        <p:txBody>
          <a:bodyPr/>
          <a:lstStyle/>
          <a:p>
            <a:pPr algn="l"/>
            <a:r>
              <a:rPr lang="fr-CA" sz="3000" dirty="0">
                <a:latin typeface="Helvetica" pitchFamily="34" charset="0"/>
                <a:hlinkClick r:id="rId3"/>
              </a:rPr>
              <a:t>PubMed</a:t>
            </a:r>
            <a:endParaRPr lang="fr-CA" sz="3000" dirty="0">
              <a:latin typeface="Helvetica" pitchFamily="34" charset="0"/>
            </a:endParaRPr>
          </a:p>
        </p:txBody>
      </p:sp>
      <p:sp>
        <p:nvSpPr>
          <p:cNvPr id="4" name="Espace réservé du contenu 3"/>
          <p:cNvSpPr>
            <a:spLocks noGrp="1"/>
          </p:cNvSpPr>
          <p:nvPr>
            <p:ph idx="4294967295"/>
          </p:nvPr>
        </p:nvSpPr>
        <p:spPr>
          <a:xfrm>
            <a:off x="457200" y="1572279"/>
            <a:ext cx="8229600" cy="4822825"/>
          </a:xfrm>
        </p:spPr>
        <p:txBody>
          <a:bodyPr>
            <a:normAutofit/>
          </a:bodyPr>
          <a:lstStyle/>
          <a:p>
            <a:pPr marL="0" lvl="0" indent="0" defTabSz="914400">
              <a:spcBef>
                <a:spcPts val="600"/>
              </a:spcBef>
              <a:buClr>
                <a:srgbClr val="AD0101"/>
              </a:buClr>
              <a:buSzPct val="76000"/>
              <a:buNone/>
            </a:pPr>
            <a:r>
              <a:rPr lang="fr-CA" sz="2400" dirty="0">
                <a:solidFill>
                  <a:prstClr val="black"/>
                </a:solidFill>
                <a:latin typeface="+mn-lt"/>
              </a:rPr>
              <a:t>Pour revoir l’utilisation des MeSH et de PubMed, consultez cette capsule vidéo: </a:t>
            </a:r>
            <a:r>
              <a:rPr lang="fr-CA" sz="2400" dirty="0">
                <a:solidFill>
                  <a:prstClr val="black"/>
                </a:solidFill>
                <a:latin typeface="+mn-lt"/>
                <a:hlinkClick r:id="rId4"/>
              </a:rPr>
              <a:t>https://youtu.be/PZNYV0kewhw</a:t>
            </a:r>
            <a:r>
              <a:rPr lang="fr-CA" sz="2400" dirty="0">
                <a:solidFill>
                  <a:prstClr val="black"/>
                </a:solidFill>
                <a:latin typeface="+mn-lt"/>
              </a:rPr>
              <a:t> (23 min).</a:t>
            </a:r>
          </a:p>
          <a:p>
            <a:pPr marL="0" lvl="0" indent="0" defTabSz="914400">
              <a:spcBef>
                <a:spcPts val="600"/>
              </a:spcBef>
              <a:buClr>
                <a:srgbClr val="AD0101"/>
              </a:buClr>
              <a:buSzPct val="76000"/>
              <a:buNone/>
            </a:pPr>
            <a:endParaRPr lang="fr-CA" sz="2400" dirty="0">
              <a:solidFill>
                <a:prstClr val="black"/>
              </a:solidFill>
              <a:latin typeface="+mn-lt"/>
            </a:endParaRPr>
          </a:p>
          <a:p>
            <a:pPr marL="0" lvl="0" indent="0" defTabSz="914400">
              <a:spcBef>
                <a:spcPts val="600"/>
              </a:spcBef>
              <a:buClr>
                <a:srgbClr val="AD0101"/>
              </a:buClr>
              <a:buSzPct val="76000"/>
              <a:buNone/>
            </a:pPr>
            <a:r>
              <a:rPr lang="fr-CA" sz="2400" dirty="0">
                <a:solidFill>
                  <a:prstClr val="black"/>
                </a:solidFill>
                <a:latin typeface="+mn-lt"/>
              </a:rPr>
              <a:t>Contenu:</a:t>
            </a:r>
          </a:p>
          <a:p>
            <a:pPr lvl="0" defTabSz="914400">
              <a:spcBef>
                <a:spcPts val="600"/>
              </a:spcBef>
              <a:buClr>
                <a:srgbClr val="AD0101"/>
              </a:buClr>
              <a:buSzPct val="76000"/>
              <a:buFont typeface="Wingdings" panose="05000000000000000000" pitchFamily="2" charset="2"/>
              <a:buChar char="Ø"/>
            </a:pPr>
            <a:r>
              <a:rPr lang="fr-CA" sz="2400" dirty="0">
                <a:solidFill>
                  <a:prstClr val="black"/>
                </a:solidFill>
                <a:latin typeface="+mn-lt"/>
              </a:rPr>
              <a:t>Présentation de PubMed, </a:t>
            </a:r>
            <a:r>
              <a:rPr lang="fr-CA" sz="2400" dirty="0" err="1">
                <a:solidFill>
                  <a:prstClr val="black"/>
                </a:solidFill>
                <a:latin typeface="+mn-lt"/>
              </a:rPr>
              <a:t>Medline</a:t>
            </a:r>
            <a:r>
              <a:rPr lang="fr-CA" sz="2400" dirty="0">
                <a:solidFill>
                  <a:prstClr val="black"/>
                </a:solidFill>
                <a:latin typeface="+mn-lt"/>
              </a:rPr>
              <a:t> et des MeSH</a:t>
            </a:r>
          </a:p>
          <a:p>
            <a:pPr lvl="0" defTabSz="914400">
              <a:spcBef>
                <a:spcPts val="600"/>
              </a:spcBef>
              <a:buClr>
                <a:srgbClr val="AD0101"/>
              </a:buClr>
              <a:buSzPct val="76000"/>
              <a:buFont typeface="Wingdings" panose="05000000000000000000" pitchFamily="2" charset="2"/>
              <a:buChar char="Ø"/>
            </a:pPr>
            <a:r>
              <a:rPr lang="fr-CA" sz="2400" dirty="0">
                <a:solidFill>
                  <a:prstClr val="black"/>
                </a:solidFill>
                <a:latin typeface="+mn-lt"/>
              </a:rPr>
              <a:t>Vérifier s’il existe un MeSH correspondant à votre sujet de recherche</a:t>
            </a:r>
          </a:p>
          <a:p>
            <a:pPr lvl="0" defTabSz="914400">
              <a:spcBef>
                <a:spcPts val="600"/>
              </a:spcBef>
              <a:buClr>
                <a:srgbClr val="AD0101"/>
              </a:buClr>
              <a:buSzPct val="76000"/>
              <a:buFont typeface="Wingdings" panose="05000000000000000000" pitchFamily="2" charset="2"/>
              <a:buChar char="Ø"/>
            </a:pPr>
            <a:r>
              <a:rPr lang="fr-CA" sz="2400" dirty="0">
                <a:solidFill>
                  <a:prstClr val="black"/>
                </a:solidFill>
                <a:latin typeface="+mn-lt"/>
              </a:rPr>
              <a:t>Recherche sur PubMed</a:t>
            </a:r>
          </a:p>
          <a:p>
            <a:pPr lvl="0" defTabSz="914400">
              <a:spcBef>
                <a:spcPts val="600"/>
              </a:spcBef>
              <a:buClr>
                <a:srgbClr val="AD0101"/>
              </a:buClr>
              <a:buSzPct val="76000"/>
              <a:buFont typeface="Wingdings" panose="05000000000000000000" pitchFamily="2" charset="2"/>
              <a:buChar char="Ø"/>
            </a:pPr>
            <a:r>
              <a:rPr lang="fr-CA" sz="2400" dirty="0">
                <a:solidFill>
                  <a:prstClr val="black"/>
                </a:solidFill>
                <a:latin typeface="+mn-lt"/>
              </a:rPr>
              <a:t>Accès aux articles et demandes de PEB</a:t>
            </a:r>
          </a:p>
          <a:p>
            <a:pPr marL="0" indent="0">
              <a:buClr>
                <a:srgbClr val="C00000"/>
              </a:buClr>
              <a:buNone/>
            </a:pPr>
            <a:endParaRPr lang="fr-CA" sz="1800" dirty="0">
              <a:latin typeface="+mn-lt"/>
              <a:sym typeface="Symbol"/>
            </a:endParaRPr>
          </a:p>
        </p:txBody>
      </p:sp>
      <p:pic>
        <p:nvPicPr>
          <p:cNvPr id="5" name="Picture 2" descr="https://encrypted-tbn1.gstatic.com/images?q=tbn:ANd9GcTTLV8bihd5se_bXUvqogBBfp4NfyObCAEroc6N52e6jDdk9qBXTxlYoiYV"/>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2160" y="188640"/>
            <a:ext cx="2344688" cy="952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00436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re 2"/>
          <p:cNvSpPr>
            <a:spLocks noGrp="1"/>
          </p:cNvSpPr>
          <p:nvPr>
            <p:ph type="title"/>
          </p:nvPr>
        </p:nvSpPr>
        <p:spPr>
          <a:xfrm>
            <a:off x="457200" y="0"/>
            <a:ext cx="8229600" cy="1143000"/>
          </a:xfrm>
        </p:spPr>
        <p:txBody>
          <a:bodyPr/>
          <a:lstStyle/>
          <a:p>
            <a:pPr algn="l"/>
            <a:r>
              <a:rPr lang="fr-CA" sz="3000" dirty="0">
                <a:latin typeface="Helvetica" pitchFamily="34" charset="0"/>
                <a:hlinkClick r:id="rId3"/>
              </a:rPr>
              <a:t>Cochrane Library</a:t>
            </a:r>
            <a:endParaRPr lang="fr-CA" sz="3000" dirty="0">
              <a:latin typeface="Helvetica" pitchFamily="34" charset="0"/>
            </a:endParaRPr>
          </a:p>
        </p:txBody>
      </p:sp>
      <p:sp>
        <p:nvSpPr>
          <p:cNvPr id="4" name="Espace réservé du contenu 3"/>
          <p:cNvSpPr>
            <a:spLocks noGrp="1"/>
          </p:cNvSpPr>
          <p:nvPr>
            <p:ph idx="1"/>
          </p:nvPr>
        </p:nvSpPr>
        <p:spPr>
          <a:xfrm>
            <a:off x="457200" y="1302590"/>
            <a:ext cx="8229600" cy="5707810"/>
          </a:xfrm>
        </p:spPr>
        <p:txBody>
          <a:bodyPr>
            <a:normAutofit/>
          </a:bodyPr>
          <a:lstStyle/>
          <a:p>
            <a:pPr marL="0" indent="0">
              <a:buClr>
                <a:srgbClr val="C00000"/>
              </a:buClr>
              <a:buNone/>
            </a:pPr>
            <a:r>
              <a:rPr lang="fr-CA" sz="2400" b="1" dirty="0">
                <a:latin typeface="+mn-lt"/>
                <a:sym typeface="Symbol"/>
              </a:rPr>
              <a:t>Description</a:t>
            </a:r>
          </a:p>
          <a:p>
            <a:pPr>
              <a:buClr>
                <a:srgbClr val="C00000"/>
              </a:buClr>
              <a:buFont typeface="Arial" panose="020B0604020202020204" pitchFamily="34" charset="0"/>
              <a:buChar char="•"/>
            </a:pPr>
            <a:r>
              <a:rPr lang="fr-CA" sz="1800" dirty="0">
                <a:latin typeface="+mn-lt"/>
                <a:sym typeface="Symbol"/>
              </a:rPr>
              <a:t>Site web donnant accès à six bases de données dans le domaine de la médecine et des soins de santé, particulièrement le </a:t>
            </a:r>
            <a:r>
              <a:rPr lang="fr-CA" sz="1800" b="1" dirty="0">
                <a:latin typeface="+mn-lt"/>
                <a:sym typeface="Symbol"/>
              </a:rPr>
              <a:t>Cochrane </a:t>
            </a:r>
            <a:r>
              <a:rPr lang="fr-CA" sz="1800" b="1" dirty="0" err="1">
                <a:latin typeface="+mn-lt"/>
                <a:sym typeface="Symbol"/>
              </a:rPr>
              <a:t>Database</a:t>
            </a:r>
            <a:r>
              <a:rPr lang="fr-CA" sz="1800" b="1" dirty="0">
                <a:latin typeface="+mn-lt"/>
                <a:sym typeface="Symbol"/>
              </a:rPr>
              <a:t> of </a:t>
            </a:r>
            <a:r>
              <a:rPr lang="fr-CA" sz="1800" b="1" dirty="0" err="1">
                <a:latin typeface="+mn-lt"/>
                <a:sym typeface="Symbol"/>
              </a:rPr>
              <a:t>Systematic</a:t>
            </a:r>
            <a:r>
              <a:rPr lang="fr-CA" sz="1800" b="1" dirty="0">
                <a:latin typeface="+mn-lt"/>
                <a:sym typeface="Symbol"/>
              </a:rPr>
              <a:t> </a:t>
            </a:r>
            <a:r>
              <a:rPr lang="fr-CA" sz="1800" b="1" dirty="0" err="1">
                <a:latin typeface="+mn-lt"/>
                <a:sym typeface="Symbol"/>
              </a:rPr>
              <a:t>Review</a:t>
            </a:r>
            <a:r>
              <a:rPr lang="fr-CA" sz="1800" dirty="0">
                <a:latin typeface="+mn-lt"/>
                <a:sym typeface="Symbol"/>
              </a:rPr>
              <a:t> (CDSR);</a:t>
            </a:r>
          </a:p>
          <a:p>
            <a:pPr>
              <a:buClr>
                <a:srgbClr val="C00000"/>
              </a:buClr>
              <a:buFont typeface="Arial" panose="020B0604020202020204" pitchFamily="34" charset="0"/>
              <a:buChar char="•"/>
            </a:pPr>
            <a:r>
              <a:rPr lang="fr-CA" sz="1800" dirty="0">
                <a:latin typeface="+mn-lt"/>
                <a:sym typeface="Symbol"/>
              </a:rPr>
              <a:t>Le CDSR propose des revues systématiques de la littérature, avec ou sans méta-analyse:</a:t>
            </a:r>
          </a:p>
          <a:p>
            <a:pPr lvl="1">
              <a:buClr>
                <a:schemeClr val="accent2"/>
              </a:buClr>
              <a:buFont typeface="Courier New" panose="02070309020205020404" pitchFamily="49" charset="0"/>
              <a:buChar char="o"/>
            </a:pPr>
            <a:r>
              <a:rPr lang="fr-CA" sz="1600" dirty="0">
                <a:latin typeface="+mn-lt"/>
                <a:sym typeface="Symbol"/>
              </a:rPr>
              <a:t>Revue systématique de la littérature → « Forme de recension structurée des publications [qui ] implique des méthodes objectives de recherche documentaire, l’application de critères prédéterminés d’inclusion ou d’exclusion des articles, l’évaluation critique des publications pertinentes ainsi que l’extraction et la synthèse des données probantes qui permettent de formuler des conclusions. » (</a:t>
            </a:r>
            <a:r>
              <a:rPr lang="fr-CA" sz="1600" i="1" dirty="0">
                <a:latin typeface="+mn-lt"/>
                <a:sym typeface="Symbol"/>
              </a:rPr>
              <a:t>Termium Plus</a:t>
            </a:r>
            <a:r>
              <a:rPr lang="fr-CA" sz="1600" dirty="0">
                <a:latin typeface="+mn-lt"/>
                <a:sym typeface="Symbol"/>
              </a:rPr>
              <a:t>)</a:t>
            </a:r>
          </a:p>
          <a:p>
            <a:pPr lvl="1">
              <a:buClr>
                <a:srgbClr val="C00000"/>
              </a:buClr>
              <a:buFont typeface="Courier New" panose="02070309020205020404" pitchFamily="49" charset="0"/>
              <a:buChar char="o"/>
            </a:pPr>
            <a:r>
              <a:rPr lang="fr-CA" sz="1600" dirty="0">
                <a:latin typeface="+mn-lt"/>
                <a:sym typeface="Symbol"/>
              </a:rPr>
              <a:t>Méta-analyse → « Méthode statistique consistant à combiner de façon systématique les résultats de différentes études afin d’obtenir une estimation quantitative de l’effet global d’une intervention ou d’une variable particulière » (</a:t>
            </a:r>
            <a:r>
              <a:rPr lang="fr-CA" sz="1600" i="1" dirty="0">
                <a:latin typeface="+mn-lt"/>
                <a:sym typeface="Symbol"/>
              </a:rPr>
              <a:t>Termium Plus</a:t>
            </a:r>
            <a:r>
              <a:rPr lang="fr-CA" sz="1600" dirty="0">
                <a:latin typeface="+mn-lt"/>
                <a:sym typeface="Symbol"/>
              </a:rPr>
              <a:t>)</a:t>
            </a:r>
          </a:p>
          <a:p>
            <a:pPr>
              <a:buClr>
                <a:srgbClr val="C00000"/>
              </a:buClr>
              <a:buFont typeface="Arial" panose="020B0604020202020204" pitchFamily="34" charset="0"/>
              <a:buChar char="•"/>
            </a:pPr>
            <a:r>
              <a:rPr lang="fr-CA" sz="1800" dirty="0">
                <a:latin typeface="+mn-lt"/>
                <a:sym typeface="Symbol"/>
              </a:rPr>
              <a:t>Synthèses préparées par des chercheurs et professionnels de la santé;</a:t>
            </a:r>
          </a:p>
          <a:p>
            <a:pPr>
              <a:buClr>
                <a:srgbClr val="C00000"/>
              </a:buClr>
              <a:buFont typeface="Arial" panose="020B0604020202020204" pitchFamily="34" charset="0"/>
              <a:buChar char="•"/>
            </a:pPr>
            <a:r>
              <a:rPr lang="fr-CA" sz="1800" dirty="0">
                <a:latin typeface="+mn-lt"/>
                <a:sym typeface="Symbol"/>
              </a:rPr>
              <a:t>Ressource essentielle à la prise de décision dans le domaine des soins de santé.</a:t>
            </a:r>
          </a:p>
          <a:p>
            <a:pPr marL="0" indent="0">
              <a:buClr>
                <a:srgbClr val="C00000"/>
              </a:buClr>
              <a:buNone/>
            </a:pPr>
            <a:endParaRPr lang="fr-CA" sz="2000" dirty="0">
              <a:latin typeface="+mn-lt"/>
              <a:sym typeface="Symbol"/>
            </a:endParaRPr>
          </a:p>
        </p:txBody>
      </p:sp>
      <p:pic>
        <p:nvPicPr>
          <p:cNvPr id="2" name="Image 1">
            <a:extLst>
              <a:ext uri="{FF2B5EF4-FFF2-40B4-BE49-F238E27FC236}">
                <a16:creationId xmlns:a16="http://schemas.microsoft.com/office/drawing/2014/main" id="{A4DB9C02-521C-429B-A909-27A7A8B2059A}"/>
              </a:ext>
            </a:extLst>
          </p:cNvPr>
          <p:cNvPicPr>
            <a:picLocks noChangeAspect="1"/>
          </p:cNvPicPr>
          <p:nvPr/>
        </p:nvPicPr>
        <p:blipFill>
          <a:blip r:embed="rId4"/>
          <a:stretch>
            <a:fillRect/>
          </a:stretch>
        </p:blipFill>
        <p:spPr>
          <a:xfrm>
            <a:off x="4975412" y="285750"/>
            <a:ext cx="3962400" cy="857250"/>
          </a:xfrm>
          <a:prstGeom prst="rect">
            <a:avLst/>
          </a:prstGeom>
        </p:spPr>
      </p:pic>
    </p:spTree>
    <p:extLst>
      <p:ext uri="{BB962C8B-B14F-4D97-AF65-F5344CB8AC3E}">
        <p14:creationId xmlns:p14="http://schemas.microsoft.com/office/powerpoint/2010/main" val="42064944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re 2"/>
          <p:cNvSpPr>
            <a:spLocks noGrp="1"/>
          </p:cNvSpPr>
          <p:nvPr>
            <p:ph type="title"/>
          </p:nvPr>
        </p:nvSpPr>
        <p:spPr>
          <a:xfrm>
            <a:off x="457200" y="0"/>
            <a:ext cx="8229600" cy="1143000"/>
          </a:xfrm>
        </p:spPr>
        <p:txBody>
          <a:bodyPr/>
          <a:lstStyle/>
          <a:p>
            <a:pPr algn="l"/>
            <a:r>
              <a:rPr lang="fr-CA" sz="3000" dirty="0">
                <a:latin typeface="Helvetica" pitchFamily="34" charset="0"/>
                <a:hlinkClick r:id="rId3"/>
              </a:rPr>
              <a:t>Cochrane Library</a:t>
            </a:r>
            <a:endParaRPr lang="fr-CA" sz="3000" dirty="0">
              <a:latin typeface="Helvetica" pitchFamily="34" charset="0"/>
            </a:endParaRPr>
          </a:p>
        </p:txBody>
      </p:sp>
      <p:sp>
        <p:nvSpPr>
          <p:cNvPr id="4" name="Espace réservé du contenu 3"/>
          <p:cNvSpPr>
            <a:spLocks noGrp="1"/>
          </p:cNvSpPr>
          <p:nvPr>
            <p:ph idx="1"/>
          </p:nvPr>
        </p:nvSpPr>
        <p:spPr>
          <a:xfrm>
            <a:off x="457200" y="1302590"/>
            <a:ext cx="8229600" cy="5555410"/>
          </a:xfrm>
        </p:spPr>
        <p:txBody>
          <a:bodyPr>
            <a:normAutofit fontScale="92500" lnSpcReduction="10000"/>
          </a:bodyPr>
          <a:lstStyle/>
          <a:p>
            <a:pPr marL="0" indent="0">
              <a:buClr>
                <a:srgbClr val="C00000"/>
              </a:buClr>
              <a:buNone/>
            </a:pPr>
            <a:r>
              <a:rPr lang="fr-CA" sz="2600" b="1" dirty="0">
                <a:latin typeface="+mn-lt"/>
                <a:sym typeface="Symbol"/>
              </a:rPr>
              <a:t>Interfaces de recherche</a:t>
            </a:r>
          </a:p>
          <a:p>
            <a:pPr>
              <a:buClr>
                <a:srgbClr val="C00000"/>
              </a:buClr>
              <a:buFont typeface="Arial" panose="020B0604020202020204" pitchFamily="34" charset="0"/>
              <a:buChar char="•"/>
            </a:pPr>
            <a:r>
              <a:rPr lang="fr-CA" sz="2200" i="1" dirty="0" err="1">
                <a:latin typeface="+mn-lt"/>
                <a:sym typeface="Symbol"/>
              </a:rPr>
              <a:t>Search</a:t>
            </a:r>
            <a:r>
              <a:rPr lang="fr-CA" sz="2200" dirty="0">
                <a:latin typeface="+mn-lt"/>
                <a:sym typeface="Symbol"/>
              </a:rPr>
              <a:t> → Recherche « classique » à l’aide de mots-clés et opérateurs de recherche</a:t>
            </a:r>
          </a:p>
          <a:p>
            <a:pPr>
              <a:buClr>
                <a:srgbClr val="C00000"/>
              </a:buClr>
              <a:buFont typeface="Arial" panose="020B0604020202020204" pitchFamily="34" charset="0"/>
              <a:buChar char="•"/>
            </a:pPr>
            <a:r>
              <a:rPr lang="fr-CA" sz="2200" i="1" dirty="0" err="1">
                <a:latin typeface="+mn-lt"/>
                <a:sym typeface="Symbol"/>
              </a:rPr>
              <a:t>Search</a:t>
            </a:r>
            <a:r>
              <a:rPr lang="fr-CA" sz="2200" i="1" dirty="0">
                <a:latin typeface="+mn-lt"/>
                <a:sym typeface="Symbol"/>
              </a:rPr>
              <a:t> Manager </a:t>
            </a:r>
            <a:r>
              <a:rPr lang="fr-CA" sz="2200" dirty="0">
                <a:latin typeface="+mn-lt"/>
                <a:sym typeface="Symbol"/>
              </a:rPr>
              <a:t>→ Pour combiner plusieurs requêtes</a:t>
            </a:r>
          </a:p>
          <a:p>
            <a:pPr>
              <a:buClr>
                <a:srgbClr val="C00000"/>
              </a:buClr>
              <a:buFont typeface="Arial" panose="020B0604020202020204" pitchFamily="34" charset="0"/>
              <a:buChar char="•"/>
            </a:pPr>
            <a:r>
              <a:rPr lang="fr-CA" sz="2200" i="1" dirty="0" err="1">
                <a:latin typeface="+mn-lt"/>
                <a:sym typeface="Symbol"/>
              </a:rPr>
              <a:t>Medical</a:t>
            </a:r>
            <a:r>
              <a:rPr lang="fr-CA" sz="2200" i="1" dirty="0">
                <a:latin typeface="+mn-lt"/>
                <a:sym typeface="Symbol"/>
              </a:rPr>
              <a:t> </a:t>
            </a:r>
            <a:r>
              <a:rPr lang="fr-CA" sz="2200" i="1" dirty="0" err="1">
                <a:latin typeface="+mn-lt"/>
                <a:sym typeface="Symbol"/>
              </a:rPr>
              <a:t>Terms</a:t>
            </a:r>
            <a:r>
              <a:rPr lang="fr-CA" sz="2200" i="1" dirty="0">
                <a:latin typeface="+mn-lt"/>
                <a:sym typeface="Symbol"/>
              </a:rPr>
              <a:t> (</a:t>
            </a:r>
            <a:r>
              <a:rPr lang="fr-CA" sz="2200" i="1" dirty="0" err="1">
                <a:latin typeface="+mn-lt"/>
                <a:sym typeface="Symbol"/>
              </a:rPr>
              <a:t>MeSH</a:t>
            </a:r>
            <a:r>
              <a:rPr lang="fr-CA" sz="2200" i="1" dirty="0">
                <a:latin typeface="+mn-lt"/>
                <a:sym typeface="Symbol"/>
              </a:rPr>
              <a:t>) </a:t>
            </a:r>
            <a:r>
              <a:rPr lang="fr-CA" sz="2200" dirty="0">
                <a:latin typeface="+mn-lt"/>
                <a:sym typeface="Symbol"/>
              </a:rPr>
              <a:t>→Recherche avec les </a:t>
            </a:r>
            <a:r>
              <a:rPr lang="fr-CA" sz="2200" dirty="0" err="1">
                <a:latin typeface="+mn-lt"/>
                <a:sym typeface="Symbol"/>
              </a:rPr>
              <a:t>MeSH</a:t>
            </a:r>
            <a:endParaRPr lang="fr-CA" sz="2200" dirty="0">
              <a:latin typeface="+mn-lt"/>
              <a:sym typeface="Symbol"/>
            </a:endParaRPr>
          </a:p>
          <a:p>
            <a:pPr>
              <a:buClr>
                <a:srgbClr val="C00000"/>
              </a:buClr>
              <a:buFont typeface="Arial" panose="020B0604020202020204" pitchFamily="34" charset="0"/>
              <a:buChar char="•"/>
            </a:pPr>
            <a:r>
              <a:rPr lang="fr-CA" sz="2200" i="1" dirty="0">
                <a:latin typeface="+mn-lt"/>
                <a:sym typeface="Symbol"/>
              </a:rPr>
              <a:t>PICO </a:t>
            </a:r>
            <a:r>
              <a:rPr lang="fr-CA" sz="2200" i="1" dirty="0" err="1">
                <a:latin typeface="+mn-lt"/>
                <a:sym typeface="Symbol"/>
              </a:rPr>
              <a:t>Search</a:t>
            </a:r>
            <a:r>
              <a:rPr lang="fr-CA" sz="2200" dirty="0">
                <a:latin typeface="+mn-lt"/>
                <a:sym typeface="Symbol"/>
              </a:rPr>
              <a:t> →Recherche à partir des quatre composantes d’une question clinique de la méthode PICO (population, intervention, comparaison avec une autre intervention et résultat attendu)</a:t>
            </a:r>
          </a:p>
          <a:p>
            <a:pPr marL="0" indent="0">
              <a:buClr>
                <a:srgbClr val="C00000"/>
              </a:buClr>
              <a:buNone/>
            </a:pPr>
            <a:endParaRPr lang="fr-CA" sz="1700" dirty="0">
              <a:latin typeface="+mn-lt"/>
              <a:sym typeface="Symbol"/>
            </a:endParaRPr>
          </a:p>
          <a:p>
            <a:pPr marL="0" indent="0">
              <a:buClr>
                <a:srgbClr val="C00000"/>
              </a:buClr>
              <a:buNone/>
            </a:pPr>
            <a:r>
              <a:rPr lang="fr-CA" sz="2600" b="1" dirty="0">
                <a:latin typeface="+mn-lt"/>
                <a:sym typeface="Symbol"/>
              </a:rPr>
              <a:t>Accès au texte intégral</a:t>
            </a:r>
          </a:p>
          <a:p>
            <a:pPr>
              <a:buClr>
                <a:srgbClr val="C00000"/>
              </a:buClr>
              <a:buFont typeface="Arial" panose="020B0604020202020204" pitchFamily="34" charset="0"/>
              <a:buChar char="•"/>
            </a:pPr>
            <a:r>
              <a:rPr lang="fr-CA" sz="2200" dirty="0">
                <a:latin typeface="+mn-lt"/>
                <a:sym typeface="Symbol"/>
              </a:rPr>
              <a:t>Via une demande de prêt entre bibliothèques (PEB)</a:t>
            </a:r>
          </a:p>
          <a:p>
            <a:pPr lvl="1">
              <a:buClr>
                <a:srgbClr val="C00000"/>
              </a:buClr>
              <a:buFont typeface="Courier New" panose="02070309020205020404" pitchFamily="49" charset="0"/>
              <a:buChar char="o"/>
            </a:pPr>
            <a:r>
              <a:rPr lang="fr-CA" sz="1900" dirty="0">
                <a:latin typeface="+mn-lt"/>
                <a:sym typeface="Symbol"/>
              </a:rPr>
              <a:t>Accès au formulaire de PEB sur le </a:t>
            </a:r>
            <a:r>
              <a:rPr lang="fr-CA" sz="1900" dirty="0">
                <a:latin typeface="+mn-lt"/>
                <a:sym typeface="Symbol"/>
                <a:hlinkClick r:id="rId4"/>
              </a:rPr>
              <a:t>site web de la bibliothèque</a:t>
            </a:r>
            <a:endParaRPr lang="fr-CA" sz="1900" dirty="0">
              <a:latin typeface="+mn-lt"/>
              <a:sym typeface="Symbol"/>
            </a:endParaRPr>
          </a:p>
          <a:p>
            <a:pPr>
              <a:buClr>
                <a:srgbClr val="C00000"/>
              </a:buClr>
              <a:buFont typeface="Arial" panose="020B0604020202020204" pitchFamily="34" charset="0"/>
              <a:buChar char="•"/>
            </a:pPr>
            <a:r>
              <a:rPr lang="fr-CA" sz="2200" dirty="0">
                <a:latin typeface="+mn-lt"/>
                <a:sym typeface="Symbol"/>
              </a:rPr>
              <a:t>Via la bibliothèque du CHUM </a:t>
            </a:r>
          </a:p>
          <a:p>
            <a:pPr lvl="1">
              <a:buClr>
                <a:srgbClr val="C00000"/>
              </a:buClr>
              <a:buFont typeface="Courier New" panose="02070309020205020404" pitchFamily="49" charset="0"/>
              <a:buChar char="o"/>
            </a:pPr>
            <a:r>
              <a:rPr lang="fr-CA" sz="1900" dirty="0">
                <a:latin typeface="+mn-lt"/>
                <a:sym typeface="Symbol"/>
              </a:rPr>
              <a:t>Pour les étudiants membres d’un groupe de recherche affilié au CHUM (LIO, </a:t>
            </a:r>
            <a:r>
              <a:rPr lang="fr-CA" sz="1900" dirty="0" err="1">
                <a:latin typeface="+mn-lt"/>
                <a:sym typeface="Symbol"/>
              </a:rPr>
              <a:t>LBeV</a:t>
            </a:r>
            <a:r>
              <a:rPr lang="fr-CA" sz="1900" dirty="0">
                <a:latin typeface="+mn-lt"/>
                <a:sym typeface="Symbol"/>
              </a:rPr>
              <a:t>, etc.)</a:t>
            </a:r>
          </a:p>
          <a:p>
            <a:pPr>
              <a:buClr>
                <a:srgbClr val="C00000"/>
              </a:buClr>
              <a:buFont typeface="Arial" panose="020B0604020202020204" pitchFamily="34" charset="0"/>
              <a:buChar char="•"/>
            </a:pPr>
            <a:r>
              <a:rPr lang="fr-CA" sz="2300" dirty="0">
                <a:latin typeface="+mn-lt"/>
                <a:sym typeface="Symbol"/>
              </a:rPr>
              <a:t>Sur place, à une bibliothèque universitaire qui est abonnée à Cochrane</a:t>
            </a:r>
          </a:p>
          <a:p>
            <a:pPr lvl="1">
              <a:buClr>
                <a:srgbClr val="C00000"/>
              </a:buClr>
              <a:buFont typeface="Courier New" panose="02070309020205020404" pitchFamily="49" charset="0"/>
              <a:buChar char="o"/>
            </a:pPr>
            <a:r>
              <a:rPr lang="fr-CA" sz="1900" dirty="0">
                <a:latin typeface="+mn-lt"/>
                <a:sym typeface="Symbol"/>
              </a:rPr>
              <a:t>Disponible à l’UdeM, McGill, Concordia (</a:t>
            </a:r>
            <a:r>
              <a:rPr lang="fr-CA" sz="1900" dirty="0">
                <a:solidFill>
                  <a:srgbClr val="FF0000"/>
                </a:solidFill>
                <a:latin typeface="+mn-lt"/>
                <a:sym typeface="Symbol"/>
              </a:rPr>
              <a:t>impossible en période de COVID</a:t>
            </a:r>
            <a:r>
              <a:rPr lang="fr-CA" sz="1900" dirty="0">
                <a:latin typeface="+mn-lt"/>
                <a:sym typeface="Symbol"/>
              </a:rPr>
              <a:t>)</a:t>
            </a:r>
          </a:p>
        </p:txBody>
      </p:sp>
      <p:pic>
        <p:nvPicPr>
          <p:cNvPr id="5" name="Image 4">
            <a:extLst>
              <a:ext uri="{FF2B5EF4-FFF2-40B4-BE49-F238E27FC236}">
                <a16:creationId xmlns:a16="http://schemas.microsoft.com/office/drawing/2014/main" id="{C5E8F43B-0113-43FD-9493-19FA6BB0A188}"/>
              </a:ext>
            </a:extLst>
          </p:cNvPr>
          <p:cNvPicPr>
            <a:picLocks noChangeAspect="1"/>
          </p:cNvPicPr>
          <p:nvPr/>
        </p:nvPicPr>
        <p:blipFill>
          <a:blip r:embed="rId5"/>
          <a:stretch>
            <a:fillRect/>
          </a:stretch>
        </p:blipFill>
        <p:spPr>
          <a:xfrm>
            <a:off x="4975412" y="285750"/>
            <a:ext cx="3962400" cy="857250"/>
          </a:xfrm>
          <a:prstGeom prst="rect">
            <a:avLst/>
          </a:prstGeom>
        </p:spPr>
      </p:pic>
    </p:spTree>
    <p:extLst>
      <p:ext uri="{BB962C8B-B14F-4D97-AF65-F5344CB8AC3E}">
        <p14:creationId xmlns:p14="http://schemas.microsoft.com/office/powerpoint/2010/main" val="26525870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u contenu 3"/>
          <p:cNvSpPr>
            <a:spLocks noGrp="1"/>
          </p:cNvSpPr>
          <p:nvPr>
            <p:ph idx="4294967295"/>
          </p:nvPr>
        </p:nvSpPr>
        <p:spPr>
          <a:xfrm>
            <a:off x="457200" y="1572279"/>
            <a:ext cx="8229600" cy="4822825"/>
          </a:xfrm>
        </p:spPr>
        <p:txBody>
          <a:bodyPr>
            <a:normAutofit/>
          </a:bodyPr>
          <a:lstStyle/>
          <a:p>
            <a:pPr marL="0" lvl="0" indent="0" defTabSz="914400">
              <a:spcBef>
                <a:spcPts val="600"/>
              </a:spcBef>
              <a:buClr>
                <a:srgbClr val="AD0101"/>
              </a:buClr>
              <a:buSzPct val="76000"/>
              <a:buNone/>
            </a:pPr>
            <a:r>
              <a:rPr lang="fr-CA" sz="2400" dirty="0">
                <a:solidFill>
                  <a:prstClr val="black"/>
                </a:solidFill>
                <a:latin typeface="+mn-lt"/>
              </a:rPr>
              <a:t>Pour revoir l’utilisation de Cochrane Library, consultez cette capsule vidéo: </a:t>
            </a:r>
            <a:r>
              <a:rPr lang="fr-CA" sz="2400" dirty="0">
                <a:solidFill>
                  <a:prstClr val="black"/>
                </a:solidFill>
                <a:latin typeface="+mn-lt"/>
                <a:hlinkClick r:id="rId3"/>
              </a:rPr>
              <a:t>https://youtu.be/J1fBawugGVQ</a:t>
            </a:r>
            <a:r>
              <a:rPr lang="fr-CA" sz="2400" dirty="0">
                <a:solidFill>
                  <a:prstClr val="black"/>
                </a:solidFill>
                <a:latin typeface="+mn-lt"/>
              </a:rPr>
              <a:t> (8 min).</a:t>
            </a:r>
          </a:p>
          <a:p>
            <a:pPr marL="0" lvl="0" indent="0" defTabSz="914400">
              <a:spcBef>
                <a:spcPts val="600"/>
              </a:spcBef>
              <a:buClr>
                <a:srgbClr val="AD0101"/>
              </a:buClr>
              <a:buSzPct val="76000"/>
              <a:buNone/>
            </a:pPr>
            <a:endParaRPr lang="fr-CA" sz="2400" dirty="0">
              <a:solidFill>
                <a:prstClr val="black"/>
              </a:solidFill>
              <a:latin typeface="+mn-lt"/>
            </a:endParaRPr>
          </a:p>
          <a:p>
            <a:pPr marL="0" lvl="0" indent="0" defTabSz="914400">
              <a:spcBef>
                <a:spcPts val="600"/>
              </a:spcBef>
              <a:buClr>
                <a:srgbClr val="AD0101"/>
              </a:buClr>
              <a:buSzPct val="76000"/>
              <a:buNone/>
            </a:pPr>
            <a:r>
              <a:rPr lang="fr-CA" sz="2400" dirty="0">
                <a:solidFill>
                  <a:prstClr val="black"/>
                </a:solidFill>
                <a:latin typeface="+mn-lt"/>
              </a:rPr>
              <a:t>Contenu:</a:t>
            </a:r>
          </a:p>
          <a:p>
            <a:pPr lvl="0" defTabSz="914400">
              <a:spcBef>
                <a:spcPts val="600"/>
              </a:spcBef>
              <a:buClr>
                <a:srgbClr val="AD0101"/>
              </a:buClr>
              <a:buSzPct val="76000"/>
              <a:buFont typeface="Wingdings" panose="05000000000000000000" pitchFamily="2" charset="2"/>
              <a:buChar char="Ø"/>
            </a:pPr>
            <a:r>
              <a:rPr lang="fr-CA" sz="2400" dirty="0">
                <a:solidFill>
                  <a:prstClr val="black"/>
                </a:solidFill>
                <a:latin typeface="+mn-lt"/>
              </a:rPr>
              <a:t>Présentation de Cochrane Library</a:t>
            </a:r>
          </a:p>
          <a:p>
            <a:pPr lvl="0" defTabSz="914400">
              <a:spcBef>
                <a:spcPts val="600"/>
              </a:spcBef>
              <a:buClr>
                <a:srgbClr val="AD0101"/>
              </a:buClr>
              <a:buSzPct val="76000"/>
              <a:buFont typeface="Wingdings" panose="05000000000000000000" pitchFamily="2" charset="2"/>
              <a:buChar char="Ø"/>
            </a:pPr>
            <a:r>
              <a:rPr lang="fr-CA" sz="2400" dirty="0">
                <a:solidFill>
                  <a:prstClr val="black"/>
                </a:solidFill>
                <a:latin typeface="+mn-lt"/>
              </a:rPr>
              <a:t>Rechercher à l’aide des MeSH</a:t>
            </a:r>
          </a:p>
          <a:p>
            <a:pPr lvl="0" defTabSz="914400">
              <a:spcBef>
                <a:spcPts val="600"/>
              </a:spcBef>
              <a:buClr>
                <a:srgbClr val="AD0101"/>
              </a:buClr>
              <a:buSzPct val="76000"/>
              <a:buFont typeface="Wingdings" panose="05000000000000000000" pitchFamily="2" charset="2"/>
              <a:buChar char="Ø"/>
            </a:pPr>
            <a:r>
              <a:rPr lang="fr-CA" sz="2400" dirty="0">
                <a:solidFill>
                  <a:prstClr val="black"/>
                </a:solidFill>
                <a:latin typeface="+mn-lt"/>
              </a:rPr>
              <a:t>Accès aux publications de Cochrane</a:t>
            </a:r>
          </a:p>
          <a:p>
            <a:pPr marL="0" indent="0">
              <a:buClr>
                <a:srgbClr val="C00000"/>
              </a:buClr>
              <a:buNone/>
            </a:pPr>
            <a:endParaRPr lang="fr-CA" sz="1800" dirty="0">
              <a:latin typeface="+mn-lt"/>
              <a:sym typeface="Symbol"/>
            </a:endParaRPr>
          </a:p>
        </p:txBody>
      </p:sp>
      <p:sp>
        <p:nvSpPr>
          <p:cNvPr id="7" name="Titre 2">
            <a:extLst>
              <a:ext uri="{FF2B5EF4-FFF2-40B4-BE49-F238E27FC236}">
                <a16:creationId xmlns:a16="http://schemas.microsoft.com/office/drawing/2014/main" id="{D054086C-57B2-46BC-A63C-A32586A92D9D}"/>
              </a:ext>
            </a:extLst>
          </p:cNvPr>
          <p:cNvSpPr>
            <a:spLocks noGrp="1"/>
          </p:cNvSpPr>
          <p:nvPr>
            <p:ph type="title"/>
          </p:nvPr>
        </p:nvSpPr>
        <p:spPr>
          <a:xfrm>
            <a:off x="457200" y="0"/>
            <a:ext cx="8229600" cy="1143000"/>
          </a:xfrm>
        </p:spPr>
        <p:txBody>
          <a:bodyPr/>
          <a:lstStyle/>
          <a:p>
            <a:pPr algn="l"/>
            <a:r>
              <a:rPr lang="fr-CA" sz="3000" dirty="0">
                <a:latin typeface="Helvetica" pitchFamily="34" charset="0"/>
                <a:hlinkClick r:id="rId4"/>
              </a:rPr>
              <a:t>Cochrane Library</a:t>
            </a:r>
            <a:endParaRPr lang="fr-CA" sz="3000" dirty="0">
              <a:latin typeface="Helvetica" pitchFamily="34" charset="0"/>
            </a:endParaRPr>
          </a:p>
        </p:txBody>
      </p:sp>
      <p:pic>
        <p:nvPicPr>
          <p:cNvPr id="8" name="Image 7">
            <a:extLst>
              <a:ext uri="{FF2B5EF4-FFF2-40B4-BE49-F238E27FC236}">
                <a16:creationId xmlns:a16="http://schemas.microsoft.com/office/drawing/2014/main" id="{3B183FE1-4245-4FBC-A6A3-4C81A53B8182}"/>
              </a:ext>
            </a:extLst>
          </p:cNvPr>
          <p:cNvPicPr>
            <a:picLocks noChangeAspect="1"/>
          </p:cNvPicPr>
          <p:nvPr/>
        </p:nvPicPr>
        <p:blipFill>
          <a:blip r:embed="rId5"/>
          <a:stretch>
            <a:fillRect/>
          </a:stretch>
        </p:blipFill>
        <p:spPr>
          <a:xfrm>
            <a:off x="4975412" y="285750"/>
            <a:ext cx="3962400" cy="857250"/>
          </a:xfrm>
          <a:prstGeom prst="rect">
            <a:avLst/>
          </a:prstGeom>
        </p:spPr>
      </p:pic>
    </p:spTree>
    <p:extLst>
      <p:ext uri="{BB962C8B-B14F-4D97-AF65-F5344CB8AC3E}">
        <p14:creationId xmlns:p14="http://schemas.microsoft.com/office/powerpoint/2010/main" val="28856457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413164"/>
            <a:ext cx="8229600" cy="5444836"/>
          </a:xfrm>
        </p:spPr>
        <p:txBody>
          <a:bodyPr>
            <a:normAutofit/>
          </a:bodyPr>
          <a:lstStyle/>
          <a:p>
            <a:pPr marL="457200" indent="-457200">
              <a:buClr>
                <a:srgbClr val="A9262D"/>
              </a:buClr>
              <a:buFont typeface="+mj-lt"/>
              <a:buAutoNum type="arabicPeriod" startAt="5"/>
            </a:pPr>
            <a:r>
              <a:rPr lang="fr-CA" sz="2000" dirty="0">
                <a:latin typeface="+mn-lt"/>
              </a:rPr>
              <a:t>Lancez une recherche en vocabulaire naturel, sans opérateur de recherche, sur PubMed (à l’aide de la fonction </a:t>
            </a:r>
            <a:r>
              <a:rPr lang="fr-CA" sz="2000" i="1" dirty="0" err="1">
                <a:latin typeface="+mn-lt"/>
              </a:rPr>
              <a:t>Automatic</a:t>
            </a:r>
            <a:r>
              <a:rPr lang="fr-CA" sz="2000" i="1" dirty="0">
                <a:latin typeface="+mn-lt"/>
              </a:rPr>
              <a:t> </a:t>
            </a:r>
            <a:r>
              <a:rPr lang="fr-CA" sz="2000" i="1" dirty="0" err="1">
                <a:latin typeface="+mn-lt"/>
              </a:rPr>
              <a:t>Term</a:t>
            </a:r>
            <a:r>
              <a:rPr lang="fr-CA" sz="2000" i="1" dirty="0">
                <a:latin typeface="+mn-lt"/>
              </a:rPr>
              <a:t> Mapping</a:t>
            </a:r>
            <a:r>
              <a:rPr lang="fr-CA" sz="2000" dirty="0">
                <a:latin typeface="+mn-lt"/>
              </a:rPr>
              <a:t>).</a:t>
            </a:r>
          </a:p>
          <a:p>
            <a:pPr marL="857250" lvl="1" indent="-457200">
              <a:buClr>
                <a:srgbClr val="A9262D"/>
              </a:buClr>
              <a:buFont typeface="+mj-lt"/>
              <a:buAutoNum type="alphaLcPeriod"/>
            </a:pPr>
            <a:r>
              <a:rPr lang="fr-CA" sz="1800" dirty="0">
                <a:latin typeface="+mn-lt"/>
              </a:rPr>
              <a:t>Quels MeSH PubMed a-t-il retrouvés?</a:t>
            </a:r>
            <a:br>
              <a:rPr lang="fr-CA" sz="1800" dirty="0">
                <a:latin typeface="+mn-lt"/>
              </a:rPr>
            </a:br>
            <a:r>
              <a:rPr lang="fr-CA" sz="1800" dirty="0">
                <a:latin typeface="+mn-lt"/>
              </a:rPr>
              <a:t>S’agit-il des mêmes MeSH que vous aviez identifiés à la question 3?</a:t>
            </a:r>
          </a:p>
          <a:p>
            <a:pPr marL="857250" lvl="1" indent="-457200">
              <a:buClr>
                <a:srgbClr val="A9262D"/>
              </a:buClr>
              <a:buFont typeface="+mj-lt"/>
              <a:buAutoNum type="alphaLcPeriod"/>
            </a:pPr>
            <a:r>
              <a:rPr lang="fr-CA" sz="1800" dirty="0">
                <a:latin typeface="+mn-lt"/>
              </a:rPr>
              <a:t>Retrouvez-vous plus ou moins de résultats qu’avec la recherche en MeSH? Vous semblent-ils plus ou moins pertinents?</a:t>
            </a:r>
            <a:br>
              <a:rPr lang="fr-CA" sz="1600" dirty="0">
                <a:latin typeface="+mn-lt"/>
              </a:rPr>
            </a:br>
            <a:endParaRPr lang="fr-CA" sz="1600" dirty="0">
              <a:latin typeface="+mn-lt"/>
            </a:endParaRPr>
          </a:p>
          <a:p>
            <a:pPr marL="457200" indent="-457200">
              <a:buClr>
                <a:srgbClr val="A9262D"/>
              </a:buClr>
              <a:buFont typeface="+mj-lt"/>
              <a:buAutoNum type="arabicPeriod" startAt="5"/>
            </a:pPr>
            <a:r>
              <a:rPr lang="fr-CA" sz="2000" dirty="0">
                <a:latin typeface="+mn-lt"/>
              </a:rPr>
              <a:t>Lancez une recherche dans le Cochrane </a:t>
            </a:r>
            <a:r>
              <a:rPr lang="fr-CA" sz="2000" dirty="0" err="1">
                <a:latin typeface="+mn-lt"/>
              </a:rPr>
              <a:t>Database</a:t>
            </a:r>
            <a:r>
              <a:rPr lang="fr-CA" sz="2000" dirty="0">
                <a:latin typeface="+mn-lt"/>
              </a:rPr>
              <a:t> of </a:t>
            </a:r>
            <a:r>
              <a:rPr lang="fr-CA" sz="2000" dirty="0" err="1">
                <a:latin typeface="+mn-lt"/>
              </a:rPr>
              <a:t>Systematic</a:t>
            </a:r>
            <a:r>
              <a:rPr lang="fr-CA" sz="2000" dirty="0">
                <a:latin typeface="+mn-lt"/>
              </a:rPr>
              <a:t> </a:t>
            </a:r>
            <a:r>
              <a:rPr lang="fr-CA" sz="2000" dirty="0" err="1">
                <a:latin typeface="+mn-lt"/>
              </a:rPr>
              <a:t>Reviews</a:t>
            </a:r>
            <a:r>
              <a:rPr lang="fr-CA" sz="2000" dirty="0">
                <a:latin typeface="+mn-lt"/>
              </a:rPr>
              <a:t> à l’aide des MeSH identifiés à la question 3. </a:t>
            </a:r>
            <a:br>
              <a:rPr lang="fr-CA" sz="2000" dirty="0">
                <a:latin typeface="+mn-lt"/>
              </a:rPr>
            </a:br>
            <a:endParaRPr lang="fr-CA" sz="2400" dirty="0">
              <a:latin typeface="+mn-lt"/>
            </a:endParaRPr>
          </a:p>
        </p:txBody>
      </p:sp>
      <p:sp>
        <p:nvSpPr>
          <p:cNvPr id="7" name="Titre 1">
            <a:extLst>
              <a:ext uri="{FF2B5EF4-FFF2-40B4-BE49-F238E27FC236}">
                <a16:creationId xmlns:a16="http://schemas.microsoft.com/office/drawing/2014/main" id="{01B883E2-EB1F-4C5E-A9E4-396EC20CF47A}"/>
              </a:ext>
            </a:extLst>
          </p:cNvPr>
          <p:cNvSpPr>
            <a:spLocks noGrp="1"/>
          </p:cNvSpPr>
          <p:nvPr>
            <p:ph type="title"/>
          </p:nvPr>
        </p:nvSpPr>
        <p:spPr>
          <a:xfrm>
            <a:off x="457200" y="0"/>
            <a:ext cx="8686800" cy="1143000"/>
          </a:xfrm>
        </p:spPr>
        <p:txBody>
          <a:bodyPr/>
          <a:lstStyle/>
          <a:p>
            <a:pPr algn="l"/>
            <a:r>
              <a:rPr lang="fr-CA" sz="3000" dirty="0">
                <a:latin typeface="Helvetica" pitchFamily="34" charset="0"/>
              </a:rPr>
              <a:t>Mise en pratique – Partie C (5-10 min)</a:t>
            </a:r>
          </a:p>
        </p:txBody>
      </p:sp>
      <p:sp>
        <p:nvSpPr>
          <p:cNvPr id="8" name="Rectangle 7">
            <a:extLst>
              <a:ext uri="{FF2B5EF4-FFF2-40B4-BE49-F238E27FC236}">
                <a16:creationId xmlns:a16="http://schemas.microsoft.com/office/drawing/2014/main" id="{F27CB8A9-EBA0-4334-854D-7343B51D5FF5}"/>
              </a:ext>
            </a:extLst>
          </p:cNvPr>
          <p:cNvSpPr/>
          <p:nvPr/>
        </p:nvSpPr>
        <p:spPr>
          <a:xfrm>
            <a:off x="-1" y="0"/>
            <a:ext cx="108000" cy="6858000"/>
          </a:xfrm>
          <a:prstGeom prst="rect">
            <a:avLst/>
          </a:prstGeom>
          <a:solidFill>
            <a:srgbClr val="B722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9" name="Rectangle 8">
            <a:extLst>
              <a:ext uri="{FF2B5EF4-FFF2-40B4-BE49-F238E27FC236}">
                <a16:creationId xmlns:a16="http://schemas.microsoft.com/office/drawing/2014/main" id="{3F2FEBE6-F0F8-4C63-BD18-4D1DCD5528DC}"/>
              </a:ext>
            </a:extLst>
          </p:cNvPr>
          <p:cNvSpPr/>
          <p:nvPr/>
        </p:nvSpPr>
        <p:spPr>
          <a:xfrm>
            <a:off x="9068533" y="-1107"/>
            <a:ext cx="108000" cy="6858000"/>
          </a:xfrm>
          <a:prstGeom prst="rect">
            <a:avLst/>
          </a:prstGeom>
          <a:solidFill>
            <a:srgbClr val="B722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10" name="Rectangle 9">
            <a:extLst>
              <a:ext uri="{FF2B5EF4-FFF2-40B4-BE49-F238E27FC236}">
                <a16:creationId xmlns:a16="http://schemas.microsoft.com/office/drawing/2014/main" id="{BA78C612-D17C-4920-B79B-40A395A8A014}"/>
              </a:ext>
            </a:extLst>
          </p:cNvPr>
          <p:cNvSpPr/>
          <p:nvPr/>
        </p:nvSpPr>
        <p:spPr>
          <a:xfrm rot="5400000">
            <a:off x="4571999" y="-4465106"/>
            <a:ext cx="108002" cy="9036002"/>
          </a:xfrm>
          <a:prstGeom prst="rect">
            <a:avLst/>
          </a:prstGeom>
          <a:solidFill>
            <a:srgbClr val="B722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11" name="Rectangle 10">
            <a:extLst>
              <a:ext uri="{FF2B5EF4-FFF2-40B4-BE49-F238E27FC236}">
                <a16:creationId xmlns:a16="http://schemas.microsoft.com/office/drawing/2014/main" id="{BB9A2775-0463-4731-893F-CA200D7C322C}"/>
              </a:ext>
            </a:extLst>
          </p:cNvPr>
          <p:cNvSpPr/>
          <p:nvPr/>
        </p:nvSpPr>
        <p:spPr>
          <a:xfrm rot="5400000">
            <a:off x="4517999" y="2260385"/>
            <a:ext cx="107999" cy="9144001"/>
          </a:xfrm>
          <a:prstGeom prst="rect">
            <a:avLst/>
          </a:prstGeom>
          <a:solidFill>
            <a:srgbClr val="B722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22927664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u contenu 2"/>
          <p:cNvSpPr>
            <a:spLocks noGrp="1"/>
          </p:cNvSpPr>
          <p:nvPr>
            <p:ph idx="1"/>
          </p:nvPr>
        </p:nvSpPr>
        <p:spPr>
          <a:xfrm>
            <a:off x="457200" y="1414732"/>
            <a:ext cx="8229600" cy="5443268"/>
          </a:xfrm>
        </p:spPr>
        <p:txBody>
          <a:bodyPr>
            <a:normAutofit/>
          </a:bodyPr>
          <a:lstStyle/>
          <a:p>
            <a:pPr marL="0" indent="0">
              <a:buNone/>
            </a:pPr>
            <a:r>
              <a:rPr lang="fr-CA" sz="2200" b="1" dirty="0">
                <a:latin typeface="+mn-lt"/>
              </a:rPr>
              <a:t>Astuce de recherche! </a:t>
            </a:r>
            <a:r>
              <a:rPr lang="fr-CA" sz="2200" dirty="0">
                <a:latin typeface="+mn-lt"/>
              </a:rPr>
              <a:t>Tenir un journal de sa recherche.</a:t>
            </a:r>
          </a:p>
          <a:p>
            <a:pPr marL="0" indent="0">
              <a:buNone/>
            </a:pPr>
            <a:endParaRPr lang="fr-CA" sz="2200" dirty="0">
              <a:latin typeface="+mn-lt"/>
            </a:endParaRPr>
          </a:p>
          <a:p>
            <a:pPr marL="0" indent="0">
              <a:buNone/>
            </a:pPr>
            <a:r>
              <a:rPr lang="fr-CA" sz="2200" b="1" dirty="0">
                <a:latin typeface="+mn-lt"/>
              </a:rPr>
              <a:t>Pourquoi?</a:t>
            </a:r>
          </a:p>
          <a:p>
            <a:r>
              <a:rPr lang="fr-CA" sz="2200" dirty="0">
                <a:latin typeface="+mn-lt"/>
              </a:rPr>
              <a:t>Conserver les mots-clés (plan de concepts) et MeSH trouvés;</a:t>
            </a:r>
          </a:p>
          <a:p>
            <a:r>
              <a:rPr lang="fr-CA" sz="2200" dirty="0">
                <a:latin typeface="+mn-lt"/>
              </a:rPr>
              <a:t>Conserver sa/ses requête(s) de recherche;</a:t>
            </a:r>
          </a:p>
          <a:p>
            <a:r>
              <a:rPr lang="fr-CA" sz="2200" dirty="0">
                <a:latin typeface="+mn-lt"/>
              </a:rPr>
              <a:t>Noter les outils de recherche à utiliser/utilisés;</a:t>
            </a:r>
          </a:p>
          <a:p>
            <a:r>
              <a:rPr lang="fr-CA" sz="2200" dirty="0">
                <a:latin typeface="+mn-lt"/>
              </a:rPr>
              <a:t>Noter les résultats (date de la requête, nombre de résultats, etc.);</a:t>
            </a:r>
          </a:p>
          <a:p>
            <a:r>
              <a:rPr lang="fr-CA" sz="2200" dirty="0">
                <a:latin typeface="+mn-lt"/>
              </a:rPr>
              <a:t>Ou toute autre information pertinente.</a:t>
            </a:r>
          </a:p>
          <a:p>
            <a:pPr marL="0" indent="0">
              <a:buNone/>
            </a:pPr>
            <a:endParaRPr lang="fr-CA" sz="2200" dirty="0">
              <a:latin typeface="+mn-lt"/>
            </a:endParaRPr>
          </a:p>
          <a:p>
            <a:pPr marL="0" indent="0">
              <a:buNone/>
            </a:pPr>
            <a:r>
              <a:rPr lang="fr-CA" sz="2200" dirty="0">
                <a:latin typeface="+mn-lt"/>
              </a:rPr>
              <a:t>Nécessaire pour la rédaction de la partie méthodologique de votre travail.</a:t>
            </a:r>
          </a:p>
          <a:p>
            <a:pPr marL="0" indent="0">
              <a:buNone/>
            </a:pPr>
            <a:endParaRPr lang="fr-CA" sz="2200" dirty="0">
              <a:latin typeface="+mn-lt"/>
            </a:endParaRPr>
          </a:p>
        </p:txBody>
      </p:sp>
      <p:sp>
        <p:nvSpPr>
          <p:cNvPr id="6" name="Titre 1">
            <a:extLst>
              <a:ext uri="{FF2B5EF4-FFF2-40B4-BE49-F238E27FC236}">
                <a16:creationId xmlns:a16="http://schemas.microsoft.com/office/drawing/2014/main" id="{9746F4E5-E916-4691-83B2-D5DF85265441}"/>
              </a:ext>
            </a:extLst>
          </p:cNvPr>
          <p:cNvSpPr>
            <a:spLocks noGrp="1"/>
          </p:cNvSpPr>
          <p:nvPr>
            <p:ph type="title"/>
          </p:nvPr>
        </p:nvSpPr>
        <p:spPr>
          <a:xfrm>
            <a:off x="457200" y="13381"/>
            <a:ext cx="8229600" cy="1143000"/>
          </a:xfrm>
        </p:spPr>
        <p:txBody>
          <a:bodyPr/>
          <a:lstStyle/>
          <a:p>
            <a:pPr algn="l"/>
            <a:r>
              <a:rPr lang="fr-CA" sz="3000" dirty="0">
                <a:latin typeface="Helvetica" pitchFamily="34" charset="0"/>
              </a:rPr>
              <a:t>Étape 5: Faire plusieurs recherches</a:t>
            </a:r>
          </a:p>
        </p:txBody>
      </p:sp>
    </p:spTree>
    <p:extLst>
      <p:ext uri="{BB962C8B-B14F-4D97-AF65-F5344CB8AC3E}">
        <p14:creationId xmlns:p14="http://schemas.microsoft.com/office/powerpoint/2010/main" val="37185116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Titre 1"/>
          <p:cNvSpPr txBox="1">
            <a:spLocks/>
          </p:cNvSpPr>
          <p:nvPr/>
        </p:nvSpPr>
        <p:spPr>
          <a:xfrm>
            <a:off x="266700" y="7219"/>
            <a:ext cx="84201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6000" b="1" i="0" kern="1200">
                <a:solidFill>
                  <a:schemeClr val="tx1"/>
                </a:solidFill>
                <a:latin typeface="National"/>
                <a:ea typeface="+mj-ea"/>
                <a:cs typeface="+mj-cs"/>
              </a:defRPr>
            </a:lvl1pPr>
          </a:lstStyle>
          <a:p>
            <a:pPr algn="l"/>
            <a:r>
              <a:rPr lang="fr-CA" sz="3000" dirty="0">
                <a:latin typeface="Helvetica" pitchFamily="34" charset="0"/>
              </a:rPr>
              <a:t>Processus de recherche documentaire</a:t>
            </a:r>
          </a:p>
        </p:txBody>
      </p:sp>
      <p:sp>
        <p:nvSpPr>
          <p:cNvPr id="21" name="ZoneTexte 20">
            <a:extLst>
              <a:ext uri="{FF2B5EF4-FFF2-40B4-BE49-F238E27FC236}">
                <a16:creationId xmlns:a16="http://schemas.microsoft.com/office/drawing/2014/main" id="{BC60CF1F-2782-477E-AD36-AE13D38F0457}"/>
              </a:ext>
            </a:extLst>
          </p:cNvPr>
          <p:cNvSpPr txBox="1"/>
          <p:nvPr/>
        </p:nvSpPr>
        <p:spPr>
          <a:xfrm>
            <a:off x="457200" y="1021577"/>
            <a:ext cx="5041074" cy="5734250"/>
          </a:xfrm>
          <a:prstGeom prst="rect">
            <a:avLst/>
          </a:prstGeom>
          <a:noFill/>
        </p:spPr>
        <p:txBody>
          <a:bodyPr wrap="square" rtlCol="0">
            <a:noAutofit/>
          </a:bodyPr>
          <a:lstStyle/>
          <a:p>
            <a:pPr marL="720000" indent="-342900">
              <a:spcAft>
                <a:spcPts val="3600"/>
              </a:spcAft>
              <a:buAutoNum type="arabicPeriod"/>
            </a:pPr>
            <a:r>
              <a:rPr lang="fr-CA" sz="2000" dirty="0">
                <a:solidFill>
                  <a:srgbClr val="0070C0"/>
                </a:solidFill>
              </a:rPr>
              <a:t>Définir son sujet</a:t>
            </a:r>
          </a:p>
          <a:p>
            <a:pPr marL="720000" indent="-342900">
              <a:spcAft>
                <a:spcPts val="3600"/>
              </a:spcAft>
              <a:buAutoNum type="arabicPeriod"/>
            </a:pPr>
            <a:r>
              <a:rPr lang="fr-CA" sz="2000" dirty="0">
                <a:solidFill>
                  <a:srgbClr val="0070C0"/>
                </a:solidFill>
              </a:rPr>
              <a:t>Identifier les concepts importants </a:t>
            </a:r>
            <a:br>
              <a:rPr lang="fr-CA" sz="2000" dirty="0">
                <a:solidFill>
                  <a:srgbClr val="0070C0"/>
                </a:solidFill>
              </a:rPr>
            </a:br>
            <a:r>
              <a:rPr lang="fr-CA" sz="2000" dirty="0">
                <a:solidFill>
                  <a:srgbClr val="0070C0"/>
                </a:solidFill>
              </a:rPr>
              <a:t>et enrichir son vocabulaire</a:t>
            </a:r>
          </a:p>
          <a:p>
            <a:pPr marL="720000" indent="-342900">
              <a:spcAft>
                <a:spcPts val="3600"/>
              </a:spcAft>
              <a:buAutoNum type="arabicPeriod"/>
            </a:pPr>
            <a:r>
              <a:rPr lang="fr-CA" sz="2000" dirty="0">
                <a:solidFill>
                  <a:srgbClr val="0070C0"/>
                </a:solidFill>
              </a:rPr>
              <a:t>Faire un plan de concepts et </a:t>
            </a:r>
            <a:br>
              <a:rPr lang="fr-CA" sz="2000" dirty="0">
                <a:solidFill>
                  <a:srgbClr val="0070C0"/>
                </a:solidFill>
              </a:rPr>
            </a:br>
            <a:r>
              <a:rPr lang="fr-CA" sz="2000" dirty="0">
                <a:solidFill>
                  <a:srgbClr val="0070C0"/>
                </a:solidFill>
              </a:rPr>
              <a:t>des équations de recherche</a:t>
            </a:r>
          </a:p>
          <a:p>
            <a:pPr marL="720000" indent="-342900">
              <a:spcAft>
                <a:spcPts val="3600"/>
              </a:spcAft>
              <a:buAutoNum type="arabicPeriod"/>
            </a:pPr>
            <a:r>
              <a:rPr lang="fr-CA" sz="2000" dirty="0">
                <a:solidFill>
                  <a:srgbClr val="0070C0"/>
                </a:solidFill>
              </a:rPr>
              <a:t>Trouver le bon outil de recherche</a:t>
            </a:r>
          </a:p>
          <a:p>
            <a:pPr marL="720000" indent="-342900">
              <a:spcAft>
                <a:spcPts val="3600"/>
              </a:spcAft>
              <a:buAutoNum type="arabicPeriod"/>
            </a:pPr>
            <a:r>
              <a:rPr lang="fr-CA" sz="2000" dirty="0">
                <a:solidFill>
                  <a:srgbClr val="0070C0"/>
                </a:solidFill>
              </a:rPr>
              <a:t>Faire plusieurs recherches</a:t>
            </a:r>
          </a:p>
          <a:p>
            <a:pPr marL="720000" indent="-342900">
              <a:spcAft>
                <a:spcPts val="3600"/>
              </a:spcAft>
              <a:buAutoNum type="arabicPeriod"/>
            </a:pPr>
            <a:r>
              <a:rPr lang="fr-CA" sz="2000" b="1" dirty="0">
                <a:solidFill>
                  <a:schemeClr val="accent3">
                    <a:lumMod val="75000"/>
                  </a:schemeClr>
                </a:solidFill>
              </a:rPr>
              <a:t>Évaluer les résultats</a:t>
            </a:r>
          </a:p>
          <a:p>
            <a:pPr marL="720000" indent="-342900">
              <a:spcAft>
                <a:spcPts val="3600"/>
              </a:spcAft>
              <a:buAutoNum type="arabicPeriod"/>
            </a:pPr>
            <a:r>
              <a:rPr lang="fr-CA" sz="2000" dirty="0">
                <a:solidFill>
                  <a:srgbClr val="0070C0"/>
                </a:solidFill>
              </a:rPr>
              <a:t>Utiliser l’information</a:t>
            </a:r>
          </a:p>
          <a:p>
            <a:endParaRPr lang="fr-CA" dirty="0"/>
          </a:p>
          <a:p>
            <a:endParaRPr lang="fr-CA" dirty="0"/>
          </a:p>
        </p:txBody>
      </p:sp>
      <p:sp>
        <p:nvSpPr>
          <p:cNvPr id="37" name="Flèche vers le bas 2">
            <a:extLst>
              <a:ext uri="{FF2B5EF4-FFF2-40B4-BE49-F238E27FC236}">
                <a16:creationId xmlns:a16="http://schemas.microsoft.com/office/drawing/2014/main" id="{D3D96F26-5951-4977-81EF-92C28D0790D0}"/>
              </a:ext>
            </a:extLst>
          </p:cNvPr>
          <p:cNvSpPr/>
          <p:nvPr/>
        </p:nvSpPr>
        <p:spPr>
          <a:xfrm>
            <a:off x="2187630" y="1444973"/>
            <a:ext cx="245226" cy="368135"/>
          </a:xfrm>
          <a:prstGeom prst="down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8" name="Flèche vers le bas 4">
            <a:extLst>
              <a:ext uri="{FF2B5EF4-FFF2-40B4-BE49-F238E27FC236}">
                <a16:creationId xmlns:a16="http://schemas.microsoft.com/office/drawing/2014/main" id="{E71FAE96-78B8-400E-95BE-4D53132521B5}"/>
              </a:ext>
            </a:extLst>
          </p:cNvPr>
          <p:cNvSpPr/>
          <p:nvPr/>
        </p:nvSpPr>
        <p:spPr>
          <a:xfrm>
            <a:off x="2187630" y="2511773"/>
            <a:ext cx="245226" cy="368135"/>
          </a:xfrm>
          <a:prstGeom prst="down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9" name="Flèche vers le bas 5">
            <a:extLst>
              <a:ext uri="{FF2B5EF4-FFF2-40B4-BE49-F238E27FC236}">
                <a16:creationId xmlns:a16="http://schemas.microsoft.com/office/drawing/2014/main" id="{8A778099-1385-4A1A-A7BB-1E58A9A42379}"/>
              </a:ext>
            </a:extLst>
          </p:cNvPr>
          <p:cNvSpPr/>
          <p:nvPr/>
        </p:nvSpPr>
        <p:spPr>
          <a:xfrm>
            <a:off x="2187630" y="3617696"/>
            <a:ext cx="245226" cy="368135"/>
          </a:xfrm>
          <a:prstGeom prst="down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0" name="Flèche vers le bas 6">
            <a:extLst>
              <a:ext uri="{FF2B5EF4-FFF2-40B4-BE49-F238E27FC236}">
                <a16:creationId xmlns:a16="http://schemas.microsoft.com/office/drawing/2014/main" id="{9EA99E4B-86FD-433F-8A2B-3020F3F29258}"/>
              </a:ext>
            </a:extLst>
          </p:cNvPr>
          <p:cNvSpPr/>
          <p:nvPr/>
        </p:nvSpPr>
        <p:spPr>
          <a:xfrm>
            <a:off x="2187630" y="4403909"/>
            <a:ext cx="245226" cy="368135"/>
          </a:xfrm>
          <a:prstGeom prst="down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1" name="Flèche vers le bas 7">
            <a:extLst>
              <a:ext uri="{FF2B5EF4-FFF2-40B4-BE49-F238E27FC236}">
                <a16:creationId xmlns:a16="http://schemas.microsoft.com/office/drawing/2014/main" id="{FC693521-9FF5-47F7-B2E1-9DAF1DD3B455}"/>
              </a:ext>
            </a:extLst>
          </p:cNvPr>
          <p:cNvSpPr/>
          <p:nvPr/>
        </p:nvSpPr>
        <p:spPr>
          <a:xfrm>
            <a:off x="2187630" y="5124344"/>
            <a:ext cx="245226" cy="368135"/>
          </a:xfrm>
          <a:prstGeom prst="down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2" name="Flèche vers le bas 20">
            <a:extLst>
              <a:ext uri="{FF2B5EF4-FFF2-40B4-BE49-F238E27FC236}">
                <a16:creationId xmlns:a16="http://schemas.microsoft.com/office/drawing/2014/main" id="{2588F9B7-3511-4B88-ADC6-DE2E460211C8}"/>
              </a:ext>
            </a:extLst>
          </p:cNvPr>
          <p:cNvSpPr/>
          <p:nvPr/>
        </p:nvSpPr>
        <p:spPr>
          <a:xfrm>
            <a:off x="2187630" y="5872341"/>
            <a:ext cx="245226" cy="368135"/>
          </a:xfrm>
          <a:prstGeom prst="down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3112958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1143000"/>
          </a:xfrm>
        </p:spPr>
        <p:txBody>
          <a:bodyPr/>
          <a:lstStyle/>
          <a:p>
            <a:pPr algn="l"/>
            <a:r>
              <a:rPr lang="fr-CA" sz="3000" dirty="0">
                <a:latin typeface="Helvetica" pitchFamily="34" charset="0"/>
              </a:rPr>
              <a:t>Étape 6: Évaluer les résultats</a:t>
            </a:r>
          </a:p>
        </p:txBody>
      </p:sp>
      <p:sp>
        <p:nvSpPr>
          <p:cNvPr id="5" name="Espace réservé du contenu 2"/>
          <p:cNvSpPr>
            <a:spLocks noGrp="1"/>
          </p:cNvSpPr>
          <p:nvPr>
            <p:ph idx="1"/>
          </p:nvPr>
        </p:nvSpPr>
        <p:spPr>
          <a:xfrm>
            <a:off x="457200" y="1143001"/>
            <a:ext cx="8229600" cy="5715000"/>
          </a:xfrm>
        </p:spPr>
        <p:txBody>
          <a:bodyPr>
            <a:normAutofit/>
          </a:bodyPr>
          <a:lstStyle/>
          <a:p>
            <a:pPr marL="109728" indent="0">
              <a:buNone/>
            </a:pPr>
            <a:r>
              <a:rPr lang="fr-CA" sz="2400" dirty="0">
                <a:latin typeface="+mn-lt"/>
              </a:rPr>
              <a:t>A. Évaluer la pertinence des documents.</a:t>
            </a:r>
          </a:p>
          <a:p>
            <a:pPr marL="109728" indent="0">
              <a:buNone/>
            </a:pPr>
            <a:endParaRPr lang="fr-FR" sz="2400" dirty="0">
              <a:latin typeface="+mn-lt"/>
            </a:endParaRPr>
          </a:p>
          <a:p>
            <a:pPr marL="109728" indent="0">
              <a:buNone/>
            </a:pPr>
            <a:r>
              <a:rPr lang="fr-FR" sz="2000" b="1" dirty="0">
                <a:latin typeface="+mn-lt"/>
              </a:rPr>
              <a:t>Critères d’évaluation</a:t>
            </a:r>
          </a:p>
          <a:p>
            <a:pPr marL="852678" lvl="1"/>
            <a:r>
              <a:rPr lang="fr-CA" sz="2000" dirty="0">
                <a:latin typeface="+mn-lt"/>
              </a:rPr>
              <a:t>Le document est-il intéressant dans le cadre de ma recherche?</a:t>
            </a:r>
          </a:p>
          <a:p>
            <a:pPr marL="852678" lvl="1"/>
            <a:r>
              <a:rPr lang="fr-CA" sz="2000" dirty="0">
                <a:latin typeface="+mn-lt"/>
              </a:rPr>
              <a:t>L’angle d’analyse répond-il a mon besoin d’information?</a:t>
            </a:r>
          </a:p>
          <a:p>
            <a:pPr marL="852678" lvl="1"/>
            <a:r>
              <a:rPr lang="fr-CA" sz="2000" dirty="0">
                <a:latin typeface="+mn-lt"/>
              </a:rPr>
              <a:t>Le document est-il trop spécialisé? Trop général?</a:t>
            </a:r>
          </a:p>
          <a:p>
            <a:pPr marL="852678" lvl="1"/>
            <a:r>
              <a:rPr lang="fr-CA" sz="2000" dirty="0">
                <a:latin typeface="+mn-lt"/>
              </a:rPr>
              <a:t>L’information est-elle adapté au type de travail à réaliser?</a:t>
            </a:r>
          </a:p>
          <a:p>
            <a:endParaRPr lang="fr-CA" sz="2400" dirty="0"/>
          </a:p>
        </p:txBody>
      </p:sp>
    </p:spTree>
    <p:extLst>
      <p:ext uri="{BB962C8B-B14F-4D97-AF65-F5344CB8AC3E}">
        <p14:creationId xmlns:p14="http://schemas.microsoft.com/office/powerpoint/2010/main" val="2985759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1143000"/>
          </a:xfrm>
        </p:spPr>
        <p:txBody>
          <a:bodyPr/>
          <a:lstStyle/>
          <a:p>
            <a:pPr algn="l"/>
            <a:r>
              <a:rPr lang="fr-CA" sz="3000" dirty="0">
                <a:latin typeface="Helvetica" pitchFamily="34" charset="0"/>
              </a:rPr>
              <a:t>Étape 6: Évaluer les résultats</a:t>
            </a:r>
          </a:p>
        </p:txBody>
      </p:sp>
      <p:sp>
        <p:nvSpPr>
          <p:cNvPr id="5" name="Espace réservé du contenu 2"/>
          <p:cNvSpPr>
            <a:spLocks noGrp="1"/>
          </p:cNvSpPr>
          <p:nvPr>
            <p:ph idx="1"/>
          </p:nvPr>
        </p:nvSpPr>
        <p:spPr>
          <a:xfrm>
            <a:off x="457200" y="1143001"/>
            <a:ext cx="8229600" cy="5715000"/>
          </a:xfrm>
        </p:spPr>
        <p:txBody>
          <a:bodyPr>
            <a:normAutofit/>
          </a:bodyPr>
          <a:lstStyle/>
          <a:p>
            <a:pPr marL="109728" indent="0">
              <a:buNone/>
            </a:pPr>
            <a:r>
              <a:rPr lang="fr-CA" sz="2400" dirty="0">
                <a:latin typeface="+mn-lt"/>
              </a:rPr>
              <a:t>B. Valider la qualité et la crédibilité des résultats trouvés. </a:t>
            </a:r>
            <a:br>
              <a:rPr lang="fr-CA" sz="2400" dirty="0">
                <a:latin typeface="+mn-lt"/>
              </a:rPr>
            </a:br>
            <a:endParaRPr lang="fr-FR" sz="2000" dirty="0">
              <a:latin typeface="+mn-lt"/>
            </a:endParaRPr>
          </a:p>
          <a:p>
            <a:pPr marL="109728" indent="0">
              <a:buNone/>
            </a:pPr>
            <a:r>
              <a:rPr lang="fr-FR" sz="2000" b="1" dirty="0">
                <a:latin typeface="+mn-lt"/>
              </a:rPr>
              <a:t>Critères d’évaluation</a:t>
            </a:r>
          </a:p>
          <a:p>
            <a:r>
              <a:rPr lang="fr-FR" sz="2000" dirty="0">
                <a:latin typeface="+mn-lt"/>
              </a:rPr>
              <a:t>Fiabilité de la source</a:t>
            </a:r>
          </a:p>
          <a:p>
            <a:pPr lvl="1"/>
            <a:r>
              <a:rPr lang="fr-FR" sz="1800" dirty="0">
                <a:latin typeface="+mn-lt"/>
              </a:rPr>
              <a:t>Qui a publié le document? S’agit-il d’un éditeur scientifique ou académique? Le document </a:t>
            </a:r>
            <a:r>
              <a:rPr lang="fr-FR" sz="1800" dirty="0" err="1">
                <a:latin typeface="+mn-lt"/>
              </a:rPr>
              <a:t>a-t-il</a:t>
            </a:r>
            <a:r>
              <a:rPr lang="fr-FR" sz="1800" dirty="0">
                <a:latin typeface="+mn-lt"/>
              </a:rPr>
              <a:t> été révisé par des pairs (</a:t>
            </a:r>
            <a:r>
              <a:rPr lang="fr-FR" sz="1800" i="1" dirty="0" err="1">
                <a:latin typeface="+mn-lt"/>
              </a:rPr>
              <a:t>peer-reviewed</a:t>
            </a:r>
            <a:r>
              <a:rPr lang="fr-FR" sz="1800" dirty="0">
                <a:latin typeface="+mn-lt"/>
              </a:rPr>
              <a:t>)? </a:t>
            </a:r>
            <a:r>
              <a:rPr lang="fr-CA" sz="1800" dirty="0">
                <a:latin typeface="+mn-lt"/>
              </a:rPr>
              <a:t>La publication est-elle endossée par une association professionnelle?  </a:t>
            </a:r>
            <a:r>
              <a:rPr lang="fr-FR" sz="1800" dirty="0">
                <a:latin typeface="+mn-lt"/>
              </a:rPr>
              <a:t>Est-ce une publication gouvernementale?</a:t>
            </a:r>
          </a:p>
          <a:p>
            <a:pPr marL="457200" lvl="1" indent="0">
              <a:buNone/>
            </a:pPr>
            <a:endParaRPr lang="fr-FR" sz="1800" dirty="0">
              <a:latin typeface="+mn-lt"/>
            </a:endParaRPr>
          </a:p>
          <a:p>
            <a:r>
              <a:rPr lang="fr-FR" sz="2000" dirty="0">
                <a:latin typeface="+mn-lt"/>
              </a:rPr>
              <a:t>Crédibilité de l’auteur</a:t>
            </a:r>
          </a:p>
          <a:p>
            <a:pPr lvl="1"/>
            <a:r>
              <a:rPr lang="fr-FR" sz="1800" dirty="0">
                <a:latin typeface="+mn-lt"/>
              </a:rPr>
              <a:t>Qui est l’auteur du document? Quelle est sa formation? Est-il affilié à une université ou un centre de recherche?</a:t>
            </a:r>
            <a:br>
              <a:rPr lang="fr-FR" sz="1800" dirty="0">
                <a:latin typeface="+mn-lt"/>
              </a:rPr>
            </a:br>
            <a:r>
              <a:rPr lang="fr-FR" sz="1800" dirty="0">
                <a:latin typeface="+mn-lt"/>
              </a:rPr>
              <a:t>Quel est son autorité dans le domaine? A-t-il publié plusieurs documents sur le sujet? Est-il cité par d’autres sources?</a:t>
            </a:r>
          </a:p>
        </p:txBody>
      </p:sp>
    </p:spTree>
    <p:extLst>
      <p:ext uri="{BB962C8B-B14F-4D97-AF65-F5344CB8AC3E}">
        <p14:creationId xmlns:p14="http://schemas.microsoft.com/office/powerpoint/2010/main" val="19176121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1143000"/>
          </a:xfrm>
        </p:spPr>
        <p:txBody>
          <a:bodyPr/>
          <a:lstStyle/>
          <a:p>
            <a:pPr algn="l"/>
            <a:r>
              <a:rPr lang="fr-CA" sz="3000" dirty="0">
                <a:latin typeface="Helvetica" pitchFamily="34" charset="0"/>
              </a:rPr>
              <a:t>Étape 6: Évaluer les résultats</a:t>
            </a:r>
          </a:p>
        </p:txBody>
      </p:sp>
      <p:sp>
        <p:nvSpPr>
          <p:cNvPr id="5" name="Espace réservé du contenu 2"/>
          <p:cNvSpPr>
            <a:spLocks noGrp="1"/>
          </p:cNvSpPr>
          <p:nvPr>
            <p:ph idx="1"/>
          </p:nvPr>
        </p:nvSpPr>
        <p:spPr>
          <a:xfrm>
            <a:off x="457200" y="1143001"/>
            <a:ext cx="8229600" cy="5715000"/>
          </a:xfrm>
        </p:spPr>
        <p:txBody>
          <a:bodyPr>
            <a:normAutofit/>
          </a:bodyPr>
          <a:lstStyle/>
          <a:p>
            <a:pPr marL="109728" indent="0">
              <a:buNone/>
            </a:pPr>
            <a:r>
              <a:rPr lang="fr-CA" sz="2400" dirty="0">
                <a:latin typeface="+mn-lt"/>
              </a:rPr>
              <a:t>B. Valider la qualité et la crédibilité des résultats trouvés.</a:t>
            </a:r>
            <a:br>
              <a:rPr lang="fr-CA" sz="2400" dirty="0">
                <a:latin typeface="+mn-lt"/>
              </a:rPr>
            </a:br>
            <a:endParaRPr lang="fr-FR" sz="2000" dirty="0">
              <a:latin typeface="+mn-lt"/>
            </a:endParaRPr>
          </a:p>
          <a:p>
            <a:pPr marL="109728" indent="0">
              <a:buNone/>
            </a:pPr>
            <a:r>
              <a:rPr lang="fr-FR" sz="2000" b="1" dirty="0">
                <a:latin typeface="+mn-lt"/>
              </a:rPr>
              <a:t>Critères d’évaluation</a:t>
            </a:r>
          </a:p>
          <a:p>
            <a:r>
              <a:rPr lang="fr-CA" sz="2000" dirty="0">
                <a:latin typeface="+mn-lt"/>
              </a:rPr>
              <a:t>Validité</a:t>
            </a:r>
          </a:p>
          <a:p>
            <a:pPr lvl="1"/>
            <a:r>
              <a:rPr lang="fr-CA" sz="1800" dirty="0">
                <a:latin typeface="+mn-lt"/>
              </a:rPr>
              <a:t>La méthodologie est-elle exposée? Et valide? S’agit-il d’une recherche originale, ou d’une source secondaire? De quel type d’étude s’agit-il: étude clinique (phase I, II, III, IV), revue systématique de la littérature, etc.</a:t>
            </a:r>
            <a:br>
              <a:rPr lang="fr-CA" sz="1800" dirty="0">
                <a:latin typeface="+mn-lt"/>
              </a:rPr>
            </a:br>
            <a:r>
              <a:rPr lang="fr-CA" sz="1800" dirty="0">
                <a:latin typeface="+mn-lt"/>
              </a:rPr>
              <a:t>Est-ce que les sources sont citées? Y </a:t>
            </a:r>
            <a:r>
              <a:rPr lang="fr-CA" sz="1800" dirty="0" err="1">
                <a:latin typeface="+mn-lt"/>
              </a:rPr>
              <a:t>a-t-il</a:t>
            </a:r>
            <a:r>
              <a:rPr lang="fr-CA" sz="1800" dirty="0">
                <a:latin typeface="+mn-lt"/>
              </a:rPr>
              <a:t> une bibliographie? S’il y a des valeurs numériques, la marge d’erreur est-elle proposée?</a:t>
            </a:r>
          </a:p>
          <a:p>
            <a:endParaRPr lang="fr-FR" sz="2000" dirty="0">
              <a:latin typeface="+mn-lt"/>
            </a:endParaRPr>
          </a:p>
          <a:p>
            <a:r>
              <a:rPr lang="fr-FR" sz="2000" dirty="0">
                <a:latin typeface="+mn-lt"/>
              </a:rPr>
              <a:t>Objectivité</a:t>
            </a:r>
          </a:p>
          <a:p>
            <a:pPr lvl="1"/>
            <a:r>
              <a:rPr lang="fr-FR" sz="1800" dirty="0">
                <a:latin typeface="+mn-lt"/>
              </a:rPr>
              <a:t>Quel est l’objectif du document: informer? convaincre? Le langage utilisé est-il neutre ou partial? Y </a:t>
            </a:r>
            <a:r>
              <a:rPr lang="fr-FR" sz="1800" dirty="0" err="1">
                <a:latin typeface="+mn-lt"/>
              </a:rPr>
              <a:t>a-t-il</a:t>
            </a:r>
            <a:r>
              <a:rPr lang="fr-FR" sz="1800" dirty="0">
                <a:latin typeface="+mn-lt"/>
              </a:rPr>
              <a:t> plusieurs points de vue d’exposé? </a:t>
            </a:r>
            <a:r>
              <a:rPr lang="fr-CA" sz="1800" dirty="0">
                <a:latin typeface="+mn-lt"/>
              </a:rPr>
              <a:t>Est-ce publié dans une revue politisée? La publications est-elle endossée par une organisation partisane?</a:t>
            </a:r>
            <a:br>
              <a:rPr lang="fr-FR" sz="1800" dirty="0">
                <a:latin typeface="+mn-lt"/>
              </a:rPr>
            </a:br>
            <a:r>
              <a:rPr lang="fr-FR" sz="1800" dirty="0">
                <a:latin typeface="+mn-lt"/>
              </a:rPr>
              <a:t>Quelles sont les motivations de l’auteur? Peut-il avoir un conflit d’intérêt (financement de la recherche ou d’une organisation)? </a:t>
            </a:r>
            <a:endParaRPr lang="fr-CA" sz="2400" dirty="0"/>
          </a:p>
          <a:p>
            <a:endParaRPr lang="fr-CA" sz="2400" dirty="0"/>
          </a:p>
        </p:txBody>
      </p:sp>
    </p:spTree>
    <p:extLst>
      <p:ext uri="{BB962C8B-B14F-4D97-AF65-F5344CB8AC3E}">
        <p14:creationId xmlns:p14="http://schemas.microsoft.com/office/powerpoint/2010/main" val="3521835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1143000"/>
          </a:xfrm>
        </p:spPr>
        <p:txBody>
          <a:bodyPr/>
          <a:lstStyle/>
          <a:p>
            <a:pPr algn="l"/>
            <a:r>
              <a:rPr lang="fr-CA" sz="3000" dirty="0">
                <a:latin typeface="Helvetica" pitchFamily="34" charset="0"/>
                <a:hlinkClick r:id="rId3"/>
              </a:rPr>
              <a:t>Accès hors campus</a:t>
            </a:r>
            <a:endParaRPr lang="fr-CA" sz="3000" dirty="0">
              <a:latin typeface="Helvetica" pitchFamily="34" charset="0"/>
            </a:endParaRPr>
          </a:p>
        </p:txBody>
      </p:sp>
      <p:sp>
        <p:nvSpPr>
          <p:cNvPr id="4" name="Espace réservé du contenu 2"/>
          <p:cNvSpPr txBox="1">
            <a:spLocks/>
          </p:cNvSpPr>
          <p:nvPr/>
        </p:nvSpPr>
        <p:spPr>
          <a:xfrm>
            <a:off x="457200" y="1219200"/>
            <a:ext cx="8229600" cy="493776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National-Book"/>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National-Book"/>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National-Book"/>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National-Book"/>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National-Book"/>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fr-CA" sz="2400" dirty="0">
                <a:latin typeface="+mj-lt"/>
              </a:rPr>
              <a:t>Pour accéder aux collection numériques de la bibliothèque (revues scientifiques, bases de données d’articles scientifiques, livres et </a:t>
            </a:r>
            <a:r>
              <a:rPr lang="fr-CA" sz="2400" dirty="0" err="1">
                <a:latin typeface="+mj-lt"/>
              </a:rPr>
              <a:t>handbooks</a:t>
            </a:r>
            <a:r>
              <a:rPr lang="fr-CA" sz="2400" dirty="0">
                <a:latin typeface="+mj-lt"/>
              </a:rPr>
              <a:t> en ligne, etc.)... </a:t>
            </a:r>
          </a:p>
          <a:p>
            <a:pPr marL="0" indent="0">
              <a:buFont typeface="Arial"/>
              <a:buNone/>
            </a:pPr>
            <a:endParaRPr lang="fr-CA" sz="2200" dirty="0">
              <a:latin typeface="+mj-lt"/>
            </a:endParaRPr>
          </a:p>
          <a:p>
            <a:pPr marL="514350" indent="-514350">
              <a:buFont typeface="+mj-lt"/>
              <a:buAutoNum type="arabicPeriod"/>
            </a:pPr>
            <a:r>
              <a:rPr lang="fr-CA" sz="2400" dirty="0">
                <a:solidFill>
                  <a:schemeClr val="accent1">
                    <a:lumMod val="75000"/>
                  </a:schemeClr>
                </a:solidFill>
                <a:latin typeface="+mj-lt"/>
              </a:rPr>
              <a:t>Configuration du navigateur web</a:t>
            </a:r>
            <a:br>
              <a:rPr lang="fr-CA" sz="2200" dirty="0">
                <a:latin typeface="+mj-lt"/>
              </a:rPr>
            </a:br>
            <a:r>
              <a:rPr lang="fr-CA" sz="2000" dirty="0">
                <a:latin typeface="+mj-lt"/>
              </a:rPr>
              <a:t>Procédure disponible sur la page </a:t>
            </a:r>
            <a:r>
              <a:rPr lang="fr-CA" sz="2000" dirty="0">
                <a:latin typeface="+mj-lt"/>
                <a:hlinkClick r:id="rId4"/>
              </a:rPr>
              <a:t>Accès hors campus </a:t>
            </a:r>
            <a:r>
              <a:rPr lang="fr-CA" sz="2000" dirty="0">
                <a:latin typeface="+mj-lt"/>
              </a:rPr>
              <a:t>du site web de la bibliothèque</a:t>
            </a:r>
            <a:br>
              <a:rPr lang="fr-CA" sz="2400" dirty="0">
                <a:latin typeface="+mj-lt"/>
              </a:rPr>
            </a:br>
            <a:endParaRPr lang="fr-CA" sz="2200" dirty="0">
              <a:latin typeface="+mj-lt"/>
            </a:endParaRPr>
          </a:p>
          <a:p>
            <a:pPr marL="514350" indent="-514350">
              <a:buFont typeface="+mj-lt"/>
              <a:buAutoNum type="arabicPeriod"/>
            </a:pPr>
            <a:r>
              <a:rPr lang="fr-CA" sz="2400" dirty="0">
                <a:solidFill>
                  <a:schemeClr val="accent1">
                    <a:lumMod val="75000"/>
                  </a:schemeClr>
                </a:solidFill>
                <a:latin typeface="+mj-lt"/>
              </a:rPr>
              <a:t>Authentification</a:t>
            </a:r>
            <a:br>
              <a:rPr lang="fr-CA" sz="2400" dirty="0">
                <a:latin typeface="+mj-lt"/>
              </a:rPr>
            </a:br>
            <a:r>
              <a:rPr lang="fr-CA" sz="2000" dirty="0">
                <a:latin typeface="+mj-lt"/>
              </a:rPr>
              <a:t>Nom d’usager: Courriel de l’ÉTS</a:t>
            </a:r>
            <a:br>
              <a:rPr lang="fr-CA" sz="2000" dirty="0">
                <a:latin typeface="+mj-lt"/>
              </a:rPr>
            </a:br>
            <a:r>
              <a:rPr lang="fr-CA" sz="2000" dirty="0">
                <a:latin typeface="+mj-lt"/>
              </a:rPr>
              <a:t>Mot de passe: Mot de passe de l’ÉTS</a:t>
            </a:r>
            <a:endParaRPr lang="fr-CA" sz="2400" dirty="0">
              <a:latin typeface="+mj-lt"/>
            </a:endParaRPr>
          </a:p>
        </p:txBody>
      </p:sp>
    </p:spTree>
    <p:extLst>
      <p:ext uri="{BB962C8B-B14F-4D97-AF65-F5344CB8AC3E}">
        <p14:creationId xmlns:p14="http://schemas.microsoft.com/office/powerpoint/2010/main" val="163634467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1143000"/>
          </a:xfrm>
        </p:spPr>
        <p:txBody>
          <a:bodyPr/>
          <a:lstStyle/>
          <a:p>
            <a:pPr algn="l"/>
            <a:r>
              <a:rPr lang="fr-CA" sz="3000" dirty="0">
                <a:latin typeface="Helvetica" pitchFamily="34" charset="0"/>
              </a:rPr>
              <a:t>Étape 6: Évaluer les résultats</a:t>
            </a:r>
          </a:p>
        </p:txBody>
      </p:sp>
      <p:sp>
        <p:nvSpPr>
          <p:cNvPr id="5" name="Espace réservé du contenu 2"/>
          <p:cNvSpPr>
            <a:spLocks noGrp="1"/>
          </p:cNvSpPr>
          <p:nvPr>
            <p:ph idx="1"/>
          </p:nvPr>
        </p:nvSpPr>
        <p:spPr>
          <a:xfrm>
            <a:off x="457200" y="1143001"/>
            <a:ext cx="8229600" cy="5715000"/>
          </a:xfrm>
        </p:spPr>
        <p:txBody>
          <a:bodyPr>
            <a:normAutofit/>
          </a:bodyPr>
          <a:lstStyle/>
          <a:p>
            <a:pPr marL="109728" indent="0">
              <a:buNone/>
            </a:pPr>
            <a:r>
              <a:rPr lang="fr-CA" sz="2400" dirty="0">
                <a:latin typeface="+mn-lt"/>
              </a:rPr>
              <a:t>B. Vérifier la qualité et la crédibilité des résultats trouvés. </a:t>
            </a:r>
            <a:br>
              <a:rPr lang="fr-CA" sz="2400" dirty="0">
                <a:latin typeface="+mn-lt"/>
              </a:rPr>
            </a:br>
            <a:endParaRPr lang="fr-FR" sz="2000" dirty="0">
              <a:latin typeface="+mn-lt"/>
            </a:endParaRPr>
          </a:p>
          <a:p>
            <a:pPr marL="109728" indent="0">
              <a:buNone/>
            </a:pPr>
            <a:r>
              <a:rPr lang="fr-FR" sz="2000" b="1" dirty="0">
                <a:latin typeface="+mn-lt"/>
              </a:rPr>
              <a:t>Critères d’évaluation</a:t>
            </a:r>
          </a:p>
          <a:p>
            <a:r>
              <a:rPr lang="fr-FR" sz="2000" dirty="0">
                <a:latin typeface="+mn-lt"/>
              </a:rPr>
              <a:t>Exactitude</a:t>
            </a:r>
          </a:p>
          <a:p>
            <a:pPr lvl="1"/>
            <a:r>
              <a:rPr lang="fr-CA" sz="1800" dirty="0">
                <a:latin typeface="+mn-lt"/>
              </a:rPr>
              <a:t>L’information se compare-t-elle à celle d’autres sources sur le même sujet? S’agit-il d’approximations ou de valeurs exactes? Les limites de la recherche sont-elles identifiées? </a:t>
            </a:r>
            <a:br>
              <a:rPr lang="fr-CA" sz="1800" dirty="0">
                <a:latin typeface="+mn-lt"/>
              </a:rPr>
            </a:br>
            <a:r>
              <a:rPr lang="fr-CA" sz="1800" dirty="0">
                <a:latin typeface="+mn-lt"/>
              </a:rPr>
              <a:t>Y </a:t>
            </a:r>
            <a:r>
              <a:rPr lang="fr-CA" sz="1800" dirty="0" err="1">
                <a:latin typeface="+mn-lt"/>
              </a:rPr>
              <a:t>a-t-il</a:t>
            </a:r>
            <a:r>
              <a:rPr lang="fr-CA" sz="1800" dirty="0">
                <a:latin typeface="+mn-lt"/>
              </a:rPr>
              <a:t> des erreurs d’orthographe ou de grammaire?</a:t>
            </a:r>
          </a:p>
          <a:p>
            <a:pPr marL="457200" lvl="1" indent="0">
              <a:buNone/>
            </a:pPr>
            <a:endParaRPr lang="fr-CA" sz="1800" dirty="0">
              <a:latin typeface="+mn-lt"/>
            </a:endParaRPr>
          </a:p>
          <a:p>
            <a:r>
              <a:rPr lang="fr-FR" sz="2000" dirty="0">
                <a:latin typeface="+mn-lt"/>
              </a:rPr>
              <a:t>Actualité</a:t>
            </a:r>
          </a:p>
          <a:p>
            <a:pPr lvl="1"/>
            <a:r>
              <a:rPr lang="fr-CA" sz="1800" dirty="0">
                <a:latin typeface="+mn-lt"/>
              </a:rPr>
              <a:t>Quelle est la date de création, de publication ou de mise à jour du document? </a:t>
            </a:r>
            <a:r>
              <a:rPr lang="fr-FR" sz="1800" dirty="0">
                <a:latin typeface="+mn-lt"/>
              </a:rPr>
              <a:t>Est-ce que l’information est toujours d’actualité par rapport au sujet?</a:t>
            </a:r>
            <a:endParaRPr lang="fr-CA" sz="1800" dirty="0">
              <a:latin typeface="+mn-lt"/>
            </a:endParaRPr>
          </a:p>
          <a:p>
            <a:pPr marL="109728" indent="0">
              <a:buNone/>
            </a:pPr>
            <a:endParaRPr lang="fr-CA" sz="2400" dirty="0"/>
          </a:p>
          <a:p>
            <a:endParaRPr lang="fr-CA" sz="2400" dirty="0"/>
          </a:p>
        </p:txBody>
      </p:sp>
    </p:spTree>
    <p:extLst>
      <p:ext uri="{BB962C8B-B14F-4D97-AF65-F5344CB8AC3E}">
        <p14:creationId xmlns:p14="http://schemas.microsoft.com/office/powerpoint/2010/main" val="363227904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1143000"/>
          </a:xfrm>
        </p:spPr>
        <p:txBody>
          <a:bodyPr/>
          <a:lstStyle/>
          <a:p>
            <a:pPr algn="l"/>
            <a:r>
              <a:rPr lang="fr-CA" sz="3000" dirty="0">
                <a:latin typeface="Helvetica" pitchFamily="34" charset="0"/>
              </a:rPr>
              <a:t>Étape 6: Évaluer les résultats</a:t>
            </a:r>
          </a:p>
        </p:txBody>
      </p:sp>
      <p:sp>
        <p:nvSpPr>
          <p:cNvPr id="5" name="Espace réservé du contenu 2"/>
          <p:cNvSpPr>
            <a:spLocks noGrp="1"/>
          </p:cNvSpPr>
          <p:nvPr>
            <p:ph idx="1"/>
          </p:nvPr>
        </p:nvSpPr>
        <p:spPr>
          <a:xfrm>
            <a:off x="457200" y="1143001"/>
            <a:ext cx="8229600" cy="5715000"/>
          </a:xfrm>
        </p:spPr>
        <p:txBody>
          <a:bodyPr>
            <a:normAutofit/>
          </a:bodyPr>
          <a:lstStyle/>
          <a:p>
            <a:pPr marL="109728" indent="0">
              <a:buNone/>
            </a:pPr>
            <a:r>
              <a:rPr lang="fr-CA" sz="2400" dirty="0">
                <a:latin typeface="+mn-lt"/>
              </a:rPr>
              <a:t>B. Vérifier la qualité et la crédibilité des résultats trouvés. </a:t>
            </a:r>
            <a:br>
              <a:rPr lang="fr-CA" sz="2400" dirty="0">
                <a:latin typeface="+mn-lt"/>
              </a:rPr>
            </a:br>
            <a:endParaRPr lang="fr-FR" sz="2000" dirty="0">
              <a:latin typeface="+mn-lt"/>
            </a:endParaRPr>
          </a:p>
          <a:p>
            <a:pPr marL="109728" indent="0">
              <a:buNone/>
            </a:pPr>
            <a:r>
              <a:rPr lang="fr-CA" sz="2000" b="1" dirty="0" err="1">
                <a:latin typeface="+mn-lt"/>
              </a:rPr>
              <a:t>Evidence-based</a:t>
            </a:r>
            <a:r>
              <a:rPr lang="fr-CA" sz="2000" b="1" dirty="0">
                <a:latin typeface="+mn-lt"/>
              </a:rPr>
              <a:t> </a:t>
            </a:r>
            <a:r>
              <a:rPr lang="fr-CA" sz="2000" b="1" dirty="0" err="1">
                <a:latin typeface="+mn-lt"/>
              </a:rPr>
              <a:t>medicine</a:t>
            </a:r>
            <a:r>
              <a:rPr lang="fr-CA" sz="2000" b="1" dirty="0">
                <a:latin typeface="+mn-lt"/>
              </a:rPr>
              <a:t> </a:t>
            </a:r>
            <a:r>
              <a:rPr lang="fr-CA" sz="2000" b="1" dirty="0" err="1">
                <a:latin typeface="+mn-lt"/>
              </a:rPr>
              <a:t>pyramid</a:t>
            </a:r>
            <a:endParaRPr lang="fr-CA" sz="2000" b="1" dirty="0">
              <a:latin typeface="+mn-lt"/>
            </a:endParaRPr>
          </a:p>
          <a:p>
            <a:pPr marL="109728" indent="0">
              <a:buNone/>
            </a:pPr>
            <a:endParaRPr lang="fr-CA" sz="2400" dirty="0"/>
          </a:p>
          <a:p>
            <a:endParaRPr lang="fr-CA" sz="2400" dirty="0"/>
          </a:p>
        </p:txBody>
      </p:sp>
      <p:sp>
        <p:nvSpPr>
          <p:cNvPr id="7" name="ZoneTexte 6">
            <a:extLst>
              <a:ext uri="{FF2B5EF4-FFF2-40B4-BE49-F238E27FC236}">
                <a16:creationId xmlns:a16="http://schemas.microsoft.com/office/drawing/2014/main" id="{A4B3DFA7-E472-4344-BE2A-02BEE625434D}"/>
              </a:ext>
            </a:extLst>
          </p:cNvPr>
          <p:cNvSpPr txBox="1"/>
          <p:nvPr/>
        </p:nvSpPr>
        <p:spPr>
          <a:xfrm>
            <a:off x="129395" y="6330227"/>
            <a:ext cx="8646470" cy="461665"/>
          </a:xfrm>
          <a:prstGeom prst="rect">
            <a:avLst/>
          </a:prstGeom>
          <a:noFill/>
        </p:spPr>
        <p:txBody>
          <a:bodyPr wrap="square" rtlCol="0">
            <a:spAutoFit/>
          </a:bodyPr>
          <a:lstStyle/>
          <a:p>
            <a:r>
              <a:rPr lang="fr-CA" sz="1200" dirty="0"/>
              <a:t>Tiré de East Carolina </a:t>
            </a:r>
            <a:r>
              <a:rPr lang="fr-CA" sz="1200" dirty="0" err="1"/>
              <a:t>University</a:t>
            </a:r>
            <a:r>
              <a:rPr lang="fr-CA" sz="1200" dirty="0"/>
              <a:t> </a:t>
            </a:r>
            <a:r>
              <a:rPr lang="fr-CA" sz="1200" dirty="0" err="1"/>
              <a:t>Libraries</a:t>
            </a:r>
            <a:r>
              <a:rPr lang="fr-CA" sz="1200" dirty="0"/>
              <a:t>. (2020). </a:t>
            </a:r>
            <a:r>
              <a:rPr lang="fr-CA" sz="1200" dirty="0" err="1"/>
              <a:t>Evidence-based</a:t>
            </a:r>
            <a:r>
              <a:rPr lang="fr-CA" sz="1200" dirty="0"/>
              <a:t> practices for Nursing: </a:t>
            </a:r>
            <a:r>
              <a:rPr lang="fr-CA" sz="1200" dirty="0" err="1"/>
              <a:t>Evaluation</a:t>
            </a:r>
            <a:r>
              <a:rPr lang="fr-CA" sz="1200" dirty="0"/>
              <a:t> the </a:t>
            </a:r>
            <a:r>
              <a:rPr lang="fr-CA" sz="1200" dirty="0" err="1"/>
              <a:t>evidence</a:t>
            </a:r>
            <a:r>
              <a:rPr lang="fr-CA" sz="1200" dirty="0"/>
              <a:t>. Repéré à </a:t>
            </a:r>
            <a:r>
              <a:rPr lang="fr-CA" sz="1200" dirty="0">
                <a:hlinkClick r:id="rId3"/>
              </a:rPr>
              <a:t>https://libguides.ecu.edu/c.php?g=17486&amp;p=97640</a:t>
            </a:r>
            <a:r>
              <a:rPr lang="fr-CA" sz="1200" dirty="0"/>
              <a:t> </a:t>
            </a:r>
          </a:p>
        </p:txBody>
      </p:sp>
      <p:pic>
        <p:nvPicPr>
          <p:cNvPr id="2052" name="Picture 4" descr="evidence pyramid">
            <a:extLst>
              <a:ext uri="{FF2B5EF4-FFF2-40B4-BE49-F238E27FC236}">
                <a16:creationId xmlns:a16="http://schemas.microsoft.com/office/drawing/2014/main" id="{11970EB9-F64F-40B9-B2DF-1877B68B68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5511" y="2276680"/>
            <a:ext cx="5272978" cy="3880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628992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Titre 1"/>
          <p:cNvSpPr txBox="1">
            <a:spLocks/>
          </p:cNvSpPr>
          <p:nvPr/>
        </p:nvSpPr>
        <p:spPr>
          <a:xfrm>
            <a:off x="266700" y="7219"/>
            <a:ext cx="84201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6000" b="1" i="0" kern="1200">
                <a:solidFill>
                  <a:schemeClr val="tx1"/>
                </a:solidFill>
                <a:latin typeface="National"/>
                <a:ea typeface="+mj-ea"/>
                <a:cs typeface="+mj-cs"/>
              </a:defRPr>
            </a:lvl1pPr>
          </a:lstStyle>
          <a:p>
            <a:pPr algn="l"/>
            <a:r>
              <a:rPr lang="fr-CA" sz="3000" dirty="0">
                <a:latin typeface="Helvetica" pitchFamily="34" charset="0"/>
              </a:rPr>
              <a:t>Processus de recherche documentaire</a:t>
            </a:r>
          </a:p>
        </p:txBody>
      </p:sp>
      <p:sp>
        <p:nvSpPr>
          <p:cNvPr id="21" name="ZoneTexte 20">
            <a:extLst>
              <a:ext uri="{FF2B5EF4-FFF2-40B4-BE49-F238E27FC236}">
                <a16:creationId xmlns:a16="http://schemas.microsoft.com/office/drawing/2014/main" id="{BC60CF1F-2782-477E-AD36-AE13D38F0457}"/>
              </a:ext>
            </a:extLst>
          </p:cNvPr>
          <p:cNvSpPr txBox="1"/>
          <p:nvPr/>
        </p:nvSpPr>
        <p:spPr>
          <a:xfrm>
            <a:off x="457200" y="1021577"/>
            <a:ext cx="5041074" cy="5734250"/>
          </a:xfrm>
          <a:prstGeom prst="rect">
            <a:avLst/>
          </a:prstGeom>
          <a:noFill/>
        </p:spPr>
        <p:txBody>
          <a:bodyPr wrap="square" rtlCol="0">
            <a:noAutofit/>
          </a:bodyPr>
          <a:lstStyle/>
          <a:p>
            <a:pPr marL="720000" indent="-342900">
              <a:spcAft>
                <a:spcPts val="3600"/>
              </a:spcAft>
              <a:buAutoNum type="arabicPeriod"/>
            </a:pPr>
            <a:r>
              <a:rPr lang="fr-CA" sz="2000" dirty="0">
                <a:solidFill>
                  <a:srgbClr val="0070C0"/>
                </a:solidFill>
              </a:rPr>
              <a:t>Définir son sujet</a:t>
            </a:r>
          </a:p>
          <a:p>
            <a:pPr marL="720000" indent="-342900">
              <a:spcAft>
                <a:spcPts val="3600"/>
              </a:spcAft>
              <a:buAutoNum type="arabicPeriod"/>
            </a:pPr>
            <a:r>
              <a:rPr lang="fr-CA" sz="2000" dirty="0">
                <a:solidFill>
                  <a:srgbClr val="0070C0"/>
                </a:solidFill>
              </a:rPr>
              <a:t>Identifier les concepts importants </a:t>
            </a:r>
            <a:br>
              <a:rPr lang="fr-CA" sz="2000" dirty="0">
                <a:solidFill>
                  <a:srgbClr val="0070C0"/>
                </a:solidFill>
              </a:rPr>
            </a:br>
            <a:r>
              <a:rPr lang="fr-CA" sz="2000" dirty="0">
                <a:solidFill>
                  <a:srgbClr val="0070C0"/>
                </a:solidFill>
              </a:rPr>
              <a:t>et enrichir son vocabulaire</a:t>
            </a:r>
          </a:p>
          <a:p>
            <a:pPr marL="720000" indent="-342900">
              <a:spcAft>
                <a:spcPts val="3600"/>
              </a:spcAft>
              <a:buAutoNum type="arabicPeriod"/>
            </a:pPr>
            <a:r>
              <a:rPr lang="fr-CA" sz="2000" dirty="0">
                <a:solidFill>
                  <a:srgbClr val="0070C0"/>
                </a:solidFill>
              </a:rPr>
              <a:t>Faire un plan de concepts et </a:t>
            </a:r>
            <a:br>
              <a:rPr lang="fr-CA" sz="2000" dirty="0">
                <a:solidFill>
                  <a:srgbClr val="0070C0"/>
                </a:solidFill>
              </a:rPr>
            </a:br>
            <a:r>
              <a:rPr lang="fr-CA" sz="2000" dirty="0">
                <a:solidFill>
                  <a:srgbClr val="0070C0"/>
                </a:solidFill>
              </a:rPr>
              <a:t>des équations de recherche</a:t>
            </a:r>
          </a:p>
          <a:p>
            <a:pPr marL="720000" indent="-342900">
              <a:spcAft>
                <a:spcPts val="3600"/>
              </a:spcAft>
              <a:buAutoNum type="arabicPeriod"/>
            </a:pPr>
            <a:r>
              <a:rPr lang="fr-CA" sz="2000" dirty="0">
                <a:solidFill>
                  <a:srgbClr val="0070C0"/>
                </a:solidFill>
              </a:rPr>
              <a:t>Trouver le bon outil de recherche</a:t>
            </a:r>
          </a:p>
          <a:p>
            <a:pPr marL="720000" indent="-342900">
              <a:spcAft>
                <a:spcPts val="3600"/>
              </a:spcAft>
              <a:buAutoNum type="arabicPeriod"/>
            </a:pPr>
            <a:r>
              <a:rPr lang="fr-CA" sz="2000" dirty="0">
                <a:solidFill>
                  <a:srgbClr val="0070C0"/>
                </a:solidFill>
              </a:rPr>
              <a:t>Faire plusieurs recherches</a:t>
            </a:r>
          </a:p>
          <a:p>
            <a:pPr marL="720000" indent="-342900">
              <a:spcAft>
                <a:spcPts val="3600"/>
              </a:spcAft>
              <a:buAutoNum type="arabicPeriod"/>
            </a:pPr>
            <a:r>
              <a:rPr lang="fr-CA" sz="2000" dirty="0">
                <a:solidFill>
                  <a:srgbClr val="0070C0"/>
                </a:solidFill>
              </a:rPr>
              <a:t>Évaluer les résultats</a:t>
            </a:r>
          </a:p>
          <a:p>
            <a:pPr marL="720000" indent="-342900">
              <a:spcAft>
                <a:spcPts val="3600"/>
              </a:spcAft>
              <a:buAutoNum type="arabicPeriod"/>
            </a:pPr>
            <a:r>
              <a:rPr lang="fr-CA" sz="2000" b="1" dirty="0">
                <a:solidFill>
                  <a:schemeClr val="accent3">
                    <a:lumMod val="75000"/>
                  </a:schemeClr>
                </a:solidFill>
              </a:rPr>
              <a:t>Utiliser l’information</a:t>
            </a:r>
          </a:p>
          <a:p>
            <a:endParaRPr lang="fr-CA" dirty="0"/>
          </a:p>
          <a:p>
            <a:endParaRPr lang="fr-CA" dirty="0"/>
          </a:p>
        </p:txBody>
      </p:sp>
      <p:sp>
        <p:nvSpPr>
          <p:cNvPr id="37" name="Flèche vers le bas 2">
            <a:extLst>
              <a:ext uri="{FF2B5EF4-FFF2-40B4-BE49-F238E27FC236}">
                <a16:creationId xmlns:a16="http://schemas.microsoft.com/office/drawing/2014/main" id="{D3D96F26-5951-4977-81EF-92C28D0790D0}"/>
              </a:ext>
            </a:extLst>
          </p:cNvPr>
          <p:cNvSpPr/>
          <p:nvPr/>
        </p:nvSpPr>
        <p:spPr>
          <a:xfrm>
            <a:off x="2187630" y="1444973"/>
            <a:ext cx="245226" cy="368135"/>
          </a:xfrm>
          <a:prstGeom prst="down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8" name="Flèche vers le bas 4">
            <a:extLst>
              <a:ext uri="{FF2B5EF4-FFF2-40B4-BE49-F238E27FC236}">
                <a16:creationId xmlns:a16="http://schemas.microsoft.com/office/drawing/2014/main" id="{E71FAE96-78B8-400E-95BE-4D53132521B5}"/>
              </a:ext>
            </a:extLst>
          </p:cNvPr>
          <p:cNvSpPr/>
          <p:nvPr/>
        </p:nvSpPr>
        <p:spPr>
          <a:xfrm>
            <a:off x="2187630" y="2511773"/>
            <a:ext cx="245226" cy="368135"/>
          </a:xfrm>
          <a:prstGeom prst="down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9" name="Flèche vers le bas 5">
            <a:extLst>
              <a:ext uri="{FF2B5EF4-FFF2-40B4-BE49-F238E27FC236}">
                <a16:creationId xmlns:a16="http://schemas.microsoft.com/office/drawing/2014/main" id="{8A778099-1385-4A1A-A7BB-1E58A9A42379}"/>
              </a:ext>
            </a:extLst>
          </p:cNvPr>
          <p:cNvSpPr/>
          <p:nvPr/>
        </p:nvSpPr>
        <p:spPr>
          <a:xfrm>
            <a:off x="2187630" y="3617696"/>
            <a:ext cx="245226" cy="368135"/>
          </a:xfrm>
          <a:prstGeom prst="down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0" name="Flèche vers le bas 6">
            <a:extLst>
              <a:ext uri="{FF2B5EF4-FFF2-40B4-BE49-F238E27FC236}">
                <a16:creationId xmlns:a16="http://schemas.microsoft.com/office/drawing/2014/main" id="{9EA99E4B-86FD-433F-8A2B-3020F3F29258}"/>
              </a:ext>
            </a:extLst>
          </p:cNvPr>
          <p:cNvSpPr/>
          <p:nvPr/>
        </p:nvSpPr>
        <p:spPr>
          <a:xfrm>
            <a:off x="2187630" y="4403909"/>
            <a:ext cx="245226" cy="368135"/>
          </a:xfrm>
          <a:prstGeom prst="down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1" name="Flèche vers le bas 7">
            <a:extLst>
              <a:ext uri="{FF2B5EF4-FFF2-40B4-BE49-F238E27FC236}">
                <a16:creationId xmlns:a16="http://schemas.microsoft.com/office/drawing/2014/main" id="{FC693521-9FF5-47F7-B2E1-9DAF1DD3B455}"/>
              </a:ext>
            </a:extLst>
          </p:cNvPr>
          <p:cNvSpPr/>
          <p:nvPr/>
        </p:nvSpPr>
        <p:spPr>
          <a:xfrm>
            <a:off x="2187630" y="5124344"/>
            <a:ext cx="245226" cy="368135"/>
          </a:xfrm>
          <a:prstGeom prst="down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2" name="Flèche vers le bas 20">
            <a:extLst>
              <a:ext uri="{FF2B5EF4-FFF2-40B4-BE49-F238E27FC236}">
                <a16:creationId xmlns:a16="http://schemas.microsoft.com/office/drawing/2014/main" id="{2588F9B7-3511-4B88-ADC6-DE2E460211C8}"/>
              </a:ext>
            </a:extLst>
          </p:cNvPr>
          <p:cNvSpPr/>
          <p:nvPr/>
        </p:nvSpPr>
        <p:spPr>
          <a:xfrm>
            <a:off x="2187630" y="5872341"/>
            <a:ext cx="245226" cy="368135"/>
          </a:xfrm>
          <a:prstGeom prst="down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269152049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2127714"/>
            <a:ext cx="8229600" cy="1143000"/>
          </a:xfrm>
        </p:spPr>
        <p:txBody>
          <a:bodyPr/>
          <a:lstStyle/>
          <a:p>
            <a:pPr algn="l"/>
            <a:r>
              <a:rPr lang="fr-CA" sz="4000" dirty="0">
                <a:latin typeface="Helvetica" pitchFamily="34" charset="0"/>
              </a:rPr>
              <a:t>Utiliser l’information de manière éthique</a:t>
            </a:r>
          </a:p>
        </p:txBody>
      </p:sp>
    </p:spTree>
    <p:extLst>
      <p:ext uri="{BB962C8B-B14F-4D97-AF65-F5344CB8AC3E}">
        <p14:creationId xmlns:p14="http://schemas.microsoft.com/office/powerpoint/2010/main" val="423148499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8385" y="-1587"/>
            <a:ext cx="8229600" cy="1143000"/>
          </a:xfrm>
        </p:spPr>
        <p:txBody>
          <a:bodyPr/>
          <a:lstStyle/>
          <a:p>
            <a:pPr algn="l"/>
            <a:r>
              <a:rPr lang="fr-FR" sz="3000" dirty="0">
                <a:latin typeface="Helvetica" panose="020B0604020202020204" pitchFamily="34" charset="0"/>
                <a:cs typeface="Helvetica" panose="020B0604020202020204" pitchFamily="34" charset="0"/>
              </a:rPr>
              <a:t>Utiliser l’information de manière éthique</a:t>
            </a:r>
            <a:endParaRPr lang="fr-CA" sz="3000" dirty="0">
              <a:latin typeface="Helvetica" panose="020B0604020202020204" pitchFamily="34" charset="0"/>
              <a:cs typeface="Helvetica" panose="020B0604020202020204" pitchFamily="34" charset="0"/>
            </a:endParaRPr>
          </a:p>
        </p:txBody>
      </p:sp>
      <p:sp>
        <p:nvSpPr>
          <p:cNvPr id="3" name="Espace réservé du contenu 2"/>
          <p:cNvSpPr>
            <a:spLocks noGrp="1"/>
          </p:cNvSpPr>
          <p:nvPr>
            <p:ph idx="4294967295"/>
          </p:nvPr>
        </p:nvSpPr>
        <p:spPr>
          <a:xfrm>
            <a:off x="418626" y="1365662"/>
            <a:ext cx="8229600" cy="5410593"/>
          </a:xfrm>
        </p:spPr>
        <p:txBody>
          <a:bodyPr>
            <a:normAutofit/>
          </a:bodyPr>
          <a:lstStyle/>
          <a:p>
            <a:pPr marL="0" indent="0">
              <a:buNone/>
            </a:pPr>
            <a:r>
              <a:rPr lang="fr-CA" sz="2000" b="1" dirty="0">
                <a:latin typeface="+mn-lt"/>
              </a:rPr>
              <a:t>	Intégrité intellectuelle </a:t>
            </a:r>
            <a:r>
              <a:rPr lang="fr-CA" sz="2000" dirty="0">
                <a:latin typeface="+mn-lt"/>
              </a:rPr>
              <a:t>« se définit par l’honnêteté, la transparence et le respect de la propriété intellectuelle. Cela comprend le respect des règles de citation (citation textuelle et citation d’idée), qui permettent de désigner les sources consultées et de se référer ainsi ouvertement à la pensée de quelqu’un d’autre (y compris ses pairs) - pour développer sa pensée propre » </a:t>
            </a:r>
            <a:r>
              <a:rPr lang="fr-CA" sz="1600" dirty="0">
                <a:latin typeface="+mn-lt"/>
              </a:rPr>
              <a:t>(Collège de Maisonneuve, 2007, cité dans Décanat des études, École de technologie supérieure, 2015a)</a:t>
            </a:r>
          </a:p>
          <a:p>
            <a:pPr marL="0" indent="0">
              <a:buNone/>
            </a:pPr>
            <a:endParaRPr lang="fr-CA" sz="2000" dirty="0">
              <a:latin typeface="+mn-lt"/>
            </a:endParaRPr>
          </a:p>
          <a:p>
            <a:pPr marL="0" indent="0">
              <a:buNone/>
            </a:pPr>
            <a:r>
              <a:rPr lang="fr-CA" sz="2000" b="1" dirty="0">
                <a:latin typeface="+mn-lt"/>
              </a:rPr>
              <a:t>	Plagiat</a:t>
            </a:r>
            <a:r>
              <a:rPr lang="fr-CA" sz="2000" dirty="0">
                <a:latin typeface="+mn-lt"/>
              </a:rPr>
              <a:t> « est l’appropriation, en tout ou en partie, des mots ou de la pensée de quelqu’un d’autre sans en mentionner la source adéquatement. </a:t>
            </a:r>
          </a:p>
          <a:p>
            <a:r>
              <a:rPr lang="fr-CA" sz="2000" dirty="0">
                <a:latin typeface="+mn-lt"/>
              </a:rPr>
              <a:t>Peu importe le type d’information</a:t>
            </a:r>
          </a:p>
          <a:p>
            <a:r>
              <a:rPr lang="fr-CA" sz="2000" dirty="0">
                <a:latin typeface="+mn-lt"/>
              </a:rPr>
              <a:t>Peu importe la source »</a:t>
            </a:r>
          </a:p>
          <a:p>
            <a:r>
              <a:rPr lang="fr-CA" sz="2000" dirty="0">
                <a:latin typeface="+mn-lt"/>
              </a:rPr>
              <a:t>De manière délibérée ou pas.</a:t>
            </a:r>
          </a:p>
          <a:p>
            <a:pPr marL="0" indent="0">
              <a:buNone/>
            </a:pPr>
            <a:r>
              <a:rPr lang="fr-CA" sz="1600" dirty="0">
                <a:latin typeface="+mn-lt"/>
              </a:rPr>
              <a:t>(Décanat des études, École de technologie supérieure, 2015b)</a:t>
            </a:r>
            <a:endParaRPr lang="fr-CA" sz="2400" dirty="0">
              <a:latin typeface="+mn-lt"/>
            </a:endParaRPr>
          </a:p>
        </p:txBody>
      </p:sp>
      <p:pic>
        <p:nvPicPr>
          <p:cNvPr id="1026" name="Picture 2" descr="File:Facebook logo thumbs up like transparent.png - Wikimedia Commons">
            <a:extLst>
              <a:ext uri="{FF2B5EF4-FFF2-40B4-BE49-F238E27FC236}">
                <a16:creationId xmlns:a16="http://schemas.microsoft.com/office/drawing/2014/main" id="{03D62AAC-2301-4A66-A330-68408E710F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934" y="1272835"/>
            <a:ext cx="573624" cy="47643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File:Facebook logo thumbs up like transparent.png - Wikimedia Commons">
            <a:extLst>
              <a:ext uri="{FF2B5EF4-FFF2-40B4-BE49-F238E27FC236}">
                <a16:creationId xmlns:a16="http://schemas.microsoft.com/office/drawing/2014/main" id="{30637FAB-2623-43F9-9DD4-93AB94F3C9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335498" y="3774014"/>
            <a:ext cx="573624" cy="476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157670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8385" y="-1587"/>
            <a:ext cx="8229600" cy="1143000"/>
          </a:xfrm>
        </p:spPr>
        <p:txBody>
          <a:bodyPr/>
          <a:lstStyle/>
          <a:p>
            <a:pPr algn="l"/>
            <a:r>
              <a:rPr lang="fr-FR" sz="3000" dirty="0">
                <a:latin typeface="Helvetica" panose="020B0604020202020204" pitchFamily="34" charset="0"/>
                <a:cs typeface="Helvetica" panose="020B0604020202020204" pitchFamily="34" charset="0"/>
              </a:rPr>
              <a:t>Utiliser l’information de manière éthique</a:t>
            </a:r>
            <a:endParaRPr lang="fr-CA" sz="3000" dirty="0">
              <a:latin typeface="Helvetica" panose="020B0604020202020204" pitchFamily="34" charset="0"/>
              <a:cs typeface="Helvetica" panose="020B0604020202020204" pitchFamily="34" charset="0"/>
            </a:endParaRPr>
          </a:p>
        </p:txBody>
      </p:sp>
      <p:sp>
        <p:nvSpPr>
          <p:cNvPr id="3" name="Espace réservé du contenu 2"/>
          <p:cNvSpPr>
            <a:spLocks noGrp="1"/>
          </p:cNvSpPr>
          <p:nvPr>
            <p:ph idx="4294967295"/>
          </p:nvPr>
        </p:nvSpPr>
        <p:spPr>
          <a:xfrm>
            <a:off x="418626" y="1365662"/>
            <a:ext cx="8229600" cy="5410593"/>
          </a:xfrm>
        </p:spPr>
        <p:txBody>
          <a:bodyPr>
            <a:normAutofit/>
          </a:bodyPr>
          <a:lstStyle/>
          <a:p>
            <a:pPr marL="0" indent="0">
              <a:buNone/>
            </a:pPr>
            <a:r>
              <a:rPr lang="fr-CA" sz="2400" b="1" dirty="0">
                <a:latin typeface="+mn-lt"/>
              </a:rPr>
              <a:t>Comment éviter le plagiat?</a:t>
            </a:r>
          </a:p>
          <a:p>
            <a:pPr>
              <a:buFont typeface="Wingdings" panose="05000000000000000000" pitchFamily="2" charset="2"/>
              <a:buChar char="ü"/>
            </a:pPr>
            <a:r>
              <a:rPr lang="fr-CA" sz="2000" dirty="0">
                <a:latin typeface="+mn-lt"/>
              </a:rPr>
              <a:t>Garder des traces des sources d’information utilisées, de l’information prise dans chaque source d’information;</a:t>
            </a:r>
          </a:p>
          <a:p>
            <a:pPr>
              <a:buFont typeface="Wingdings" panose="05000000000000000000" pitchFamily="2" charset="2"/>
              <a:buChar char="ü"/>
            </a:pPr>
            <a:r>
              <a:rPr lang="fr-CA" sz="2000" dirty="0">
                <a:latin typeface="+mn-lt"/>
              </a:rPr>
              <a:t>Citer les sources de manière appropriée dans ses productions écrites (travail de session, thèse, article, présentation Powerpoint ou par affiche, etc.) en vous basant sur un style bibliographique pour n’oublier aucun information pertinente.</a:t>
            </a:r>
          </a:p>
        </p:txBody>
      </p:sp>
    </p:spTree>
    <p:extLst>
      <p:ext uri="{BB962C8B-B14F-4D97-AF65-F5344CB8AC3E}">
        <p14:creationId xmlns:p14="http://schemas.microsoft.com/office/powerpoint/2010/main" val="170404770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1506"/>
            <a:ext cx="8229600" cy="1143000"/>
          </a:xfrm>
        </p:spPr>
        <p:txBody>
          <a:bodyPr/>
          <a:lstStyle/>
          <a:p>
            <a:pPr algn="l"/>
            <a:r>
              <a:rPr lang="fr-FR" sz="3000" dirty="0">
                <a:latin typeface="Helvetica" panose="020B0604020202020204" pitchFamily="34" charset="0"/>
                <a:cs typeface="Helvetica" panose="020B0604020202020204" pitchFamily="34" charset="0"/>
              </a:rPr>
              <a:t>Utiliser l’information de manière éthique</a:t>
            </a:r>
            <a:endParaRPr lang="fr-CA" sz="3000" dirty="0">
              <a:latin typeface="Helvetica" panose="020B0604020202020204" pitchFamily="34" charset="0"/>
              <a:cs typeface="Helvetica" panose="020B0604020202020204" pitchFamily="34" charset="0"/>
            </a:endParaRPr>
          </a:p>
        </p:txBody>
      </p:sp>
      <p:sp>
        <p:nvSpPr>
          <p:cNvPr id="3" name="Espace réservé du contenu 2"/>
          <p:cNvSpPr>
            <a:spLocks noGrp="1"/>
          </p:cNvSpPr>
          <p:nvPr>
            <p:ph idx="1"/>
          </p:nvPr>
        </p:nvSpPr>
        <p:spPr>
          <a:xfrm>
            <a:off x="457200" y="1166018"/>
            <a:ext cx="8229600" cy="5691982"/>
          </a:xfrm>
        </p:spPr>
        <p:txBody>
          <a:bodyPr>
            <a:normAutofit lnSpcReduction="10000"/>
          </a:bodyPr>
          <a:lstStyle/>
          <a:p>
            <a:pPr marL="0" indent="0">
              <a:spcBef>
                <a:spcPts val="0"/>
              </a:spcBef>
              <a:buNone/>
            </a:pPr>
            <a:r>
              <a:rPr lang="fr-CA" sz="2000" b="1" dirty="0">
                <a:latin typeface="+mn-lt"/>
              </a:rPr>
              <a:t>Quelques astuces pour éviter le plagiat lors de la réutilisation de texte ou d’idées:</a:t>
            </a:r>
          </a:p>
          <a:p>
            <a:pPr>
              <a:spcBef>
                <a:spcPts val="0"/>
              </a:spcBef>
              <a:buFont typeface="Arial" panose="020B0604020202020204" pitchFamily="34" charset="0"/>
              <a:buChar char="•"/>
            </a:pPr>
            <a:r>
              <a:rPr lang="fr-CA" sz="2000" dirty="0">
                <a:latin typeface="+mn-lt"/>
              </a:rPr>
              <a:t>Lors de la prise de notes de lecture, reformulez immédiatement les idées de l’auteur dans vos mots, plutôt que de les transcrire intégralement. Expliquez-vous à vous-mêmes les propos de l’auteur et gardez cette reformulation en note. Considérez ces notes comment votre premier jet de paraphrase.</a:t>
            </a:r>
          </a:p>
          <a:p>
            <a:pPr>
              <a:spcBef>
                <a:spcPts val="0"/>
              </a:spcBef>
              <a:buFont typeface="Arial" panose="020B0604020202020204" pitchFamily="34" charset="0"/>
              <a:buChar char="•"/>
            </a:pPr>
            <a:r>
              <a:rPr lang="fr-CA" sz="2000" dirty="0">
                <a:latin typeface="+mn-lt"/>
              </a:rPr>
              <a:t>Ajoutez immédiatement la source à vos notes pour pouvoir y revenir plus tard et valider que vous avez véhiculé fidèlement les idées de l’auteur.</a:t>
            </a:r>
          </a:p>
          <a:p>
            <a:pPr>
              <a:spcBef>
                <a:spcPts val="0"/>
              </a:spcBef>
              <a:buFont typeface="Arial" panose="020B0604020202020204" pitchFamily="34" charset="0"/>
              <a:buChar char="•"/>
            </a:pPr>
            <a:r>
              <a:rPr lang="fr-CA" sz="2000" dirty="0">
                <a:latin typeface="+mn-lt"/>
              </a:rPr>
              <a:t>Dans vos notes de lecture, assurez-vous de séparer clairement les informations reprises de sources de vos propres commentaires ou réflexions (afin d’éviter le plagiat involontaire).</a:t>
            </a:r>
          </a:p>
          <a:p>
            <a:pPr>
              <a:spcBef>
                <a:spcPts val="0"/>
              </a:spcBef>
              <a:buFont typeface="Arial" panose="020B0604020202020204" pitchFamily="34" charset="0"/>
              <a:buChar char="•"/>
            </a:pPr>
            <a:r>
              <a:rPr lang="fr-CA" sz="2000" dirty="0">
                <a:latin typeface="+mn-lt"/>
              </a:rPr>
              <a:t>Lors de la rédaction, assurez-vous qu’il n’y ait pas d’ambiguïté sur la source des informations. Si ça vous semble ambigüe, ajoutez une source ou reformulez!</a:t>
            </a:r>
          </a:p>
          <a:p>
            <a:pPr marL="0" indent="0">
              <a:spcBef>
                <a:spcPts val="0"/>
              </a:spcBef>
              <a:buNone/>
            </a:pPr>
            <a:endParaRPr lang="fr-CA" sz="2000" b="1" dirty="0">
              <a:latin typeface="+mn-lt"/>
            </a:endParaRPr>
          </a:p>
          <a:p>
            <a:pPr marL="0" indent="0">
              <a:spcBef>
                <a:spcPts val="0"/>
              </a:spcBef>
              <a:buNone/>
            </a:pPr>
            <a:r>
              <a:rPr lang="fr-CA" sz="2000" b="1" dirty="0">
                <a:latin typeface="+mn-lt"/>
              </a:rPr>
              <a:t>Conseil général: </a:t>
            </a:r>
            <a:r>
              <a:rPr lang="fr-CA" sz="2000" dirty="0">
                <a:latin typeface="+mn-lt"/>
              </a:rPr>
              <a:t>Lisez beaucoup! Lisez des publications scientifiques et académiques. Aide à voir à quoi ressemble la réutilisation d’information et la citation en contexte réel. De manière générale, la lecture favorise le développement des aptitudes en rédaction. </a:t>
            </a:r>
            <a:endParaRPr lang="fr-CA" sz="2400" dirty="0">
              <a:latin typeface="+mn-lt"/>
            </a:endParaRPr>
          </a:p>
        </p:txBody>
      </p:sp>
    </p:spTree>
    <p:extLst>
      <p:ext uri="{BB962C8B-B14F-4D97-AF65-F5344CB8AC3E}">
        <p14:creationId xmlns:p14="http://schemas.microsoft.com/office/powerpoint/2010/main" val="409854671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1587"/>
            <a:ext cx="8229600" cy="1143000"/>
          </a:xfrm>
        </p:spPr>
        <p:txBody>
          <a:bodyPr/>
          <a:lstStyle/>
          <a:p>
            <a:pPr algn="l"/>
            <a:r>
              <a:rPr lang="fr-FR" sz="3000" dirty="0">
                <a:latin typeface="Helvetica" panose="020B0604020202020204" pitchFamily="34" charset="0"/>
                <a:cs typeface="Helvetica" panose="020B0604020202020204" pitchFamily="34" charset="0"/>
              </a:rPr>
              <a:t>Méthode « APA-ÉTS »</a:t>
            </a:r>
            <a:endParaRPr lang="fr-CA" sz="3000" dirty="0">
              <a:latin typeface="Helvetica" panose="020B0604020202020204" pitchFamily="34" charset="0"/>
              <a:cs typeface="Helvetica" panose="020B0604020202020204" pitchFamily="34" charset="0"/>
            </a:endParaRPr>
          </a:p>
        </p:txBody>
      </p:sp>
      <p:sp>
        <p:nvSpPr>
          <p:cNvPr id="3" name="Espace réservé du contenu 2"/>
          <p:cNvSpPr>
            <a:spLocks noGrp="1"/>
          </p:cNvSpPr>
          <p:nvPr>
            <p:ph idx="4294967295"/>
          </p:nvPr>
        </p:nvSpPr>
        <p:spPr>
          <a:xfrm>
            <a:off x="457200" y="1141413"/>
            <a:ext cx="8229600" cy="4984750"/>
          </a:xfrm>
        </p:spPr>
        <p:txBody>
          <a:bodyPr/>
          <a:lstStyle/>
          <a:p>
            <a:pPr marL="0" indent="0">
              <a:spcAft>
                <a:spcPts val="1200"/>
              </a:spcAft>
              <a:buNone/>
            </a:pPr>
            <a:r>
              <a:rPr lang="fr-CA" sz="2800" dirty="0">
                <a:latin typeface="+mn-lt"/>
              </a:rPr>
              <a:t>Style bibliographique recommandé à l’ÉTS.</a:t>
            </a:r>
          </a:p>
          <a:p>
            <a:pPr marL="0" indent="0">
              <a:buNone/>
            </a:pPr>
            <a:r>
              <a:rPr lang="fr-CA" sz="2800" b="1" dirty="0">
                <a:latin typeface="+mn-lt"/>
              </a:rPr>
              <a:t>Comprend 2 éléments:</a:t>
            </a:r>
          </a:p>
          <a:p>
            <a:pPr marL="514350" indent="-514350">
              <a:buFont typeface="+mj-lt"/>
              <a:buAutoNum type="arabicPeriod"/>
            </a:pPr>
            <a:r>
              <a:rPr lang="fr-CA" sz="2800" dirty="0">
                <a:latin typeface="+mn-lt"/>
              </a:rPr>
              <a:t>Dans le texte: la source est indiquée entre parenthèse: (Auteur, année, page).</a:t>
            </a:r>
          </a:p>
          <a:p>
            <a:pPr marL="514350" indent="-514350">
              <a:buFont typeface="+mj-lt"/>
              <a:buAutoNum type="arabicPeriod"/>
            </a:pPr>
            <a:r>
              <a:rPr lang="fr-CA" sz="2800" dirty="0">
                <a:latin typeface="+mn-lt"/>
              </a:rPr>
              <a:t>À la fin du document: liste des références bibliographiques en détail.</a:t>
            </a:r>
          </a:p>
          <a:p>
            <a:pPr marL="0" indent="0">
              <a:buNone/>
            </a:pPr>
            <a:endParaRPr lang="fr-CA" sz="2800" dirty="0">
              <a:latin typeface="+mn-lt"/>
            </a:endParaRPr>
          </a:p>
          <a:p>
            <a:pPr marL="0" indent="0">
              <a:buNone/>
            </a:pPr>
            <a:r>
              <a:rPr lang="fr-CA" sz="2800" dirty="0">
                <a:latin typeface="+mn-lt"/>
              </a:rPr>
              <a:t>Le guide à suivre: </a:t>
            </a:r>
            <a:r>
              <a:rPr lang="fr-CA" sz="2800" dirty="0">
                <a:latin typeface="+mn-lt"/>
                <a:hlinkClick r:id="rId3"/>
              </a:rPr>
              <a:t>Guide de rédaction d’un rapport de fin d’étude, d’un mémoire ou d’une thèse</a:t>
            </a:r>
            <a:endParaRPr lang="fr-CA" sz="2800" dirty="0">
              <a:latin typeface="+mn-lt"/>
            </a:endParaRPr>
          </a:p>
          <a:p>
            <a:pPr marL="0" indent="0">
              <a:buNone/>
            </a:pPr>
            <a:endParaRPr lang="fr-CA" dirty="0">
              <a:latin typeface="+mn-lt"/>
            </a:endParaRPr>
          </a:p>
        </p:txBody>
      </p:sp>
    </p:spTree>
    <p:extLst>
      <p:ext uri="{BB962C8B-B14F-4D97-AF65-F5344CB8AC3E}">
        <p14:creationId xmlns:p14="http://schemas.microsoft.com/office/powerpoint/2010/main" val="366018348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B543BC5F-ECCD-49E9-AD6B-25A77EFE4026}"/>
              </a:ext>
            </a:extLst>
          </p:cNvPr>
          <p:cNvSpPr>
            <a:spLocks noGrp="1"/>
          </p:cNvSpPr>
          <p:nvPr>
            <p:ph type="title"/>
          </p:nvPr>
        </p:nvSpPr>
        <p:spPr>
          <a:xfrm>
            <a:off x="457200" y="0"/>
            <a:ext cx="8229600" cy="1143000"/>
          </a:xfrm>
        </p:spPr>
        <p:txBody>
          <a:bodyPr/>
          <a:lstStyle/>
          <a:p>
            <a:pPr algn="l"/>
            <a:r>
              <a:rPr lang="fr-FR" sz="3000" dirty="0">
                <a:latin typeface="Helvetica" panose="020B0604020202020204" pitchFamily="34" charset="0"/>
                <a:cs typeface="Helvetica" panose="020B0604020202020204" pitchFamily="34" charset="0"/>
              </a:rPr>
              <a:t>Méthode « APA-ÉTS »</a:t>
            </a:r>
            <a:endParaRPr lang="fr-CA" sz="3000" dirty="0">
              <a:latin typeface="Helvetica" panose="020B0604020202020204" pitchFamily="34" charset="0"/>
              <a:cs typeface="Helvetica" panose="020B0604020202020204" pitchFamily="34" charset="0"/>
            </a:endParaRPr>
          </a:p>
        </p:txBody>
      </p:sp>
      <p:sp>
        <p:nvSpPr>
          <p:cNvPr id="3" name="Espace réservé du contenu 2"/>
          <p:cNvSpPr>
            <a:spLocks noGrp="1"/>
          </p:cNvSpPr>
          <p:nvPr>
            <p:ph idx="4294967295"/>
          </p:nvPr>
        </p:nvSpPr>
        <p:spPr>
          <a:xfrm>
            <a:off x="457200" y="1166018"/>
            <a:ext cx="8229600" cy="4525963"/>
          </a:xfrm>
        </p:spPr>
        <p:txBody>
          <a:bodyPr>
            <a:noAutofit/>
          </a:bodyPr>
          <a:lstStyle/>
          <a:p>
            <a:pPr marL="0" indent="0">
              <a:buNone/>
            </a:pPr>
            <a:r>
              <a:rPr lang="fr-CA" sz="2400" dirty="0">
                <a:latin typeface="+mn-lt"/>
              </a:rPr>
              <a:t>Exemples:</a:t>
            </a:r>
          </a:p>
          <a:p>
            <a:r>
              <a:rPr lang="fr-CA" sz="2400" b="1" dirty="0">
                <a:latin typeface="+mn-lt"/>
              </a:rPr>
              <a:t>Citation</a:t>
            </a:r>
          </a:p>
          <a:p>
            <a:pPr marL="720000" indent="0">
              <a:buNone/>
            </a:pPr>
            <a:r>
              <a:rPr lang="fr-CA" sz="2400" b="1" dirty="0">
                <a:solidFill>
                  <a:srgbClr val="FF0000"/>
                </a:solidFill>
                <a:latin typeface="+mn-lt"/>
              </a:rPr>
              <a:t>« </a:t>
            </a:r>
            <a:r>
              <a:rPr lang="fr-CA" sz="2400" dirty="0">
                <a:latin typeface="+mn-lt"/>
              </a:rPr>
              <a:t>Il est permis de reproduire un texte mot à mot si on inclut le passage entre guillemets et qu’on mentionne la source […]</a:t>
            </a:r>
            <a:r>
              <a:rPr lang="fr-CA" sz="2400" b="1" dirty="0">
                <a:solidFill>
                  <a:srgbClr val="00B050"/>
                </a:solidFill>
                <a:latin typeface="+mn-lt"/>
              </a:rPr>
              <a:t> </a:t>
            </a:r>
            <a:r>
              <a:rPr lang="fr-CA" sz="2400" b="1" dirty="0">
                <a:solidFill>
                  <a:srgbClr val="FF0000"/>
                </a:solidFill>
                <a:latin typeface="+mn-lt"/>
              </a:rPr>
              <a:t>»</a:t>
            </a:r>
            <a:r>
              <a:rPr lang="fr-CA" sz="2400" dirty="0">
                <a:solidFill>
                  <a:srgbClr val="FF0000"/>
                </a:solidFill>
                <a:latin typeface="+mn-lt"/>
              </a:rPr>
              <a:t>  </a:t>
            </a:r>
            <a:r>
              <a:rPr lang="fr-CA" sz="2400" b="1" dirty="0">
                <a:solidFill>
                  <a:srgbClr val="FF0000"/>
                </a:solidFill>
                <a:latin typeface="+mn-lt"/>
              </a:rPr>
              <a:t>(Beaulieu, 2005, p. 42)</a:t>
            </a:r>
            <a:r>
              <a:rPr lang="fr-CA" sz="2400" dirty="0">
                <a:solidFill>
                  <a:srgbClr val="FF0000"/>
                </a:solidFill>
                <a:latin typeface="+mn-lt"/>
              </a:rPr>
              <a:t>.</a:t>
            </a:r>
          </a:p>
          <a:p>
            <a:pPr marL="720000" indent="0">
              <a:buNone/>
            </a:pPr>
            <a:endParaRPr lang="fr-CA" sz="2400" dirty="0">
              <a:solidFill>
                <a:srgbClr val="FF0000"/>
              </a:solidFill>
              <a:latin typeface="+mn-lt"/>
            </a:endParaRPr>
          </a:p>
          <a:p>
            <a:r>
              <a:rPr lang="fr-CA" sz="2400" b="1" dirty="0">
                <a:latin typeface="+mn-lt"/>
              </a:rPr>
              <a:t>Paraphrase</a:t>
            </a:r>
          </a:p>
          <a:p>
            <a:pPr marL="720000" indent="0">
              <a:buNone/>
            </a:pPr>
            <a:r>
              <a:rPr lang="fr-CA" sz="2400" dirty="0">
                <a:latin typeface="+mn-lt"/>
              </a:rPr>
              <a:t>Comme l’indique </a:t>
            </a:r>
            <a:r>
              <a:rPr lang="fr-CA" sz="2400" b="1" dirty="0">
                <a:solidFill>
                  <a:srgbClr val="FF0000"/>
                </a:solidFill>
                <a:latin typeface="+mn-lt"/>
              </a:rPr>
              <a:t>Beaulieu (2005)</a:t>
            </a:r>
            <a:r>
              <a:rPr lang="fr-CA" sz="2400" dirty="0">
                <a:solidFill>
                  <a:srgbClr val="FF0000"/>
                </a:solidFill>
                <a:latin typeface="+mn-lt"/>
              </a:rPr>
              <a:t>, </a:t>
            </a:r>
            <a:r>
              <a:rPr lang="fr-CA" sz="2400" dirty="0">
                <a:latin typeface="+mn-lt"/>
              </a:rPr>
              <a:t>les guillemets encadrent la citation et la source est mentionnée immédiatement après le passage cité.</a:t>
            </a:r>
          </a:p>
        </p:txBody>
      </p:sp>
    </p:spTree>
    <p:extLst>
      <p:ext uri="{BB962C8B-B14F-4D97-AF65-F5344CB8AC3E}">
        <p14:creationId xmlns:p14="http://schemas.microsoft.com/office/powerpoint/2010/main" val="286882875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9284CC0F-1E9F-413F-9F56-85D2E7792D83}"/>
              </a:ext>
            </a:extLst>
          </p:cNvPr>
          <p:cNvSpPr>
            <a:spLocks noGrp="1"/>
          </p:cNvSpPr>
          <p:nvPr>
            <p:ph type="title"/>
          </p:nvPr>
        </p:nvSpPr>
        <p:spPr>
          <a:xfrm>
            <a:off x="457200" y="0"/>
            <a:ext cx="8229600" cy="1143000"/>
          </a:xfrm>
        </p:spPr>
        <p:txBody>
          <a:bodyPr/>
          <a:lstStyle/>
          <a:p>
            <a:pPr algn="l"/>
            <a:r>
              <a:rPr lang="fr-FR" sz="3000" dirty="0">
                <a:latin typeface="Helvetica" panose="020B0604020202020204" pitchFamily="34" charset="0"/>
                <a:cs typeface="Helvetica" panose="020B0604020202020204" pitchFamily="34" charset="0"/>
              </a:rPr>
              <a:t>Méthode « APA-ÉTS »</a:t>
            </a:r>
            <a:endParaRPr lang="fr-CA" sz="3000" dirty="0">
              <a:latin typeface="Helvetica" panose="020B0604020202020204" pitchFamily="34" charset="0"/>
              <a:cs typeface="Helvetica" panose="020B0604020202020204" pitchFamily="34" charset="0"/>
            </a:endParaRPr>
          </a:p>
        </p:txBody>
      </p:sp>
      <p:sp>
        <p:nvSpPr>
          <p:cNvPr id="3" name="Espace réservé du contenu 2"/>
          <p:cNvSpPr>
            <a:spLocks noGrp="1"/>
          </p:cNvSpPr>
          <p:nvPr>
            <p:ph idx="4294967295"/>
          </p:nvPr>
        </p:nvSpPr>
        <p:spPr>
          <a:xfrm>
            <a:off x="457200" y="1166018"/>
            <a:ext cx="8229600" cy="4525963"/>
          </a:xfrm>
        </p:spPr>
        <p:txBody>
          <a:bodyPr>
            <a:noAutofit/>
          </a:bodyPr>
          <a:lstStyle/>
          <a:p>
            <a:pPr marL="0" indent="0">
              <a:buNone/>
            </a:pPr>
            <a:r>
              <a:rPr lang="fr-CA" sz="2400" dirty="0">
                <a:latin typeface="+mn-lt"/>
              </a:rPr>
              <a:t>Exemples:</a:t>
            </a:r>
          </a:p>
          <a:p>
            <a:pPr marL="0" indent="0">
              <a:buNone/>
            </a:pPr>
            <a:r>
              <a:rPr lang="fr-CA" sz="2400" b="1" dirty="0">
                <a:latin typeface="+mn-lt"/>
              </a:rPr>
              <a:t>Références bibliographiques</a:t>
            </a:r>
          </a:p>
          <a:p>
            <a:pPr marL="0" indent="0">
              <a:buNone/>
            </a:pPr>
            <a:endParaRPr lang="fr-CA" sz="1200" b="1" dirty="0">
              <a:latin typeface="+mn-lt"/>
            </a:endParaRPr>
          </a:p>
          <a:p>
            <a:pPr marL="0" indent="0">
              <a:buNone/>
            </a:pPr>
            <a:r>
              <a:rPr lang="fr-CA" sz="2400" dirty="0">
                <a:latin typeface="+mn-lt"/>
              </a:rPr>
              <a:t>	</a:t>
            </a:r>
            <a:r>
              <a:rPr lang="fr-CA" sz="2400" dirty="0" err="1">
                <a:latin typeface="+mn-lt"/>
              </a:rPr>
              <a:t>Kuder</a:t>
            </a:r>
            <a:r>
              <a:rPr lang="fr-CA" sz="2400" dirty="0">
                <a:latin typeface="+mn-lt"/>
              </a:rPr>
              <a:t>, K., R. Gupta, C. Harris-Jones, R. </a:t>
            </a:r>
            <a:r>
              <a:rPr lang="fr-CA" sz="2400" dirty="0" err="1">
                <a:latin typeface="+mn-lt"/>
              </a:rPr>
              <a:t>Hawksworth</a:t>
            </a:r>
            <a:r>
              <a:rPr lang="fr-CA" sz="2400" dirty="0">
                <a:latin typeface="+mn-lt"/>
              </a:rPr>
              <a:t>, S. 	Henderson et J. Whitney. 2009. «</a:t>
            </a:r>
            <a:r>
              <a:rPr lang="fr-CA" sz="2400" dirty="0" err="1">
                <a:latin typeface="+mn-lt"/>
              </a:rPr>
              <a:t>Effect</a:t>
            </a:r>
            <a:r>
              <a:rPr lang="fr-CA" sz="2400" dirty="0">
                <a:latin typeface="+mn-lt"/>
              </a:rPr>
              <a:t> of PVC </a:t>
            </a:r>
            <a:r>
              <a:rPr lang="fr-CA" sz="2400" dirty="0" err="1">
                <a:latin typeface="+mn-lt"/>
              </a:rPr>
              <a:t>Stay</a:t>
            </a:r>
            <a:r>
              <a:rPr lang="fr-CA" sz="2400" dirty="0">
                <a:latin typeface="+mn-lt"/>
              </a:rPr>
              <a:t>-</a:t>
            </a:r>
            <a:r>
              <a:rPr lang="fr-CA" sz="2400" dirty="0" err="1">
                <a:latin typeface="+mn-lt"/>
              </a:rPr>
              <a:t>In-Place</a:t>
            </a:r>
            <a:r>
              <a:rPr lang="fr-CA" sz="2400" dirty="0">
                <a:latin typeface="+mn-lt"/>
              </a:rPr>
              <a:t> 	</a:t>
            </a:r>
            <a:r>
              <a:rPr lang="fr-CA" sz="2400" dirty="0" err="1">
                <a:latin typeface="+mn-lt"/>
              </a:rPr>
              <a:t>Formwork</a:t>
            </a:r>
            <a:r>
              <a:rPr lang="fr-CA" sz="2400" dirty="0">
                <a:latin typeface="+mn-lt"/>
              </a:rPr>
              <a:t> on </a:t>
            </a:r>
            <a:r>
              <a:rPr lang="fr-CA" sz="2400" dirty="0" err="1">
                <a:latin typeface="+mn-lt"/>
              </a:rPr>
              <a:t>Mechanical</a:t>
            </a:r>
            <a:r>
              <a:rPr lang="fr-CA" sz="2400" dirty="0">
                <a:latin typeface="+mn-lt"/>
              </a:rPr>
              <a:t> Performance of </a:t>
            </a:r>
            <a:r>
              <a:rPr lang="fr-CA" sz="2400" dirty="0" err="1">
                <a:latin typeface="+mn-lt"/>
              </a:rPr>
              <a:t>Concrete</a:t>
            </a:r>
            <a:r>
              <a:rPr lang="fr-CA" sz="2400" dirty="0">
                <a:latin typeface="+mn-lt"/>
              </a:rPr>
              <a:t>». </a:t>
            </a:r>
            <a:r>
              <a:rPr lang="fr-CA" sz="2400" i="1" dirty="0">
                <a:latin typeface="+mn-lt"/>
              </a:rPr>
              <a:t>Journal 	of </a:t>
            </a:r>
            <a:r>
              <a:rPr lang="fr-CA" sz="2400" i="1" dirty="0" err="1">
                <a:latin typeface="+mn-lt"/>
              </a:rPr>
              <a:t>Materials</a:t>
            </a:r>
            <a:r>
              <a:rPr lang="fr-CA" sz="2400" i="1" dirty="0">
                <a:latin typeface="+mn-lt"/>
              </a:rPr>
              <a:t> in Civil Engineering</a:t>
            </a:r>
            <a:r>
              <a:rPr lang="fr-CA" sz="2400" dirty="0">
                <a:latin typeface="+mn-lt"/>
              </a:rPr>
              <a:t>, vol. 21, no 7, p. 309-315.</a:t>
            </a:r>
          </a:p>
          <a:p>
            <a:pPr marL="0" indent="0">
              <a:buNone/>
            </a:pPr>
            <a:endParaRPr lang="fr-CA" sz="1200" dirty="0">
              <a:latin typeface="+mn-lt"/>
            </a:endParaRPr>
          </a:p>
          <a:p>
            <a:pPr marL="0" indent="0">
              <a:buNone/>
            </a:pPr>
            <a:r>
              <a:rPr lang="fr-CA" sz="2400" dirty="0">
                <a:latin typeface="+mn-lt"/>
              </a:rPr>
              <a:t>	</a:t>
            </a:r>
            <a:r>
              <a:rPr lang="fr-CA" sz="2400" dirty="0" err="1">
                <a:latin typeface="+mn-lt"/>
              </a:rPr>
              <a:t>Nunnally</a:t>
            </a:r>
            <a:r>
              <a:rPr lang="fr-CA" sz="2400" dirty="0">
                <a:latin typeface="+mn-lt"/>
              </a:rPr>
              <a:t>, S. W. 2011. </a:t>
            </a:r>
            <a:r>
              <a:rPr lang="fr-CA" sz="2400" i="1" dirty="0">
                <a:latin typeface="+mn-lt"/>
              </a:rPr>
              <a:t>Construction </a:t>
            </a:r>
            <a:r>
              <a:rPr lang="fr-CA" sz="2400" i="1" dirty="0" err="1">
                <a:latin typeface="+mn-lt"/>
              </a:rPr>
              <a:t>methods</a:t>
            </a:r>
            <a:r>
              <a:rPr lang="fr-CA" sz="2400" i="1" dirty="0">
                <a:latin typeface="+mn-lt"/>
              </a:rPr>
              <a:t> and 	management</a:t>
            </a:r>
            <a:r>
              <a:rPr lang="fr-CA" sz="2400" dirty="0">
                <a:latin typeface="+mn-lt"/>
              </a:rPr>
              <a:t>, 8e éd. </a:t>
            </a:r>
            <a:r>
              <a:rPr lang="fr-CA" sz="2400" dirty="0" err="1">
                <a:latin typeface="+mn-lt"/>
              </a:rPr>
              <a:t>Upper</a:t>
            </a:r>
            <a:r>
              <a:rPr lang="fr-CA" sz="2400" dirty="0">
                <a:latin typeface="+mn-lt"/>
              </a:rPr>
              <a:t> </a:t>
            </a:r>
            <a:r>
              <a:rPr lang="fr-CA" sz="2400" dirty="0" err="1">
                <a:latin typeface="+mn-lt"/>
              </a:rPr>
              <a:t>Saddle</a:t>
            </a:r>
            <a:r>
              <a:rPr lang="fr-CA" sz="2400" dirty="0">
                <a:latin typeface="+mn-lt"/>
              </a:rPr>
              <a:t> River, N.J.: </a:t>
            </a:r>
            <a:r>
              <a:rPr lang="fr-CA" sz="2400" dirty="0" err="1">
                <a:latin typeface="+mn-lt"/>
              </a:rPr>
              <a:t>Prentice</a:t>
            </a:r>
            <a:r>
              <a:rPr lang="fr-CA" sz="2400" dirty="0">
                <a:latin typeface="+mn-lt"/>
              </a:rPr>
              <a:t> Hall, 	348 p.</a:t>
            </a:r>
          </a:p>
          <a:p>
            <a:pPr marL="0" indent="0">
              <a:buNone/>
            </a:pPr>
            <a:endParaRPr lang="fr-CA" sz="2400" dirty="0">
              <a:latin typeface="+mn-lt"/>
            </a:endParaRPr>
          </a:p>
        </p:txBody>
      </p:sp>
    </p:spTree>
    <p:extLst>
      <p:ext uri="{BB962C8B-B14F-4D97-AF65-F5344CB8AC3E}">
        <p14:creationId xmlns:p14="http://schemas.microsoft.com/office/powerpoint/2010/main" val="286717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Titre 1"/>
          <p:cNvSpPr txBox="1">
            <a:spLocks/>
          </p:cNvSpPr>
          <p:nvPr/>
        </p:nvSpPr>
        <p:spPr>
          <a:xfrm>
            <a:off x="266700" y="7219"/>
            <a:ext cx="84201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6000" b="1" i="0" kern="1200">
                <a:solidFill>
                  <a:schemeClr val="tx1"/>
                </a:solidFill>
                <a:latin typeface="National"/>
                <a:ea typeface="+mj-ea"/>
                <a:cs typeface="+mj-cs"/>
              </a:defRPr>
            </a:lvl1pPr>
          </a:lstStyle>
          <a:p>
            <a:pPr algn="l"/>
            <a:r>
              <a:rPr lang="fr-CA" sz="3000" dirty="0">
                <a:latin typeface="Helvetica" pitchFamily="34" charset="0"/>
              </a:rPr>
              <a:t>Processus de recherche documentaire</a:t>
            </a:r>
          </a:p>
        </p:txBody>
      </p:sp>
      <p:sp>
        <p:nvSpPr>
          <p:cNvPr id="21" name="ZoneTexte 20">
            <a:extLst>
              <a:ext uri="{FF2B5EF4-FFF2-40B4-BE49-F238E27FC236}">
                <a16:creationId xmlns:a16="http://schemas.microsoft.com/office/drawing/2014/main" id="{BC60CF1F-2782-477E-AD36-AE13D38F0457}"/>
              </a:ext>
            </a:extLst>
          </p:cNvPr>
          <p:cNvSpPr txBox="1"/>
          <p:nvPr/>
        </p:nvSpPr>
        <p:spPr>
          <a:xfrm>
            <a:off x="457200" y="1021577"/>
            <a:ext cx="5041074" cy="5734250"/>
          </a:xfrm>
          <a:prstGeom prst="rect">
            <a:avLst/>
          </a:prstGeom>
          <a:noFill/>
        </p:spPr>
        <p:txBody>
          <a:bodyPr wrap="square" rtlCol="0">
            <a:noAutofit/>
          </a:bodyPr>
          <a:lstStyle/>
          <a:p>
            <a:pPr marL="720000" indent="-342900">
              <a:spcAft>
                <a:spcPts val="3600"/>
              </a:spcAft>
              <a:buAutoNum type="arabicPeriod"/>
            </a:pPr>
            <a:r>
              <a:rPr lang="fr-CA" sz="2000" b="1" dirty="0">
                <a:solidFill>
                  <a:schemeClr val="accent3">
                    <a:lumMod val="75000"/>
                  </a:schemeClr>
                </a:solidFill>
              </a:rPr>
              <a:t>Définir son sujet</a:t>
            </a:r>
          </a:p>
          <a:p>
            <a:pPr marL="720000" indent="-342900">
              <a:spcAft>
                <a:spcPts val="3600"/>
              </a:spcAft>
              <a:buAutoNum type="arabicPeriod"/>
            </a:pPr>
            <a:r>
              <a:rPr lang="fr-CA" sz="2000" dirty="0">
                <a:solidFill>
                  <a:srgbClr val="0070C0"/>
                </a:solidFill>
              </a:rPr>
              <a:t>Identifier les concepts importants </a:t>
            </a:r>
            <a:br>
              <a:rPr lang="fr-CA" sz="2000" dirty="0">
                <a:solidFill>
                  <a:srgbClr val="0070C0"/>
                </a:solidFill>
              </a:rPr>
            </a:br>
            <a:r>
              <a:rPr lang="fr-CA" sz="2000" dirty="0">
                <a:solidFill>
                  <a:srgbClr val="0070C0"/>
                </a:solidFill>
              </a:rPr>
              <a:t>et enrichir son vocabulaire</a:t>
            </a:r>
          </a:p>
          <a:p>
            <a:pPr marL="720000" indent="-342900">
              <a:spcAft>
                <a:spcPts val="3600"/>
              </a:spcAft>
              <a:buAutoNum type="arabicPeriod"/>
            </a:pPr>
            <a:r>
              <a:rPr lang="fr-CA" sz="2000" dirty="0">
                <a:solidFill>
                  <a:srgbClr val="0070C0"/>
                </a:solidFill>
              </a:rPr>
              <a:t>Faire un plan de concepts et </a:t>
            </a:r>
            <a:br>
              <a:rPr lang="fr-CA" sz="2000" dirty="0">
                <a:solidFill>
                  <a:srgbClr val="0070C0"/>
                </a:solidFill>
              </a:rPr>
            </a:br>
            <a:r>
              <a:rPr lang="fr-CA" sz="2000" dirty="0">
                <a:solidFill>
                  <a:srgbClr val="0070C0"/>
                </a:solidFill>
              </a:rPr>
              <a:t>des équations de recherche</a:t>
            </a:r>
          </a:p>
          <a:p>
            <a:pPr marL="720000" indent="-342900">
              <a:spcAft>
                <a:spcPts val="3600"/>
              </a:spcAft>
              <a:buAutoNum type="arabicPeriod"/>
            </a:pPr>
            <a:r>
              <a:rPr lang="fr-CA" sz="2000" dirty="0">
                <a:solidFill>
                  <a:srgbClr val="0070C0"/>
                </a:solidFill>
              </a:rPr>
              <a:t>Trouver le bon outil de recherche</a:t>
            </a:r>
          </a:p>
          <a:p>
            <a:pPr marL="720000" indent="-342900">
              <a:spcAft>
                <a:spcPts val="3600"/>
              </a:spcAft>
              <a:buAutoNum type="arabicPeriod"/>
            </a:pPr>
            <a:r>
              <a:rPr lang="fr-CA" sz="2000" dirty="0">
                <a:solidFill>
                  <a:srgbClr val="0070C0"/>
                </a:solidFill>
              </a:rPr>
              <a:t>Faire plusieurs recherches</a:t>
            </a:r>
          </a:p>
          <a:p>
            <a:pPr marL="720000" indent="-342900">
              <a:spcAft>
                <a:spcPts val="3600"/>
              </a:spcAft>
              <a:buAutoNum type="arabicPeriod"/>
            </a:pPr>
            <a:r>
              <a:rPr lang="fr-CA" sz="2000" dirty="0">
                <a:solidFill>
                  <a:srgbClr val="0070C0"/>
                </a:solidFill>
              </a:rPr>
              <a:t>Évaluer les résultats</a:t>
            </a:r>
          </a:p>
          <a:p>
            <a:pPr marL="720000" indent="-342900">
              <a:spcAft>
                <a:spcPts val="3600"/>
              </a:spcAft>
              <a:buAutoNum type="arabicPeriod"/>
            </a:pPr>
            <a:r>
              <a:rPr lang="fr-CA" sz="2000" dirty="0">
                <a:solidFill>
                  <a:srgbClr val="0070C0"/>
                </a:solidFill>
              </a:rPr>
              <a:t>Utiliser l’information</a:t>
            </a:r>
          </a:p>
          <a:p>
            <a:endParaRPr lang="fr-CA" dirty="0"/>
          </a:p>
          <a:p>
            <a:endParaRPr lang="fr-CA" dirty="0"/>
          </a:p>
        </p:txBody>
      </p:sp>
      <p:sp>
        <p:nvSpPr>
          <p:cNvPr id="37" name="Flèche vers le bas 2">
            <a:extLst>
              <a:ext uri="{FF2B5EF4-FFF2-40B4-BE49-F238E27FC236}">
                <a16:creationId xmlns:a16="http://schemas.microsoft.com/office/drawing/2014/main" id="{D3D96F26-5951-4977-81EF-92C28D0790D0}"/>
              </a:ext>
            </a:extLst>
          </p:cNvPr>
          <p:cNvSpPr/>
          <p:nvPr/>
        </p:nvSpPr>
        <p:spPr>
          <a:xfrm>
            <a:off x="2187630" y="1444973"/>
            <a:ext cx="245226" cy="368135"/>
          </a:xfrm>
          <a:prstGeom prst="down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8" name="Flèche vers le bas 4">
            <a:extLst>
              <a:ext uri="{FF2B5EF4-FFF2-40B4-BE49-F238E27FC236}">
                <a16:creationId xmlns:a16="http://schemas.microsoft.com/office/drawing/2014/main" id="{E71FAE96-78B8-400E-95BE-4D53132521B5}"/>
              </a:ext>
            </a:extLst>
          </p:cNvPr>
          <p:cNvSpPr/>
          <p:nvPr/>
        </p:nvSpPr>
        <p:spPr>
          <a:xfrm>
            <a:off x="2187630" y="2511773"/>
            <a:ext cx="245226" cy="368135"/>
          </a:xfrm>
          <a:prstGeom prst="down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9" name="Flèche vers le bas 5">
            <a:extLst>
              <a:ext uri="{FF2B5EF4-FFF2-40B4-BE49-F238E27FC236}">
                <a16:creationId xmlns:a16="http://schemas.microsoft.com/office/drawing/2014/main" id="{8A778099-1385-4A1A-A7BB-1E58A9A42379}"/>
              </a:ext>
            </a:extLst>
          </p:cNvPr>
          <p:cNvSpPr/>
          <p:nvPr/>
        </p:nvSpPr>
        <p:spPr>
          <a:xfrm>
            <a:off x="2187630" y="3617696"/>
            <a:ext cx="245226" cy="368135"/>
          </a:xfrm>
          <a:prstGeom prst="down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0" name="Flèche vers le bas 6">
            <a:extLst>
              <a:ext uri="{FF2B5EF4-FFF2-40B4-BE49-F238E27FC236}">
                <a16:creationId xmlns:a16="http://schemas.microsoft.com/office/drawing/2014/main" id="{9EA99E4B-86FD-433F-8A2B-3020F3F29258}"/>
              </a:ext>
            </a:extLst>
          </p:cNvPr>
          <p:cNvSpPr/>
          <p:nvPr/>
        </p:nvSpPr>
        <p:spPr>
          <a:xfrm>
            <a:off x="2187630" y="4403909"/>
            <a:ext cx="245226" cy="368135"/>
          </a:xfrm>
          <a:prstGeom prst="down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1" name="Flèche vers le bas 7">
            <a:extLst>
              <a:ext uri="{FF2B5EF4-FFF2-40B4-BE49-F238E27FC236}">
                <a16:creationId xmlns:a16="http://schemas.microsoft.com/office/drawing/2014/main" id="{FC693521-9FF5-47F7-B2E1-9DAF1DD3B455}"/>
              </a:ext>
            </a:extLst>
          </p:cNvPr>
          <p:cNvSpPr/>
          <p:nvPr/>
        </p:nvSpPr>
        <p:spPr>
          <a:xfrm>
            <a:off x="2187630" y="5124344"/>
            <a:ext cx="245226" cy="368135"/>
          </a:xfrm>
          <a:prstGeom prst="down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2" name="Flèche vers le bas 20">
            <a:extLst>
              <a:ext uri="{FF2B5EF4-FFF2-40B4-BE49-F238E27FC236}">
                <a16:creationId xmlns:a16="http://schemas.microsoft.com/office/drawing/2014/main" id="{2588F9B7-3511-4B88-ADC6-DE2E460211C8}"/>
              </a:ext>
            </a:extLst>
          </p:cNvPr>
          <p:cNvSpPr/>
          <p:nvPr/>
        </p:nvSpPr>
        <p:spPr>
          <a:xfrm>
            <a:off x="2187630" y="5872341"/>
            <a:ext cx="245226" cy="368135"/>
          </a:xfrm>
          <a:prstGeom prst="down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223421565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11957"/>
            <a:ext cx="8229600" cy="1143000"/>
          </a:xfrm>
        </p:spPr>
        <p:txBody>
          <a:bodyPr/>
          <a:lstStyle/>
          <a:p>
            <a:pPr algn="l"/>
            <a:r>
              <a:rPr lang="fr-FR" sz="3000" dirty="0">
                <a:latin typeface="Helvetica" panose="020B0604020202020204" pitchFamily="34" charset="0"/>
                <a:cs typeface="Helvetica" panose="020B0604020202020204" pitchFamily="34" charset="0"/>
              </a:rPr>
              <a:t>Logiciels de gestion bibliographique</a:t>
            </a:r>
            <a:endParaRPr lang="fr-CA" sz="3000" dirty="0">
              <a:latin typeface="Helvetica" panose="020B0604020202020204" pitchFamily="34" charset="0"/>
              <a:cs typeface="Helvetica" panose="020B0604020202020204" pitchFamily="34" charset="0"/>
            </a:endParaRPr>
          </a:p>
        </p:txBody>
      </p:sp>
      <p:sp>
        <p:nvSpPr>
          <p:cNvPr id="3" name="Espace réservé du contenu 2"/>
          <p:cNvSpPr>
            <a:spLocks noGrp="1"/>
          </p:cNvSpPr>
          <p:nvPr>
            <p:ph idx="4294967295"/>
          </p:nvPr>
        </p:nvSpPr>
        <p:spPr>
          <a:xfrm>
            <a:off x="457200" y="1141413"/>
            <a:ext cx="8229600" cy="4984750"/>
          </a:xfrm>
        </p:spPr>
        <p:txBody>
          <a:bodyPr>
            <a:noAutofit/>
          </a:bodyPr>
          <a:lstStyle/>
          <a:p>
            <a:pPr marL="0" indent="0">
              <a:buNone/>
            </a:pPr>
            <a:r>
              <a:rPr lang="fr-CA" sz="2400" dirty="0">
                <a:latin typeface="+mj-lt"/>
              </a:rPr>
              <a:t>Les logiciels de gestion bibliographiques sont des outils qui permettent de:</a:t>
            </a:r>
          </a:p>
          <a:p>
            <a:pPr>
              <a:buFont typeface="Wingdings" panose="05000000000000000000" pitchFamily="2" charset="2"/>
              <a:buChar char="ü"/>
            </a:pPr>
            <a:r>
              <a:rPr lang="fr-CA" sz="2400" dirty="0">
                <a:latin typeface="+mj-lt"/>
              </a:rPr>
              <a:t>« gérer des références provenant de différentes sources : bases de données, catalogues de bibliothèques, fichiers en format PDF, documents personnels;</a:t>
            </a:r>
          </a:p>
          <a:p>
            <a:pPr>
              <a:buFont typeface="Wingdings" panose="05000000000000000000" pitchFamily="2" charset="2"/>
              <a:buChar char="ü"/>
            </a:pPr>
            <a:r>
              <a:rPr lang="fr-CA" sz="2400" dirty="0">
                <a:latin typeface="+mj-lt"/>
              </a:rPr>
              <a:t>insérer des références dans un document texte;</a:t>
            </a:r>
          </a:p>
          <a:p>
            <a:pPr>
              <a:buFont typeface="Wingdings" panose="05000000000000000000" pitchFamily="2" charset="2"/>
              <a:buChar char="ü"/>
            </a:pPr>
            <a:r>
              <a:rPr lang="fr-CA" sz="2400" dirty="0">
                <a:latin typeface="+mj-lt"/>
              </a:rPr>
              <a:t>produire des bibliographies en fonction d'un style de présentation bibliographique déterminé;</a:t>
            </a:r>
          </a:p>
          <a:p>
            <a:pPr>
              <a:buFont typeface="Wingdings" panose="05000000000000000000" pitchFamily="2" charset="2"/>
              <a:buChar char="ü"/>
            </a:pPr>
            <a:r>
              <a:rPr lang="fr-CA" sz="2400" dirty="0">
                <a:latin typeface="+mj-lt"/>
              </a:rPr>
              <a:t>partager ses références et gérer les fichiers associés (PDF, images, etc.);</a:t>
            </a:r>
          </a:p>
          <a:p>
            <a:pPr>
              <a:buFont typeface="Wingdings" panose="05000000000000000000" pitchFamily="2" charset="2"/>
              <a:buChar char="ü"/>
            </a:pPr>
            <a:r>
              <a:rPr lang="fr-CA" sz="2400" dirty="0">
                <a:latin typeface="+mj-lt"/>
              </a:rPr>
              <a:t>annoter les documents en format PDF. »</a:t>
            </a:r>
          </a:p>
          <a:p>
            <a:pPr marL="274320" lvl="1" indent="0">
              <a:buNone/>
            </a:pPr>
            <a:endParaRPr lang="fr-CA" sz="2000" dirty="0"/>
          </a:p>
          <a:p>
            <a:pPr marL="0" indent="0">
              <a:buNone/>
            </a:pPr>
            <a:endParaRPr lang="fr-CA" sz="2400" dirty="0">
              <a:latin typeface="+mn-lt"/>
            </a:endParaRPr>
          </a:p>
        </p:txBody>
      </p:sp>
      <p:sp>
        <p:nvSpPr>
          <p:cNvPr id="5" name="ZoneTexte 4">
            <a:extLst>
              <a:ext uri="{FF2B5EF4-FFF2-40B4-BE49-F238E27FC236}">
                <a16:creationId xmlns:a16="http://schemas.microsoft.com/office/drawing/2014/main" id="{1D349855-BA6A-4853-9C22-D7E24020655B}"/>
              </a:ext>
            </a:extLst>
          </p:cNvPr>
          <p:cNvSpPr txBox="1"/>
          <p:nvPr/>
        </p:nvSpPr>
        <p:spPr>
          <a:xfrm>
            <a:off x="129394" y="6259769"/>
            <a:ext cx="6022024" cy="461665"/>
          </a:xfrm>
          <a:prstGeom prst="rect">
            <a:avLst/>
          </a:prstGeom>
          <a:noFill/>
        </p:spPr>
        <p:txBody>
          <a:bodyPr wrap="square" rtlCol="0">
            <a:spAutoFit/>
          </a:bodyPr>
          <a:lstStyle/>
          <a:p>
            <a:r>
              <a:rPr lang="fr-CA" sz="1200" dirty="0"/>
              <a:t>Bibliothèques du Réseau de l’Université du Québec. (s.d.). Carrefour gestion bibliographique: Accueil. Repéré à </a:t>
            </a:r>
            <a:r>
              <a:rPr lang="fr-CA" sz="1200" dirty="0">
                <a:hlinkClick r:id="rId2"/>
              </a:rPr>
              <a:t>http://carrefour.uquebec.ca/</a:t>
            </a:r>
            <a:r>
              <a:rPr lang="fr-CA" sz="1200" dirty="0"/>
              <a:t> </a:t>
            </a:r>
          </a:p>
        </p:txBody>
      </p:sp>
    </p:spTree>
    <p:extLst>
      <p:ext uri="{BB962C8B-B14F-4D97-AF65-F5344CB8AC3E}">
        <p14:creationId xmlns:p14="http://schemas.microsoft.com/office/powerpoint/2010/main" val="3781830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11957"/>
            <a:ext cx="8229600" cy="1143000"/>
          </a:xfrm>
        </p:spPr>
        <p:txBody>
          <a:bodyPr/>
          <a:lstStyle/>
          <a:p>
            <a:pPr algn="l"/>
            <a:r>
              <a:rPr lang="fr-FR" sz="3000" dirty="0">
                <a:latin typeface="Helvetica" panose="020B0604020202020204" pitchFamily="34" charset="0"/>
                <a:cs typeface="Helvetica" panose="020B0604020202020204" pitchFamily="34" charset="0"/>
              </a:rPr>
              <a:t>Logiciels de gestion bibliographique</a:t>
            </a:r>
            <a:endParaRPr lang="fr-CA" sz="3000" dirty="0">
              <a:latin typeface="Helvetica" panose="020B0604020202020204" pitchFamily="34" charset="0"/>
              <a:cs typeface="Helvetica" panose="020B0604020202020204" pitchFamily="34" charset="0"/>
            </a:endParaRPr>
          </a:p>
        </p:txBody>
      </p:sp>
      <p:sp>
        <p:nvSpPr>
          <p:cNvPr id="3" name="Espace réservé du contenu 2"/>
          <p:cNvSpPr>
            <a:spLocks noGrp="1"/>
          </p:cNvSpPr>
          <p:nvPr>
            <p:ph idx="4294967295"/>
          </p:nvPr>
        </p:nvSpPr>
        <p:spPr>
          <a:xfrm>
            <a:off x="457200" y="1141413"/>
            <a:ext cx="8229600" cy="4984750"/>
          </a:xfrm>
        </p:spPr>
        <p:txBody>
          <a:bodyPr>
            <a:noAutofit/>
          </a:bodyPr>
          <a:lstStyle/>
          <a:p>
            <a:pPr marL="0" indent="0">
              <a:buNone/>
            </a:pPr>
            <a:r>
              <a:rPr lang="fr-CA" sz="2400" dirty="0">
                <a:latin typeface="+mj-lt"/>
              </a:rPr>
              <a:t>La bibliothèque de l’ÉTS offre du soutien à l’utilisation de deux logiciels de gestion bibliographique:</a:t>
            </a:r>
          </a:p>
          <a:p>
            <a:pPr marL="0" indent="0">
              <a:buNone/>
            </a:pPr>
            <a:endParaRPr lang="fr-CA" sz="2400" dirty="0">
              <a:latin typeface="+mj-lt"/>
            </a:endParaRPr>
          </a:p>
          <a:p>
            <a:pPr marL="0" indent="0">
              <a:buNone/>
            </a:pPr>
            <a:endParaRPr lang="fr-CA" sz="2400" dirty="0">
              <a:latin typeface="+mj-lt"/>
            </a:endParaRPr>
          </a:p>
          <a:p>
            <a:pPr marL="0" indent="0">
              <a:buNone/>
            </a:pPr>
            <a:endParaRPr lang="fr-CA" sz="2400" dirty="0">
              <a:latin typeface="+mj-lt"/>
            </a:endParaRPr>
          </a:p>
          <a:p>
            <a:pPr marL="0" indent="0">
              <a:buNone/>
            </a:pPr>
            <a:endParaRPr lang="fr-CA" sz="2400" dirty="0">
              <a:latin typeface="+mj-lt"/>
            </a:endParaRPr>
          </a:p>
          <a:p>
            <a:pPr marL="0" indent="0">
              <a:buNone/>
            </a:pPr>
            <a:endParaRPr lang="fr-CA" sz="2400" dirty="0">
              <a:latin typeface="+mj-lt"/>
            </a:endParaRPr>
          </a:p>
          <a:p>
            <a:pPr marL="0" indent="0">
              <a:buNone/>
            </a:pPr>
            <a:r>
              <a:rPr lang="fr-CA" sz="2400" dirty="0">
                <a:latin typeface="+mj-lt"/>
              </a:rPr>
              <a:t>Pour en apprendre plus…</a:t>
            </a:r>
          </a:p>
          <a:p>
            <a:pPr>
              <a:buFont typeface="Arial" panose="020B0604020202020204" pitchFamily="34" charset="0"/>
              <a:buChar char="•"/>
            </a:pPr>
            <a:r>
              <a:rPr lang="fr-CA" sz="2400" dirty="0">
                <a:latin typeface="+mj-lt"/>
              </a:rPr>
              <a:t>Consultez le site </a:t>
            </a:r>
            <a:r>
              <a:rPr lang="fr-CA" sz="2400" i="1" dirty="0">
                <a:latin typeface="+mj-lt"/>
                <a:hlinkClick r:id="rId3"/>
              </a:rPr>
              <a:t>Carrefour gestion bibliographique</a:t>
            </a:r>
            <a:endParaRPr lang="fr-CA" sz="2400" i="1" dirty="0">
              <a:latin typeface="+mj-lt"/>
            </a:endParaRPr>
          </a:p>
          <a:p>
            <a:pPr>
              <a:buFont typeface="Arial" panose="020B0604020202020204" pitchFamily="34" charset="0"/>
              <a:buChar char="•"/>
            </a:pPr>
            <a:r>
              <a:rPr lang="fr-CA" sz="2400" dirty="0">
                <a:latin typeface="+mj-lt"/>
              </a:rPr>
              <a:t>Assistez à l’un des </a:t>
            </a:r>
            <a:r>
              <a:rPr lang="fr-CA" sz="2400" dirty="0">
                <a:latin typeface="+mj-lt"/>
                <a:hlinkClick r:id="rId4"/>
              </a:rPr>
              <a:t>ateliers de formation </a:t>
            </a:r>
            <a:r>
              <a:rPr lang="fr-CA" sz="2400" dirty="0">
                <a:latin typeface="+mj-lt"/>
              </a:rPr>
              <a:t>de la bibliothèque (dates à venir sur le site de la bibliothèque)</a:t>
            </a:r>
            <a:r>
              <a:rPr lang="fr-CA" sz="2000" dirty="0">
                <a:latin typeface="+mj-lt"/>
              </a:rPr>
              <a:t>.</a:t>
            </a:r>
            <a:endParaRPr lang="fr-CA" sz="2400" dirty="0">
              <a:latin typeface="+mj-lt"/>
            </a:endParaRPr>
          </a:p>
        </p:txBody>
      </p:sp>
      <p:pic>
        <p:nvPicPr>
          <p:cNvPr id="3074" name="Picture 2" descr="EndNote | Clarivate Analytics">
            <a:extLst>
              <a:ext uri="{FF2B5EF4-FFF2-40B4-BE49-F238E27FC236}">
                <a16:creationId xmlns:a16="http://schemas.microsoft.com/office/drawing/2014/main" id="{13FE89B1-DC68-4C71-A129-EC19AC7AAA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0654" y="2169107"/>
            <a:ext cx="2477489" cy="161862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Workshop on Zotero Software - Bethlehem University">
            <a:extLst>
              <a:ext uri="{FF2B5EF4-FFF2-40B4-BE49-F238E27FC236}">
                <a16:creationId xmlns:a16="http://schemas.microsoft.com/office/drawing/2014/main" id="{C186C7A3-7729-4D1F-88D1-872540801A9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09023" y="2106882"/>
            <a:ext cx="2972750" cy="1978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969545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11957"/>
            <a:ext cx="8229600" cy="1143000"/>
          </a:xfrm>
        </p:spPr>
        <p:txBody>
          <a:bodyPr/>
          <a:lstStyle/>
          <a:p>
            <a:pPr algn="l"/>
            <a:r>
              <a:rPr lang="fr-FR" sz="3000" dirty="0">
                <a:latin typeface="Helvetica" panose="020B0604020202020204" pitchFamily="34" charset="0"/>
                <a:cs typeface="Helvetica" panose="020B0604020202020204" pitchFamily="34" charset="0"/>
              </a:rPr>
              <a:t>Logiciels de gestion bibliographique</a:t>
            </a:r>
            <a:endParaRPr lang="fr-CA" sz="3000" dirty="0">
              <a:latin typeface="Helvetica" panose="020B0604020202020204" pitchFamily="34" charset="0"/>
              <a:cs typeface="Helvetica" panose="020B0604020202020204" pitchFamily="34" charset="0"/>
            </a:endParaRPr>
          </a:p>
        </p:txBody>
      </p:sp>
      <p:sp>
        <p:nvSpPr>
          <p:cNvPr id="3" name="Espace réservé du contenu 2"/>
          <p:cNvSpPr>
            <a:spLocks noGrp="1"/>
          </p:cNvSpPr>
          <p:nvPr>
            <p:ph idx="4294967295"/>
          </p:nvPr>
        </p:nvSpPr>
        <p:spPr>
          <a:xfrm>
            <a:off x="457200" y="1141413"/>
            <a:ext cx="8229600" cy="4984750"/>
          </a:xfrm>
        </p:spPr>
        <p:txBody>
          <a:bodyPr>
            <a:noAutofit/>
          </a:bodyPr>
          <a:lstStyle/>
          <a:p>
            <a:pPr marL="0" indent="0">
              <a:buNone/>
            </a:pPr>
            <a:r>
              <a:rPr lang="fr-CA" sz="2400" dirty="0">
                <a:latin typeface="+mj-lt"/>
              </a:rPr>
              <a:t>Pour voir une démonstration de l’utilisation de ces deux logiciels de gestion bibliographique, consultez les capsules vidéos ci-dessous:</a:t>
            </a:r>
          </a:p>
          <a:p>
            <a:pPr>
              <a:buFont typeface="Wingdings" panose="05000000000000000000" pitchFamily="2" charset="2"/>
              <a:buChar char="Ø"/>
            </a:pPr>
            <a:r>
              <a:rPr lang="fr-CA" sz="2400" dirty="0" err="1">
                <a:latin typeface="+mj-lt"/>
              </a:rPr>
              <a:t>EndNote</a:t>
            </a:r>
            <a:r>
              <a:rPr lang="fr-CA" sz="2400" dirty="0">
                <a:latin typeface="+mj-lt"/>
              </a:rPr>
              <a:t>: </a:t>
            </a:r>
            <a:r>
              <a:rPr lang="fr-CA" sz="2400" dirty="0">
                <a:latin typeface="+mj-lt"/>
                <a:hlinkClick r:id="rId2"/>
              </a:rPr>
              <a:t>https://youtu.be/_MPp2cu7O6I</a:t>
            </a:r>
            <a:r>
              <a:rPr lang="fr-CA" sz="2400" dirty="0">
                <a:latin typeface="+mj-lt"/>
              </a:rPr>
              <a:t> (10 min)</a:t>
            </a:r>
          </a:p>
          <a:p>
            <a:pPr>
              <a:buFont typeface="Wingdings" panose="05000000000000000000" pitchFamily="2" charset="2"/>
              <a:buChar char="Ø"/>
            </a:pPr>
            <a:r>
              <a:rPr lang="fr-CA" sz="2400" dirty="0">
                <a:latin typeface="+mj-lt"/>
              </a:rPr>
              <a:t>Zotero: </a:t>
            </a:r>
            <a:r>
              <a:rPr lang="fr-CA" sz="2400" dirty="0">
                <a:latin typeface="+mj-lt"/>
                <a:hlinkClick r:id="rId3"/>
              </a:rPr>
              <a:t>https://youtu.be/MPaY1JaYCXE (13</a:t>
            </a:r>
            <a:r>
              <a:rPr lang="fr-CA" sz="2400" dirty="0">
                <a:latin typeface="+mj-lt"/>
              </a:rPr>
              <a:t> min)</a:t>
            </a:r>
          </a:p>
        </p:txBody>
      </p:sp>
    </p:spTree>
    <p:extLst>
      <p:ext uri="{BB962C8B-B14F-4D97-AF65-F5344CB8AC3E}">
        <p14:creationId xmlns:p14="http://schemas.microsoft.com/office/powerpoint/2010/main" val="255000197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11957"/>
            <a:ext cx="8229600" cy="1143000"/>
          </a:xfrm>
        </p:spPr>
        <p:txBody>
          <a:bodyPr/>
          <a:lstStyle/>
          <a:p>
            <a:pPr algn="l"/>
            <a:r>
              <a:rPr lang="fr-FR" sz="3000" dirty="0">
                <a:latin typeface="Helvetica" panose="020B0604020202020204" pitchFamily="34" charset="0"/>
                <a:cs typeface="Helvetica" panose="020B0604020202020204" pitchFamily="34" charset="0"/>
              </a:rPr>
              <a:t>Zotero</a:t>
            </a:r>
            <a:endParaRPr lang="fr-CA" sz="3000" dirty="0">
              <a:latin typeface="Helvetica" panose="020B0604020202020204" pitchFamily="34" charset="0"/>
              <a:cs typeface="Helvetica" panose="020B0604020202020204" pitchFamily="34" charset="0"/>
            </a:endParaRPr>
          </a:p>
        </p:txBody>
      </p:sp>
      <p:sp>
        <p:nvSpPr>
          <p:cNvPr id="3" name="Espace réservé du contenu 2"/>
          <p:cNvSpPr>
            <a:spLocks noGrp="1"/>
          </p:cNvSpPr>
          <p:nvPr>
            <p:ph idx="4294967295"/>
          </p:nvPr>
        </p:nvSpPr>
        <p:spPr>
          <a:xfrm>
            <a:off x="457200" y="1141412"/>
            <a:ext cx="8229600" cy="5716587"/>
          </a:xfrm>
        </p:spPr>
        <p:txBody>
          <a:bodyPr>
            <a:noAutofit/>
          </a:bodyPr>
          <a:lstStyle/>
          <a:p>
            <a:pPr marL="0" indent="0">
              <a:buNone/>
            </a:pPr>
            <a:r>
              <a:rPr lang="fr-CA" sz="2400" b="1" dirty="0">
                <a:latin typeface="+mj-lt"/>
              </a:rPr>
              <a:t>Forces:</a:t>
            </a:r>
          </a:p>
          <a:p>
            <a:r>
              <a:rPr lang="fr-CA" sz="2000" dirty="0">
                <a:latin typeface="+mj-lt"/>
              </a:rPr>
              <a:t>Logiciel libre (gratuit!);</a:t>
            </a:r>
          </a:p>
          <a:p>
            <a:r>
              <a:rPr lang="fr-CA" sz="2000" dirty="0">
                <a:latin typeface="+mj-lt"/>
              </a:rPr>
              <a:t>Interface facile d’utilisation (plus intuitif qu’</a:t>
            </a:r>
            <a:r>
              <a:rPr lang="fr-CA" sz="2000" dirty="0" err="1">
                <a:latin typeface="+mj-lt"/>
              </a:rPr>
              <a:t>EndNote</a:t>
            </a:r>
            <a:r>
              <a:rPr lang="fr-CA" sz="2000" dirty="0">
                <a:latin typeface="+mj-lt"/>
              </a:rPr>
              <a:t>);</a:t>
            </a:r>
          </a:p>
          <a:p>
            <a:r>
              <a:rPr lang="fr-CA" sz="2000" dirty="0">
                <a:latin typeface="+mj-lt"/>
              </a:rPr>
              <a:t>Importation des références plus facile qu’avec </a:t>
            </a:r>
            <a:r>
              <a:rPr lang="fr-CA" sz="2000" dirty="0" err="1">
                <a:latin typeface="+mj-lt"/>
              </a:rPr>
              <a:t>EndNote</a:t>
            </a:r>
            <a:r>
              <a:rPr lang="fr-CA" sz="2000" dirty="0">
                <a:latin typeface="+mj-lt"/>
              </a:rPr>
              <a:t>;</a:t>
            </a:r>
          </a:p>
          <a:p>
            <a:r>
              <a:rPr lang="fr-CA" sz="2000" dirty="0">
                <a:latin typeface="+mj-lt"/>
              </a:rPr>
              <a:t>Très efficace pour la gestion des documents web (importation de la référence bibliographique, copie-cache de la page web, etc.);</a:t>
            </a:r>
          </a:p>
          <a:p>
            <a:r>
              <a:rPr lang="fr-CA" sz="2000" dirty="0">
                <a:latin typeface="+mj-lt"/>
              </a:rPr>
              <a:t>Extraction de la référence bibliographique d’un fichier PDF par </a:t>
            </a:r>
            <a:r>
              <a:rPr lang="fr-CA" sz="2000" i="1" dirty="0">
                <a:latin typeface="+mj-lt"/>
              </a:rPr>
              <a:t>drag &amp; drop</a:t>
            </a:r>
            <a:r>
              <a:rPr lang="fr-CA" sz="2000" dirty="0">
                <a:latin typeface="+mj-lt"/>
              </a:rPr>
              <a:t>;</a:t>
            </a:r>
          </a:p>
          <a:p>
            <a:r>
              <a:rPr lang="fr-CA" sz="2000" dirty="0">
                <a:latin typeface="+mj-lt"/>
              </a:rPr>
              <a:t>Compatible avec Linux, </a:t>
            </a:r>
            <a:r>
              <a:rPr lang="fr-CA" sz="2000" dirty="0" err="1">
                <a:latin typeface="+mj-lt"/>
              </a:rPr>
              <a:t>LaTeX</a:t>
            </a:r>
            <a:r>
              <a:rPr lang="fr-CA" sz="2000" dirty="0">
                <a:latin typeface="+mj-lt"/>
              </a:rPr>
              <a:t> et Google Doc.</a:t>
            </a:r>
            <a:endParaRPr lang="fr-CA" sz="2400" dirty="0">
              <a:latin typeface="+mj-lt"/>
            </a:endParaRPr>
          </a:p>
          <a:p>
            <a:pPr marL="0" indent="0">
              <a:buNone/>
            </a:pPr>
            <a:endParaRPr lang="fr-CA" sz="2400" dirty="0">
              <a:latin typeface="+mj-lt"/>
            </a:endParaRPr>
          </a:p>
          <a:p>
            <a:pPr marL="0" indent="0">
              <a:buNone/>
            </a:pPr>
            <a:r>
              <a:rPr lang="fr-CA" sz="2400" b="1" dirty="0">
                <a:latin typeface="+mj-lt"/>
              </a:rPr>
              <a:t>Faiblesses:</a:t>
            </a:r>
          </a:p>
          <a:p>
            <a:r>
              <a:rPr lang="fr-CA" sz="2000" dirty="0">
                <a:latin typeface="+mj-lt"/>
              </a:rPr>
              <a:t>Capacité de stockage limitée;</a:t>
            </a:r>
          </a:p>
          <a:p>
            <a:r>
              <a:rPr lang="fr-CA" sz="2000" dirty="0">
                <a:latin typeface="+mj-lt"/>
              </a:rPr>
              <a:t>Moins d’options de personnalisation (interface du logiciel, </a:t>
            </a:r>
            <a:br>
              <a:rPr lang="fr-CA" sz="2000" dirty="0">
                <a:latin typeface="+mj-lt"/>
              </a:rPr>
            </a:br>
            <a:r>
              <a:rPr lang="fr-CA" sz="2000" dirty="0">
                <a:latin typeface="+mj-lt"/>
              </a:rPr>
              <a:t>styles bibliographiques, </a:t>
            </a:r>
            <a:r>
              <a:rPr lang="fr-CA" sz="2000" dirty="0" err="1">
                <a:latin typeface="+mj-lt"/>
              </a:rPr>
              <a:t>etc</a:t>
            </a:r>
            <a:r>
              <a:rPr lang="fr-CA" sz="2000" dirty="0">
                <a:latin typeface="+mj-lt"/>
              </a:rPr>
              <a:t>).</a:t>
            </a:r>
            <a:endParaRPr lang="fr-CA" sz="1800" dirty="0">
              <a:latin typeface="+mj-lt"/>
            </a:endParaRPr>
          </a:p>
        </p:txBody>
      </p:sp>
      <p:pic>
        <p:nvPicPr>
          <p:cNvPr id="6" name="Picture 4" descr="Workshop on Zotero Software - Bethlehem University">
            <a:extLst>
              <a:ext uri="{FF2B5EF4-FFF2-40B4-BE49-F238E27FC236}">
                <a16:creationId xmlns:a16="http://schemas.microsoft.com/office/drawing/2014/main" id="{C4D2D97D-B3BC-492F-B2A7-C60ECBFC84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1250" y="-249464"/>
            <a:ext cx="2972750" cy="1978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398747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11957"/>
            <a:ext cx="8229600" cy="1143000"/>
          </a:xfrm>
        </p:spPr>
        <p:txBody>
          <a:bodyPr/>
          <a:lstStyle/>
          <a:p>
            <a:pPr algn="l"/>
            <a:r>
              <a:rPr lang="fr-FR" sz="3000" dirty="0" err="1">
                <a:latin typeface="Helvetica" panose="020B0604020202020204" pitchFamily="34" charset="0"/>
                <a:cs typeface="Helvetica" panose="020B0604020202020204" pitchFamily="34" charset="0"/>
              </a:rPr>
              <a:t>EndNotes</a:t>
            </a:r>
            <a:endParaRPr lang="fr-CA" sz="3000" dirty="0">
              <a:latin typeface="Helvetica" panose="020B0604020202020204" pitchFamily="34" charset="0"/>
              <a:cs typeface="Helvetica" panose="020B0604020202020204" pitchFamily="34" charset="0"/>
            </a:endParaRPr>
          </a:p>
        </p:txBody>
      </p:sp>
      <p:sp>
        <p:nvSpPr>
          <p:cNvPr id="3" name="Espace réservé du contenu 2"/>
          <p:cNvSpPr>
            <a:spLocks noGrp="1"/>
          </p:cNvSpPr>
          <p:nvPr>
            <p:ph idx="4294967295"/>
          </p:nvPr>
        </p:nvSpPr>
        <p:spPr>
          <a:xfrm>
            <a:off x="457200" y="1141412"/>
            <a:ext cx="8229600" cy="5716587"/>
          </a:xfrm>
        </p:spPr>
        <p:txBody>
          <a:bodyPr>
            <a:noAutofit/>
          </a:bodyPr>
          <a:lstStyle/>
          <a:p>
            <a:pPr marL="0" indent="0">
              <a:buNone/>
            </a:pPr>
            <a:r>
              <a:rPr lang="fr-CA" sz="2400" b="1" dirty="0">
                <a:latin typeface="+mj-lt"/>
              </a:rPr>
              <a:t>Forces:</a:t>
            </a:r>
          </a:p>
          <a:p>
            <a:r>
              <a:rPr lang="fr-CA" sz="2000" dirty="0">
                <a:latin typeface="+mj-lt"/>
              </a:rPr>
              <a:t>Utilisation largement répandue;</a:t>
            </a:r>
          </a:p>
          <a:p>
            <a:r>
              <a:rPr lang="fr-CA" sz="2000" dirty="0">
                <a:latin typeface="+mj-lt"/>
              </a:rPr>
              <a:t>Grand potentiel de personnalisation (interface du logiciel, types de bibliographies, bordereaux de saisie, styles bibliographiques, etc.);</a:t>
            </a:r>
          </a:p>
          <a:p>
            <a:r>
              <a:rPr lang="fr-CA" sz="2000" dirty="0">
                <a:latin typeface="+mj-lt"/>
              </a:rPr>
              <a:t>Efficace pour gérer un très grand nombre de références et de documents (capacité de stockage illimité).</a:t>
            </a:r>
          </a:p>
          <a:p>
            <a:pPr marL="0" indent="0">
              <a:buNone/>
            </a:pPr>
            <a:endParaRPr lang="fr-CA" sz="2400" dirty="0">
              <a:latin typeface="+mj-lt"/>
            </a:endParaRPr>
          </a:p>
          <a:p>
            <a:pPr marL="0" indent="0">
              <a:buNone/>
            </a:pPr>
            <a:r>
              <a:rPr lang="fr-CA" sz="2400" b="1" dirty="0">
                <a:latin typeface="+mj-lt"/>
              </a:rPr>
              <a:t>Faiblesses:</a:t>
            </a:r>
          </a:p>
          <a:p>
            <a:pPr>
              <a:buFont typeface="Arial" panose="020B0604020202020204" pitchFamily="34" charset="0"/>
              <a:buChar char="•"/>
            </a:pPr>
            <a:r>
              <a:rPr lang="fr-CA" sz="2000" dirty="0">
                <a:latin typeface="+mj-lt"/>
              </a:rPr>
              <a:t>Nécessite un abonnement. Le logiciel vous est offert gratuitement grâce à l’abonnement de la bibliothèque de l’ÉTS, mais il ne sera plus possible de le mettre à jour une fois diplômé (le logiciel sera toujours fonctionnel cependant);</a:t>
            </a:r>
          </a:p>
          <a:p>
            <a:pPr>
              <a:buFont typeface="Arial" panose="020B0604020202020204" pitchFamily="34" charset="0"/>
              <a:buChar char="•"/>
            </a:pPr>
            <a:r>
              <a:rPr lang="fr-CA" sz="2000" dirty="0">
                <a:latin typeface="+mj-lt"/>
              </a:rPr>
              <a:t>Moins compatible avec les sources d’information sur le web;</a:t>
            </a:r>
          </a:p>
          <a:p>
            <a:pPr>
              <a:buFont typeface="Arial" panose="020B0604020202020204" pitchFamily="34" charset="0"/>
              <a:buChar char="•"/>
            </a:pPr>
            <a:r>
              <a:rPr lang="fr-CA" sz="2000" dirty="0">
                <a:latin typeface="+mj-lt"/>
              </a:rPr>
              <a:t>Importation des références un peu plus complexe qu’avec Zotero. </a:t>
            </a:r>
          </a:p>
        </p:txBody>
      </p:sp>
      <p:pic>
        <p:nvPicPr>
          <p:cNvPr id="3074" name="Picture 2" descr="EndNote | Clarivate Analytics">
            <a:extLst>
              <a:ext uri="{FF2B5EF4-FFF2-40B4-BE49-F238E27FC236}">
                <a16:creationId xmlns:a16="http://schemas.microsoft.com/office/drawing/2014/main" id="{13FE89B1-DC68-4C71-A129-EC19AC7AAA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2675" y="150302"/>
            <a:ext cx="2477489" cy="1618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497549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1143000"/>
          </a:xfrm>
        </p:spPr>
        <p:txBody>
          <a:bodyPr/>
          <a:lstStyle/>
          <a:p>
            <a:pPr algn="l"/>
            <a:r>
              <a:rPr lang="fr-CA" sz="3000" dirty="0">
                <a:latin typeface="Helvetica" pitchFamily="34" charset="0"/>
              </a:rPr>
              <a:t>Objectifs</a:t>
            </a:r>
          </a:p>
        </p:txBody>
      </p:sp>
      <p:sp>
        <p:nvSpPr>
          <p:cNvPr id="3" name="Espace réservé du contenu 2"/>
          <p:cNvSpPr>
            <a:spLocks noGrp="1"/>
          </p:cNvSpPr>
          <p:nvPr>
            <p:ph idx="4294967295"/>
          </p:nvPr>
        </p:nvSpPr>
        <p:spPr>
          <a:xfrm>
            <a:off x="457200" y="1351752"/>
            <a:ext cx="8229600" cy="4525963"/>
          </a:xfrm>
        </p:spPr>
        <p:txBody>
          <a:bodyPr/>
          <a:lstStyle/>
          <a:p>
            <a:pPr marL="624078" indent="-514350">
              <a:buFont typeface="+mj-lt"/>
              <a:buAutoNum type="arabicPeriod"/>
            </a:pPr>
            <a:r>
              <a:rPr lang="fr-CA" sz="3000" dirty="0">
                <a:latin typeface="+mn-lt"/>
              </a:rPr>
              <a:t>Développer une méthodologie de recherche documentaire rigoureuse</a:t>
            </a:r>
          </a:p>
          <a:p>
            <a:pPr marL="624078" indent="-514350">
              <a:buFont typeface="+mj-lt"/>
              <a:buAutoNum type="arabicPeriod"/>
            </a:pPr>
            <a:r>
              <a:rPr lang="fr-CA" sz="3000" dirty="0">
                <a:latin typeface="+mn-lt"/>
              </a:rPr>
              <a:t>Effectuer des recherches efficaces dans PubMed et Cochrane Library</a:t>
            </a:r>
          </a:p>
          <a:p>
            <a:pPr marL="624078" indent="-514350">
              <a:buFont typeface="+mj-lt"/>
              <a:buAutoNum type="arabicPeriod"/>
            </a:pPr>
            <a:r>
              <a:rPr lang="fr-CA" sz="3000" dirty="0">
                <a:latin typeface="+mn-lt"/>
              </a:rPr>
              <a:t>Utiliser l’information de manière éthique</a:t>
            </a:r>
          </a:p>
          <a:p>
            <a:pPr marL="1024128" lvl="1" indent="-514350">
              <a:buFont typeface="Wingdings" panose="05000000000000000000" pitchFamily="2" charset="2"/>
              <a:buChar char="q"/>
            </a:pPr>
            <a:r>
              <a:rPr lang="fr-CA" sz="2600" dirty="0" err="1">
                <a:latin typeface="+mn-lt"/>
              </a:rPr>
              <a:t>EndNote</a:t>
            </a:r>
            <a:r>
              <a:rPr lang="fr-CA" sz="2600" dirty="0">
                <a:latin typeface="+mn-lt"/>
              </a:rPr>
              <a:t> et Zotero</a:t>
            </a:r>
          </a:p>
          <a:p>
            <a:endParaRPr lang="fr-CA" dirty="0">
              <a:latin typeface="+mn-lt"/>
            </a:endParaRPr>
          </a:p>
        </p:txBody>
      </p:sp>
    </p:spTree>
    <p:extLst>
      <p:ext uri="{BB962C8B-B14F-4D97-AF65-F5344CB8AC3E}">
        <p14:creationId xmlns:p14="http://schemas.microsoft.com/office/powerpoint/2010/main" val="357384040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1143000"/>
          </a:xfrm>
        </p:spPr>
        <p:txBody>
          <a:bodyPr/>
          <a:lstStyle/>
          <a:p>
            <a:pPr algn="l"/>
            <a:r>
              <a:rPr lang="fr-CA" sz="3000" dirty="0">
                <a:latin typeface="Helvetica" pitchFamily="34" charset="0"/>
              </a:rPr>
              <a:t>Bibliographie</a:t>
            </a:r>
          </a:p>
        </p:txBody>
      </p:sp>
      <p:sp>
        <p:nvSpPr>
          <p:cNvPr id="3" name="Espace réservé du contenu 2"/>
          <p:cNvSpPr>
            <a:spLocks noGrp="1"/>
          </p:cNvSpPr>
          <p:nvPr>
            <p:ph idx="4294967295"/>
          </p:nvPr>
        </p:nvSpPr>
        <p:spPr>
          <a:xfrm>
            <a:off x="457200" y="1143000"/>
            <a:ext cx="8229600" cy="5715001"/>
          </a:xfrm>
        </p:spPr>
        <p:txBody>
          <a:bodyPr>
            <a:normAutofit/>
          </a:bodyPr>
          <a:lstStyle/>
          <a:p>
            <a:pPr marL="0" indent="0">
              <a:spcAft>
                <a:spcPts val="1200"/>
              </a:spcAft>
              <a:buNone/>
            </a:pPr>
            <a:r>
              <a:rPr lang="fr-CA" sz="1800" dirty="0">
                <a:latin typeface="+mn-lt"/>
              </a:rPr>
              <a:t>Décanat des études. École de technologie supérieure. (2015a). </a:t>
            </a:r>
            <a:r>
              <a:rPr lang="fr-CA" sz="1800" i="1" dirty="0">
                <a:latin typeface="+mn-lt"/>
              </a:rPr>
              <a:t>Intégrité intellectuelle </a:t>
            </a:r>
            <a:r>
              <a:rPr lang="fr-CA" sz="1800" dirty="0">
                <a:latin typeface="+mn-lt"/>
              </a:rPr>
              <a:t>[Vidéo en ligne]. Repéré à </a:t>
            </a:r>
            <a:r>
              <a:rPr lang="fr-CA" sz="1800" dirty="0">
                <a:latin typeface="+mn-lt"/>
                <a:hlinkClick r:id="rId3"/>
              </a:rPr>
              <a:t>https://accros.etsmtl.ca/Rapports/atelier/index.html</a:t>
            </a:r>
            <a:r>
              <a:rPr lang="fr-CA" sz="1800" dirty="0">
                <a:latin typeface="+mn-lt"/>
              </a:rPr>
              <a:t> </a:t>
            </a:r>
          </a:p>
          <a:p>
            <a:pPr marL="0" indent="0">
              <a:spcAft>
                <a:spcPts val="1200"/>
              </a:spcAft>
              <a:buNone/>
            </a:pPr>
            <a:r>
              <a:rPr lang="fr-CA" sz="1800" dirty="0"/>
              <a:t>Décanat des études. École de technologie supérieure. (2015b). </a:t>
            </a:r>
            <a:r>
              <a:rPr lang="fr-CA" sz="1800" i="1" dirty="0"/>
              <a:t>Plagiat </a:t>
            </a:r>
            <a:r>
              <a:rPr lang="fr-CA" sz="1800" dirty="0"/>
              <a:t>[Vidéo en ligne]. Repéré à </a:t>
            </a:r>
            <a:r>
              <a:rPr lang="fr-CA" sz="1800" dirty="0">
                <a:hlinkClick r:id="rId3"/>
              </a:rPr>
              <a:t>https://accros.etsmtl.ca/Rapports/atelier/index.html</a:t>
            </a:r>
            <a:r>
              <a:rPr lang="fr-CA" sz="1800" dirty="0"/>
              <a:t> </a:t>
            </a:r>
          </a:p>
          <a:p>
            <a:pPr marL="0" indent="0">
              <a:spcAft>
                <a:spcPts val="1200"/>
              </a:spcAft>
              <a:buNone/>
            </a:pPr>
            <a:r>
              <a:rPr lang="en-US" sz="1800" dirty="0"/>
              <a:t>East Carolina University Libraries. (2020). Evidence-based practices for Nursing: Evaluation the evidence. </a:t>
            </a:r>
            <a:r>
              <a:rPr lang="en-US" sz="1800" dirty="0" err="1"/>
              <a:t>Repéré</a:t>
            </a:r>
            <a:r>
              <a:rPr lang="en-US" sz="1800" dirty="0"/>
              <a:t> à </a:t>
            </a:r>
            <a:r>
              <a:rPr lang="en-US" sz="1800" dirty="0">
                <a:hlinkClick r:id="rId4"/>
              </a:rPr>
              <a:t>https://libguides.ecu.edu/c.php?g=17486&amp;p=97640</a:t>
            </a:r>
            <a:r>
              <a:rPr lang="en-US" sz="1800" dirty="0"/>
              <a:t>  </a:t>
            </a:r>
            <a:endParaRPr lang="fr-CA" sz="1800" dirty="0"/>
          </a:p>
          <a:p>
            <a:pPr marL="0" indent="0">
              <a:spcAft>
                <a:spcPts val="1200"/>
              </a:spcAft>
              <a:buNone/>
            </a:pPr>
            <a:r>
              <a:rPr lang="fr-CA" sz="1800" dirty="0"/>
              <a:t>Gouvernement du Canada. (s.d.) Revue systématique. Dans </a:t>
            </a:r>
            <a:r>
              <a:rPr lang="fr-CA" sz="1800" i="1" dirty="0" err="1"/>
              <a:t>Termium</a:t>
            </a:r>
            <a:r>
              <a:rPr lang="fr-CA" sz="1800" i="1" dirty="0"/>
              <a:t> Plus</a:t>
            </a:r>
            <a:r>
              <a:rPr lang="fr-CA" sz="1800" dirty="0"/>
              <a:t>. Repéré à </a:t>
            </a:r>
            <a:r>
              <a:rPr lang="fr-CA" sz="1800" dirty="0">
                <a:hlinkClick r:id="rId5"/>
              </a:rPr>
              <a:t>https://www.btb.termiumplus.gc.ca/tpv2alpha/alpha-fra.html?lang=fra&amp;i=1&amp;srchtxt=SYSTEMATIC+REVIEW&amp;codom2nd_wet=1#resultrecs</a:t>
            </a:r>
            <a:r>
              <a:rPr lang="fr-CA" sz="1800" dirty="0"/>
              <a:t> </a:t>
            </a:r>
          </a:p>
          <a:p>
            <a:pPr marL="0" indent="0">
              <a:spcAft>
                <a:spcPts val="1200"/>
              </a:spcAft>
              <a:buNone/>
            </a:pPr>
            <a:r>
              <a:rPr lang="fr-CA" sz="1800" dirty="0"/>
              <a:t>Gouvernement du Canada. (s.d.) Méta-analyse. Dans </a:t>
            </a:r>
            <a:r>
              <a:rPr lang="fr-CA" sz="1800" i="1" dirty="0" err="1"/>
              <a:t>Termium</a:t>
            </a:r>
            <a:r>
              <a:rPr lang="fr-CA" sz="1800" i="1" dirty="0"/>
              <a:t> Plus</a:t>
            </a:r>
            <a:r>
              <a:rPr lang="fr-CA" sz="1800" dirty="0"/>
              <a:t>. Repéré à </a:t>
            </a:r>
            <a:r>
              <a:rPr lang="fr-CA" sz="1800" dirty="0">
                <a:hlinkClick r:id="rId6"/>
              </a:rPr>
              <a:t>https://www.btb.termiumplus.gc.ca/tpv2alpha/alpha-fra.html?lang=fra&amp;i=1&amp;srchtxt=META-ANALYSE&amp;codom2nd_wet=1#resultrecs</a:t>
            </a:r>
            <a:r>
              <a:rPr lang="fr-CA" sz="1800" dirty="0"/>
              <a:t> </a:t>
            </a:r>
          </a:p>
          <a:p>
            <a:pPr marL="0" indent="0">
              <a:spcAft>
                <a:spcPts val="1200"/>
              </a:spcAft>
              <a:buNone/>
            </a:pPr>
            <a:r>
              <a:rPr lang="en-US" sz="1800" dirty="0"/>
              <a:t>National Network of </a:t>
            </a:r>
            <a:r>
              <a:rPr lang="en-US" sz="1800" dirty="0" err="1"/>
              <a:t>Libaries</a:t>
            </a:r>
            <a:r>
              <a:rPr lang="en-US" sz="1800" dirty="0"/>
              <a:t> of Medicine Training Office. U.S. National Library of Medicine. (2016). </a:t>
            </a:r>
            <a:r>
              <a:rPr lang="en-US" sz="1800" i="1" dirty="0"/>
              <a:t>PubMed for Librarians: Introductio</a:t>
            </a:r>
            <a:r>
              <a:rPr lang="en-US" sz="1800" dirty="0"/>
              <a:t>n [</a:t>
            </a:r>
            <a:r>
              <a:rPr lang="en-US" sz="1800" dirty="0" err="1"/>
              <a:t>Présentation</a:t>
            </a:r>
            <a:r>
              <a:rPr lang="en-US" sz="1800" dirty="0"/>
              <a:t> </a:t>
            </a:r>
            <a:r>
              <a:rPr lang="en-US" sz="1800" dirty="0" err="1"/>
              <a:t>Powerpoint</a:t>
            </a:r>
            <a:r>
              <a:rPr lang="en-US" sz="1800" dirty="0"/>
              <a:t>]. </a:t>
            </a:r>
            <a:r>
              <a:rPr lang="en-US" sz="1800" dirty="0" err="1"/>
              <a:t>Repéré</a:t>
            </a:r>
            <a:r>
              <a:rPr lang="en-US" sz="1800" dirty="0"/>
              <a:t> à: </a:t>
            </a:r>
            <a:r>
              <a:rPr lang="en-US" sz="1800" dirty="0">
                <a:hlinkClick r:id="rId7"/>
              </a:rPr>
              <a:t>https://nnlm.gov/classes/pml</a:t>
            </a:r>
            <a:r>
              <a:rPr lang="en-US" sz="1800" dirty="0"/>
              <a:t> </a:t>
            </a:r>
            <a:endParaRPr lang="fr-CA" sz="1800" dirty="0"/>
          </a:p>
          <a:p>
            <a:pPr marL="0" indent="0">
              <a:spcAft>
                <a:spcPts val="1200"/>
              </a:spcAft>
              <a:buNone/>
            </a:pPr>
            <a:endParaRPr lang="fr-CA" sz="2400" dirty="0">
              <a:latin typeface="+mn-lt"/>
            </a:endParaRPr>
          </a:p>
        </p:txBody>
      </p:sp>
    </p:spTree>
    <p:extLst>
      <p:ext uri="{BB962C8B-B14F-4D97-AF65-F5344CB8AC3E}">
        <p14:creationId xmlns:p14="http://schemas.microsoft.com/office/powerpoint/2010/main" val="386566939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13843" y="1046285"/>
            <a:ext cx="8229600" cy="1143000"/>
          </a:xfrm>
        </p:spPr>
        <p:txBody>
          <a:bodyPr/>
          <a:lstStyle/>
          <a:p>
            <a:r>
              <a:rPr lang="fr-FR" sz="3600" dirty="0">
                <a:latin typeface="Helvetica" panose="020B0604020202020204" pitchFamily="34" charset="0"/>
                <a:cs typeface="Helvetica" panose="020B0604020202020204" pitchFamily="34" charset="0"/>
              </a:rPr>
              <a:t>Bonnes recherches!</a:t>
            </a:r>
            <a:endParaRPr lang="fr-CA" sz="3600" dirty="0">
              <a:latin typeface="Helvetica" panose="020B0604020202020204" pitchFamily="34" charset="0"/>
              <a:cs typeface="Helvetica" panose="020B0604020202020204" pitchFamily="34" charset="0"/>
            </a:endParaRPr>
          </a:p>
        </p:txBody>
      </p:sp>
      <p:sp>
        <p:nvSpPr>
          <p:cNvPr id="4" name="ZoneTexte 3"/>
          <p:cNvSpPr txBox="1"/>
          <p:nvPr/>
        </p:nvSpPr>
        <p:spPr>
          <a:xfrm>
            <a:off x="353974" y="4916373"/>
            <a:ext cx="4486275" cy="1477328"/>
          </a:xfrm>
          <a:prstGeom prst="rect">
            <a:avLst/>
          </a:prstGeom>
          <a:noFill/>
        </p:spPr>
        <p:txBody>
          <a:bodyPr wrap="square" rtlCol="0">
            <a:spAutoFit/>
          </a:bodyPr>
          <a:lstStyle/>
          <a:p>
            <a:pPr marL="109728"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a:ea typeface="+mn-ea"/>
                <a:cs typeface="+mn-cs"/>
              </a:rPr>
              <a:t>Coordonnées:</a:t>
            </a:r>
          </a:p>
          <a:p>
            <a:pPr marL="109728"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a:ea typeface="+mn-ea"/>
                <a:cs typeface="+mn-cs"/>
              </a:rPr>
              <a:t>	Marie-Renée De Sève </a:t>
            </a:r>
            <a:r>
              <a:rPr kumimoji="0" lang="fr-FR" sz="1800" b="0" i="0" u="none" strike="noStrike" kern="1200" cap="none" spc="0" normalizeH="0" baseline="0" noProof="0" dirty="0" err="1">
                <a:ln>
                  <a:noFill/>
                </a:ln>
                <a:solidFill>
                  <a:prstClr val="black"/>
                </a:solidFill>
                <a:effectLst/>
                <a:uLnTx/>
                <a:uFillTx/>
                <a:latin typeface="Calibri"/>
                <a:ea typeface="+mn-ea"/>
                <a:cs typeface="+mn-cs"/>
              </a:rPr>
              <a:t>Leboeuf</a:t>
            </a: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a:p>
            <a:pPr marL="109728"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a:ea typeface="+mn-ea"/>
                <a:cs typeface="+mn-cs"/>
              </a:rPr>
              <a:t>	</a:t>
            </a:r>
            <a:r>
              <a:rPr kumimoji="0" lang="fr-FR" sz="1800" b="0" i="0" u="none" strike="noStrike" kern="1200" cap="none" spc="0" normalizeH="0" baseline="0" noProof="0" dirty="0">
                <a:ln>
                  <a:noFill/>
                </a:ln>
                <a:solidFill>
                  <a:prstClr val="black"/>
                </a:solidFill>
                <a:effectLst/>
                <a:uLnTx/>
                <a:uFillTx/>
                <a:latin typeface="Calibri"/>
                <a:ea typeface="+mn-ea"/>
                <a:cs typeface="+mn-cs"/>
                <a:hlinkClick r:id="rId3"/>
              </a:rPr>
              <a:t>marie-renee.deseveleboeuf@etsmtl.ca</a:t>
            </a: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a:p>
            <a:pPr marL="109728"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a:ea typeface="+mn-ea"/>
                <a:cs typeface="+mn-cs"/>
              </a:rPr>
              <a:t>	Bureau: A-0232</a:t>
            </a:r>
          </a:p>
          <a:p>
            <a:pPr marL="109728"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a:ea typeface="+mn-ea"/>
                <a:cs typeface="+mn-cs"/>
              </a:rPr>
              <a:t>	Téléphone: 514-396-8800, poste 7823</a:t>
            </a:r>
            <a:endParaRPr kumimoji="0" lang="fr-CA"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26E32EF0-6726-4922-A41A-B810C590B884}"/>
              </a:ext>
            </a:extLst>
          </p:cNvPr>
          <p:cNvSpPr/>
          <p:nvPr/>
        </p:nvSpPr>
        <p:spPr>
          <a:xfrm>
            <a:off x="4928134" y="5220311"/>
            <a:ext cx="3861892" cy="1143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ZoneTexte 9">
            <a:extLst>
              <a:ext uri="{FF2B5EF4-FFF2-40B4-BE49-F238E27FC236}">
                <a16:creationId xmlns:a16="http://schemas.microsoft.com/office/drawing/2014/main" id="{ABD892AF-DA8B-4615-8F2D-48EB278F1CF0}"/>
              </a:ext>
            </a:extLst>
          </p:cNvPr>
          <p:cNvSpPr txBox="1"/>
          <p:nvPr/>
        </p:nvSpPr>
        <p:spPr>
          <a:xfrm>
            <a:off x="5032909" y="5296411"/>
            <a:ext cx="4257674" cy="104644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2000" b="0" i="0" u="none" strike="noStrike" kern="1200" cap="none" spc="0" normalizeH="0" baseline="0" noProof="0" dirty="0">
                <a:ln>
                  <a:noFill/>
                </a:ln>
                <a:solidFill>
                  <a:prstClr val="black"/>
                </a:solidFill>
                <a:effectLst/>
                <a:uLnTx/>
                <a:uFillTx/>
                <a:latin typeface="Calibri"/>
                <a:ea typeface="+mn-ea"/>
                <a:cs typeface="+mn-cs"/>
              </a:rPr>
              <a:t>Le fichier de la présentation est disponible à l’adresse suivante:</a:t>
            </a:r>
          </a:p>
          <a:p>
            <a:r>
              <a:rPr lang="fr-CA" sz="2000" dirty="0">
                <a:hlinkClick r:id="rId4"/>
              </a:rPr>
              <a:t>https://bit.ly/presentationGTS813</a:t>
            </a:r>
            <a:r>
              <a:rPr lang="fr-CA" sz="2000" dirty="0"/>
              <a:t> </a:t>
            </a:r>
          </a:p>
        </p:txBody>
      </p:sp>
      <p:sp>
        <p:nvSpPr>
          <p:cNvPr id="11" name="ZoneTexte 10">
            <a:extLst>
              <a:ext uri="{FF2B5EF4-FFF2-40B4-BE49-F238E27FC236}">
                <a16:creationId xmlns:a16="http://schemas.microsoft.com/office/drawing/2014/main" id="{5E808127-C288-497B-B882-80729E5ECB95}"/>
              </a:ext>
            </a:extLst>
          </p:cNvPr>
          <p:cNvSpPr txBox="1"/>
          <p:nvPr/>
        </p:nvSpPr>
        <p:spPr>
          <a:xfrm>
            <a:off x="528143" y="2645050"/>
            <a:ext cx="8001000" cy="954107"/>
          </a:xfrm>
          <a:prstGeom prst="rect">
            <a:avLst/>
          </a:prstGeom>
          <a:noFill/>
        </p:spPr>
        <p:txBody>
          <a:bodyPr wrap="square" rtlCol="0">
            <a:spAutoFit/>
          </a:bodyPr>
          <a:lstStyle/>
          <a:p>
            <a:pPr lvl="0" algn="ctr">
              <a:defRPr/>
            </a:pPr>
            <a:r>
              <a:rPr kumimoji="0" lang="fr-FR" sz="2800" b="0" i="0" u="none" strike="noStrike" kern="1200" cap="none" spc="0" normalizeH="0" baseline="0" noProof="0" dirty="0">
                <a:ln>
                  <a:noFill/>
                </a:ln>
                <a:solidFill>
                  <a:prstClr val="black"/>
                </a:solidFill>
                <a:effectLst/>
                <a:uLnTx/>
                <a:uFillTx/>
                <a:latin typeface="Calibri"/>
                <a:ea typeface="+mn-ea"/>
                <a:cs typeface="+mn-cs"/>
              </a:rPr>
              <a:t>Merci de compléter le formulaire d’évaluation.</a:t>
            </a:r>
            <a:br>
              <a:rPr kumimoji="0" lang="fr-FR" sz="2800" b="0" i="0" u="none" strike="noStrike" kern="1200" cap="none" spc="0" normalizeH="0" baseline="0" noProof="0" dirty="0">
                <a:ln>
                  <a:noFill/>
                </a:ln>
                <a:solidFill>
                  <a:prstClr val="black"/>
                </a:solidFill>
                <a:effectLst/>
                <a:uLnTx/>
                <a:uFillTx/>
                <a:latin typeface="Calibri"/>
                <a:ea typeface="+mn-ea"/>
                <a:cs typeface="+mn-cs"/>
              </a:rPr>
            </a:br>
            <a:r>
              <a:rPr lang="fr-FR" sz="2800" dirty="0">
                <a:solidFill>
                  <a:prstClr val="black"/>
                </a:solidFill>
                <a:hlinkClick r:id="rId5"/>
              </a:rPr>
              <a:t>https://forms.gle/QAa3fpo449LWxZXv6</a:t>
            </a:r>
            <a:r>
              <a:rPr lang="fr-FR" sz="2800" dirty="0">
                <a:solidFill>
                  <a:prstClr val="black"/>
                </a:solidFill>
              </a:rPr>
              <a:t> </a:t>
            </a:r>
            <a:endParaRPr kumimoji="0" lang="fr-CA" sz="2800" b="0" i="0" u="none" strike="noStrike" kern="1200" cap="none" spc="0" normalizeH="0" baseline="0" noProof="0" dirty="0">
              <a:ln>
                <a:noFill/>
              </a:ln>
              <a:solidFill>
                <a:prstClr val="black"/>
              </a:solidFill>
              <a:effectLst/>
              <a:highlight>
                <a:srgbClr val="FFFF00"/>
              </a:highlight>
              <a:uLnTx/>
              <a:uFillTx/>
              <a:latin typeface="Calibri"/>
              <a:ea typeface="+mn-ea"/>
              <a:cs typeface="+mn-cs"/>
            </a:endParaRPr>
          </a:p>
        </p:txBody>
      </p:sp>
    </p:spTree>
    <p:extLst>
      <p:ext uri="{BB962C8B-B14F-4D97-AF65-F5344CB8AC3E}">
        <p14:creationId xmlns:p14="http://schemas.microsoft.com/office/powerpoint/2010/main" val="2888915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14120"/>
            <a:ext cx="8229600" cy="1143000"/>
          </a:xfrm>
        </p:spPr>
        <p:txBody>
          <a:bodyPr/>
          <a:lstStyle/>
          <a:p>
            <a:pPr algn="l"/>
            <a:r>
              <a:rPr lang="fr-CA" sz="3000" dirty="0">
                <a:latin typeface="Helvetica" pitchFamily="34" charset="0"/>
              </a:rPr>
              <a:t>Étape 1: Définir son sujet</a:t>
            </a:r>
          </a:p>
        </p:txBody>
      </p:sp>
      <p:sp>
        <p:nvSpPr>
          <p:cNvPr id="3" name="Espace réservé du contenu 2"/>
          <p:cNvSpPr>
            <a:spLocks noGrp="1"/>
          </p:cNvSpPr>
          <p:nvPr>
            <p:ph idx="4294967295"/>
          </p:nvPr>
        </p:nvSpPr>
        <p:spPr>
          <a:xfrm>
            <a:off x="457198" y="1527175"/>
            <a:ext cx="8229600" cy="5330825"/>
          </a:xfrm>
        </p:spPr>
        <p:txBody>
          <a:bodyPr>
            <a:normAutofit/>
          </a:bodyPr>
          <a:lstStyle/>
          <a:p>
            <a:pPr marL="0" lvl="0" indent="0">
              <a:spcBef>
                <a:spcPts val="0"/>
              </a:spcBef>
              <a:buNone/>
            </a:pPr>
            <a:r>
              <a:rPr lang="fr-CA" sz="2400" dirty="0">
                <a:solidFill>
                  <a:prstClr val="black"/>
                </a:solidFill>
                <a:latin typeface="Calibri"/>
              </a:rPr>
              <a:t>Étape d’exploration</a:t>
            </a:r>
          </a:p>
          <a:p>
            <a:pPr marL="0" lvl="0" indent="0">
              <a:spcBef>
                <a:spcPts val="1200"/>
              </a:spcBef>
              <a:buNone/>
            </a:pPr>
            <a:r>
              <a:rPr lang="fr-CA" sz="2000" b="1" dirty="0">
                <a:solidFill>
                  <a:prstClr val="black"/>
                </a:solidFill>
                <a:latin typeface="Calibri"/>
              </a:rPr>
              <a:t>Questions à se poser:</a:t>
            </a:r>
          </a:p>
          <a:p>
            <a:pPr lvl="0">
              <a:spcBef>
                <a:spcPts val="0"/>
              </a:spcBef>
              <a:buFont typeface="Arial" panose="020B0604020202020204" pitchFamily="34" charset="0"/>
              <a:buChar char="•"/>
            </a:pPr>
            <a:r>
              <a:rPr lang="fr-CA" sz="2000" dirty="0">
                <a:solidFill>
                  <a:prstClr val="black"/>
                </a:solidFill>
                <a:latin typeface="Calibri"/>
              </a:rPr>
              <a:t>Qu’est-ce qui m’intéresse?</a:t>
            </a:r>
          </a:p>
          <a:p>
            <a:pPr lvl="0">
              <a:spcBef>
                <a:spcPts val="0"/>
              </a:spcBef>
              <a:buFont typeface="Arial" panose="020B0604020202020204" pitchFamily="34" charset="0"/>
              <a:buChar char="•"/>
            </a:pPr>
            <a:r>
              <a:rPr lang="fr-CA" sz="2000" dirty="0">
                <a:solidFill>
                  <a:prstClr val="black"/>
                </a:solidFill>
                <a:latin typeface="Calibri"/>
              </a:rPr>
              <a:t>Quel aspect je veux approfondir?</a:t>
            </a:r>
          </a:p>
          <a:p>
            <a:pPr lvl="0">
              <a:spcBef>
                <a:spcPts val="0"/>
              </a:spcBef>
              <a:buFont typeface="Arial" panose="020B0604020202020204" pitchFamily="34" charset="0"/>
              <a:buChar char="•"/>
            </a:pPr>
            <a:r>
              <a:rPr lang="fr-CA" sz="2000" dirty="0">
                <a:solidFill>
                  <a:prstClr val="black"/>
                </a:solidFill>
                <a:latin typeface="Calibri"/>
              </a:rPr>
              <a:t>À quel problème je veux apporter une solution?</a:t>
            </a:r>
          </a:p>
          <a:p>
            <a:pPr lvl="0">
              <a:spcBef>
                <a:spcPts val="0"/>
              </a:spcBef>
              <a:buFont typeface="Arial" panose="020B0604020202020204" pitchFamily="34" charset="0"/>
              <a:buChar char="•"/>
            </a:pPr>
            <a:r>
              <a:rPr lang="fr-CA" sz="2000" dirty="0">
                <a:solidFill>
                  <a:prstClr val="black"/>
                </a:solidFill>
                <a:latin typeface="Calibri"/>
              </a:rPr>
              <a:t>Quelle est mon hypothèse de solution?</a:t>
            </a:r>
          </a:p>
          <a:p>
            <a:pPr lvl="0">
              <a:spcBef>
                <a:spcPts val="0"/>
              </a:spcBef>
              <a:buFont typeface="Arial" panose="020B0604020202020204" pitchFamily="34" charset="0"/>
              <a:buChar char="•"/>
            </a:pPr>
            <a:r>
              <a:rPr lang="fr-CA" sz="2000" dirty="0">
                <a:solidFill>
                  <a:prstClr val="black"/>
                </a:solidFill>
                <a:latin typeface="Calibri"/>
              </a:rPr>
              <a:t>Vais-je être capable de trouver de la documentation là-dessus? (pas trop précis, pas trop large)</a:t>
            </a:r>
          </a:p>
          <a:p>
            <a:pPr marL="0" indent="0">
              <a:buNone/>
            </a:pPr>
            <a:br>
              <a:rPr lang="fr-CA" sz="2000" dirty="0">
                <a:latin typeface="+mn-lt"/>
              </a:rPr>
            </a:br>
            <a:endParaRPr lang="fr-CA" sz="2000" dirty="0">
              <a:latin typeface="+mn-lt"/>
            </a:endParaRPr>
          </a:p>
        </p:txBody>
      </p:sp>
      <p:pic>
        <p:nvPicPr>
          <p:cNvPr id="5" name="Image 4">
            <a:extLst>
              <a:ext uri="{FF2B5EF4-FFF2-40B4-BE49-F238E27FC236}">
                <a16:creationId xmlns:a16="http://schemas.microsoft.com/office/drawing/2014/main" id="{9C26A061-80A5-4E72-9C75-73C698D3DB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5510" y="384601"/>
            <a:ext cx="1501289" cy="1501289"/>
          </a:xfrm>
          <a:prstGeom prst="rect">
            <a:avLst/>
          </a:prstGeom>
        </p:spPr>
      </p:pic>
      <p:sp>
        <p:nvSpPr>
          <p:cNvPr id="6" name="ZoneTexte 5">
            <a:extLst>
              <a:ext uri="{FF2B5EF4-FFF2-40B4-BE49-F238E27FC236}">
                <a16:creationId xmlns:a16="http://schemas.microsoft.com/office/drawing/2014/main" id="{C8DF838A-7EFE-424E-81FA-4D573B19D6DE}"/>
              </a:ext>
            </a:extLst>
          </p:cNvPr>
          <p:cNvSpPr txBox="1"/>
          <p:nvPr/>
        </p:nvSpPr>
        <p:spPr>
          <a:xfrm>
            <a:off x="7185509" y="1885890"/>
            <a:ext cx="1501289" cy="400110"/>
          </a:xfrm>
          <a:prstGeom prst="rect">
            <a:avLst/>
          </a:prstGeom>
          <a:noFill/>
        </p:spPr>
        <p:txBody>
          <a:bodyPr wrap="square" rtlCol="0">
            <a:spAutoFit/>
          </a:bodyPr>
          <a:lstStyle/>
          <a:p>
            <a:pPr algn="r"/>
            <a:r>
              <a:rPr lang="fr-CA" sz="1000" dirty="0" err="1">
                <a:solidFill>
                  <a:schemeClr val="bg1">
                    <a:lumMod val="75000"/>
                  </a:schemeClr>
                </a:solidFill>
              </a:rPr>
              <a:t>Icon</a:t>
            </a:r>
            <a:r>
              <a:rPr lang="fr-CA" sz="1000" dirty="0">
                <a:solidFill>
                  <a:schemeClr val="bg1">
                    <a:lumMod val="75000"/>
                  </a:schemeClr>
                </a:solidFill>
              </a:rPr>
              <a:t> made by </a:t>
            </a:r>
            <a:r>
              <a:rPr lang="fr-CA" sz="1000" dirty="0" err="1">
                <a:solidFill>
                  <a:schemeClr val="bg1">
                    <a:lumMod val="75000"/>
                  </a:schemeClr>
                </a:solidFill>
              </a:rPr>
              <a:t>Eucalyp</a:t>
            </a:r>
            <a:br>
              <a:rPr lang="fr-CA" sz="1000" dirty="0">
                <a:solidFill>
                  <a:schemeClr val="bg1">
                    <a:lumMod val="75000"/>
                  </a:schemeClr>
                </a:solidFill>
              </a:rPr>
            </a:br>
            <a:r>
              <a:rPr lang="fr-CA" sz="1000" dirty="0" err="1">
                <a:solidFill>
                  <a:schemeClr val="bg1">
                    <a:lumMod val="75000"/>
                  </a:schemeClr>
                </a:solidFill>
              </a:rPr>
              <a:t>from</a:t>
            </a:r>
            <a:r>
              <a:rPr lang="fr-CA" sz="1000" dirty="0">
                <a:solidFill>
                  <a:schemeClr val="bg1">
                    <a:lumMod val="75000"/>
                  </a:schemeClr>
                </a:solidFill>
              </a:rPr>
              <a:t> www.flaticon.com. </a:t>
            </a:r>
          </a:p>
        </p:txBody>
      </p:sp>
      <p:sp>
        <p:nvSpPr>
          <p:cNvPr id="7" name="Rectangle 6">
            <a:extLst>
              <a:ext uri="{FF2B5EF4-FFF2-40B4-BE49-F238E27FC236}">
                <a16:creationId xmlns:a16="http://schemas.microsoft.com/office/drawing/2014/main" id="{6EB5DF02-C882-4B9F-AF8B-BAC1D7C98155}"/>
              </a:ext>
            </a:extLst>
          </p:cNvPr>
          <p:cNvSpPr/>
          <p:nvPr/>
        </p:nvSpPr>
        <p:spPr>
          <a:xfrm>
            <a:off x="1058778" y="4868735"/>
            <a:ext cx="7026443" cy="46166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lvl="0" algn="ctr">
              <a:spcBef>
                <a:spcPts val="1200"/>
              </a:spcBef>
            </a:pPr>
            <a:r>
              <a:rPr lang="fr-CA" sz="2400" b="1" dirty="0">
                <a:solidFill>
                  <a:prstClr val="black"/>
                </a:solidFill>
              </a:rPr>
              <a:t>Résultat idéal: </a:t>
            </a:r>
            <a:r>
              <a:rPr lang="fr-CA" sz="2400" dirty="0">
                <a:solidFill>
                  <a:prstClr val="black"/>
                </a:solidFill>
              </a:rPr>
              <a:t>Un énoncé de sujet de recherche clair</a:t>
            </a:r>
            <a:endParaRPr lang="fr-CA" sz="2400" dirty="0"/>
          </a:p>
        </p:txBody>
      </p:sp>
    </p:spTree>
    <p:extLst>
      <p:ext uri="{BB962C8B-B14F-4D97-AF65-F5344CB8AC3E}">
        <p14:creationId xmlns:p14="http://schemas.microsoft.com/office/powerpoint/2010/main" val="2061234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1" y="0"/>
            <a:ext cx="8229600" cy="1143000"/>
          </a:xfrm>
        </p:spPr>
        <p:txBody>
          <a:bodyPr/>
          <a:lstStyle/>
          <a:p>
            <a:pPr algn="l"/>
            <a:r>
              <a:rPr lang="fr-CA" sz="3000" dirty="0">
                <a:latin typeface="Helvetica" pitchFamily="34" charset="0"/>
              </a:rPr>
              <a:t>Étape 1: Définir son sujet</a:t>
            </a:r>
          </a:p>
        </p:txBody>
      </p:sp>
      <p:sp>
        <p:nvSpPr>
          <p:cNvPr id="3" name="Espace réservé du contenu 2"/>
          <p:cNvSpPr>
            <a:spLocks noGrp="1"/>
          </p:cNvSpPr>
          <p:nvPr>
            <p:ph idx="4294967295"/>
          </p:nvPr>
        </p:nvSpPr>
        <p:spPr>
          <a:xfrm>
            <a:off x="457198" y="1526765"/>
            <a:ext cx="8229600" cy="5330825"/>
          </a:xfrm>
        </p:spPr>
        <p:txBody>
          <a:bodyPr>
            <a:normAutofit/>
          </a:bodyPr>
          <a:lstStyle/>
          <a:p>
            <a:pPr marL="0" lvl="0" indent="0">
              <a:spcBef>
                <a:spcPts val="0"/>
              </a:spcBef>
              <a:buNone/>
            </a:pPr>
            <a:r>
              <a:rPr lang="fr-CA" sz="2400" dirty="0">
                <a:solidFill>
                  <a:prstClr val="black"/>
                </a:solidFill>
                <a:latin typeface="Calibri"/>
              </a:rPr>
              <a:t>Étape de familiarisation</a:t>
            </a:r>
            <a:endParaRPr lang="fr-CA" sz="2000" dirty="0">
              <a:solidFill>
                <a:prstClr val="black"/>
              </a:solidFill>
              <a:latin typeface="Calibri"/>
            </a:endParaRPr>
          </a:p>
          <a:p>
            <a:pPr marL="0" indent="0">
              <a:spcBef>
                <a:spcPts val="1200"/>
              </a:spcBef>
              <a:buNone/>
            </a:pPr>
            <a:r>
              <a:rPr lang="fr-CA" sz="2000" b="1" dirty="0"/>
              <a:t>Sources d’information possibles:</a:t>
            </a:r>
          </a:p>
          <a:p>
            <a:pPr>
              <a:buFont typeface="Arial" panose="020B0604020202020204" pitchFamily="34" charset="0"/>
              <a:buChar char="•"/>
            </a:pPr>
            <a:r>
              <a:rPr lang="fr-CA" sz="2000" dirty="0"/>
              <a:t>Web</a:t>
            </a:r>
          </a:p>
          <a:p>
            <a:pPr>
              <a:buFont typeface="Arial" panose="020B0604020202020204" pitchFamily="34" charset="0"/>
              <a:buChar char="•"/>
            </a:pPr>
            <a:r>
              <a:rPr lang="fr-CA" sz="2000" dirty="0"/>
              <a:t>Livres et </a:t>
            </a:r>
            <a:r>
              <a:rPr lang="fr-CA" sz="2000" dirty="0" err="1"/>
              <a:t>handbooks</a:t>
            </a:r>
            <a:r>
              <a:rPr lang="fr-CA" sz="2000" dirty="0"/>
              <a:t>: </a:t>
            </a:r>
            <a:r>
              <a:rPr lang="fr-CA" sz="2000" dirty="0">
                <a:hlinkClick r:id="rId3"/>
              </a:rPr>
              <a:t>Outil de recherche Sofia </a:t>
            </a:r>
            <a:r>
              <a:rPr lang="fr-CA" sz="2000" dirty="0"/>
              <a:t>et </a:t>
            </a:r>
            <a:r>
              <a:rPr lang="fr-CA" sz="2000" dirty="0" err="1">
                <a:hlinkClick r:id="rId4"/>
              </a:rPr>
              <a:t>Knovel</a:t>
            </a:r>
            <a:endParaRPr lang="fr-CA" sz="2000" dirty="0"/>
          </a:p>
          <a:p>
            <a:pPr>
              <a:buFont typeface="Arial" panose="020B0604020202020204" pitchFamily="34" charset="0"/>
              <a:buChar char="•"/>
            </a:pPr>
            <a:r>
              <a:rPr lang="fr-CA" sz="2000" dirty="0"/>
              <a:t>Encyclopédie: </a:t>
            </a:r>
            <a:r>
              <a:rPr lang="en-US" sz="2000" dirty="0">
                <a:hlinkClick r:id="rId5"/>
              </a:rPr>
              <a:t>Encyclopedia of Medical Devices and Instrumentation</a:t>
            </a: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p:txBody>
      </p:sp>
      <p:pic>
        <p:nvPicPr>
          <p:cNvPr id="5" name="Image 4">
            <a:extLst>
              <a:ext uri="{FF2B5EF4-FFF2-40B4-BE49-F238E27FC236}">
                <a16:creationId xmlns:a16="http://schemas.microsoft.com/office/drawing/2014/main" id="{9C26A061-80A5-4E72-9C75-73C698D3DBA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85510" y="384601"/>
            <a:ext cx="1501289" cy="1501289"/>
          </a:xfrm>
          <a:prstGeom prst="rect">
            <a:avLst/>
          </a:prstGeom>
        </p:spPr>
      </p:pic>
      <p:sp>
        <p:nvSpPr>
          <p:cNvPr id="6" name="ZoneTexte 5">
            <a:extLst>
              <a:ext uri="{FF2B5EF4-FFF2-40B4-BE49-F238E27FC236}">
                <a16:creationId xmlns:a16="http://schemas.microsoft.com/office/drawing/2014/main" id="{C8DF838A-7EFE-424E-81FA-4D573B19D6DE}"/>
              </a:ext>
            </a:extLst>
          </p:cNvPr>
          <p:cNvSpPr txBox="1"/>
          <p:nvPr/>
        </p:nvSpPr>
        <p:spPr>
          <a:xfrm>
            <a:off x="7185509" y="1885890"/>
            <a:ext cx="1501289" cy="400110"/>
          </a:xfrm>
          <a:prstGeom prst="rect">
            <a:avLst/>
          </a:prstGeom>
          <a:noFill/>
        </p:spPr>
        <p:txBody>
          <a:bodyPr wrap="square" rtlCol="0">
            <a:spAutoFit/>
          </a:bodyPr>
          <a:lstStyle/>
          <a:p>
            <a:pPr algn="r"/>
            <a:r>
              <a:rPr lang="fr-CA" sz="1000" dirty="0" err="1">
                <a:solidFill>
                  <a:schemeClr val="bg1">
                    <a:lumMod val="75000"/>
                  </a:schemeClr>
                </a:solidFill>
              </a:rPr>
              <a:t>Icon</a:t>
            </a:r>
            <a:r>
              <a:rPr lang="fr-CA" sz="1000" dirty="0">
                <a:solidFill>
                  <a:schemeClr val="bg1">
                    <a:lumMod val="75000"/>
                  </a:schemeClr>
                </a:solidFill>
              </a:rPr>
              <a:t> made by </a:t>
            </a:r>
            <a:r>
              <a:rPr lang="fr-CA" sz="1000" dirty="0" err="1">
                <a:solidFill>
                  <a:schemeClr val="bg1">
                    <a:lumMod val="75000"/>
                  </a:schemeClr>
                </a:solidFill>
              </a:rPr>
              <a:t>Eucalyp</a:t>
            </a:r>
            <a:br>
              <a:rPr lang="fr-CA" sz="1000" dirty="0">
                <a:solidFill>
                  <a:schemeClr val="bg1">
                    <a:lumMod val="75000"/>
                  </a:schemeClr>
                </a:solidFill>
              </a:rPr>
            </a:br>
            <a:r>
              <a:rPr lang="fr-CA" sz="1000" dirty="0" err="1">
                <a:solidFill>
                  <a:schemeClr val="bg1">
                    <a:lumMod val="75000"/>
                  </a:schemeClr>
                </a:solidFill>
              </a:rPr>
              <a:t>from</a:t>
            </a:r>
            <a:r>
              <a:rPr lang="fr-CA" sz="1000" dirty="0">
                <a:solidFill>
                  <a:schemeClr val="bg1">
                    <a:lumMod val="75000"/>
                  </a:schemeClr>
                </a:solidFill>
              </a:rPr>
              <a:t> www.flaticon.com. </a:t>
            </a:r>
          </a:p>
        </p:txBody>
      </p:sp>
      <p:sp>
        <p:nvSpPr>
          <p:cNvPr id="7" name="Rectangle 6">
            <a:extLst>
              <a:ext uri="{FF2B5EF4-FFF2-40B4-BE49-F238E27FC236}">
                <a16:creationId xmlns:a16="http://schemas.microsoft.com/office/drawing/2014/main" id="{738CE9BB-DEBA-4B80-95F6-C96558E64D41}"/>
              </a:ext>
            </a:extLst>
          </p:cNvPr>
          <p:cNvSpPr/>
          <p:nvPr/>
        </p:nvSpPr>
        <p:spPr>
          <a:xfrm>
            <a:off x="1058778" y="3973097"/>
            <a:ext cx="7026443" cy="46166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lvl="0" algn="ctr">
              <a:spcBef>
                <a:spcPts val="1200"/>
              </a:spcBef>
            </a:pPr>
            <a:r>
              <a:rPr lang="fr-CA" sz="2400" b="1" dirty="0">
                <a:solidFill>
                  <a:prstClr val="black"/>
                </a:solidFill>
              </a:rPr>
              <a:t>Résultat idéal: </a:t>
            </a:r>
            <a:r>
              <a:rPr lang="fr-CA" sz="2400" dirty="0">
                <a:solidFill>
                  <a:prstClr val="black"/>
                </a:solidFill>
              </a:rPr>
              <a:t>Un énoncé de sujet de recherche clair</a:t>
            </a:r>
            <a:endParaRPr lang="fr-CA" sz="2400" dirty="0"/>
          </a:p>
        </p:txBody>
      </p:sp>
      <p:sp>
        <p:nvSpPr>
          <p:cNvPr id="4" name="ZoneTexte 3">
            <a:extLst>
              <a:ext uri="{FF2B5EF4-FFF2-40B4-BE49-F238E27FC236}">
                <a16:creationId xmlns:a16="http://schemas.microsoft.com/office/drawing/2014/main" id="{233F1C4C-4076-4F84-A4F9-0E9F9B53CA35}"/>
              </a:ext>
            </a:extLst>
          </p:cNvPr>
          <p:cNvSpPr txBox="1"/>
          <p:nvPr/>
        </p:nvSpPr>
        <p:spPr>
          <a:xfrm>
            <a:off x="651245" y="5093423"/>
            <a:ext cx="7841506" cy="83099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fr-CA" sz="2400" dirty="0"/>
              <a:t>Exemple de sujet de recherche: Recours à une prothèse du </a:t>
            </a:r>
            <a:br>
              <a:rPr lang="fr-CA" sz="2400" dirty="0"/>
            </a:br>
            <a:r>
              <a:rPr lang="fr-CA" sz="2400" dirty="0"/>
              <a:t>genou pour traiter les patients souffrant d’arthrose du genou </a:t>
            </a:r>
          </a:p>
        </p:txBody>
      </p:sp>
    </p:spTree>
    <p:extLst>
      <p:ext uri="{BB962C8B-B14F-4D97-AF65-F5344CB8AC3E}">
        <p14:creationId xmlns:p14="http://schemas.microsoft.com/office/powerpoint/2010/main" val="2598697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Diapositive 1 - &amp;quot;GTS 813 – Évaluation des technologies de la santé &amp;#x0D;&amp;#x0A;Atelier de recherche documentaire&amp;quot;&quot;/&gt;&lt;property id=&quot;20307&quot; value=&quot;256&quot;/&gt;&lt;/object&gt;&lt;object type=&quot;3&quot; unique_id=&quot;10005&quot;&gt;&lt;property id=&quot;20148&quot; value=&quot;5&quot;/&gt;&lt;property id=&quot;20300&quot; value=&quot;Diapositive 2 - &amp;quot;Objectifs&amp;quot;&quot;/&gt;&lt;property id=&quot;20307&quot; value=&quot;257&quot;/&gt;&lt;/object&gt;&lt;object type=&quot;3&quot; unique_id=&quot;10006&quot;&gt;&lt;property id=&quot;20148&quot; value=&quot;5&quot;/&gt;&lt;property id=&quot;20300&quot; value=&quot;Diapositive 5 - &amp;quot;Développer une méthodologie de recherche documentaire rigoureuse&amp;quot;&quot;/&gt;&lt;property id=&quot;20307&quot; value=&quot;258&quot;/&gt;&lt;/object&gt;&lt;object type=&quot;3&quot; unique_id=&quot;10032&quot;&gt;&lt;property id=&quot;20148&quot; value=&quot;5&quot;/&gt;&lt;property id=&quot;20300&quot; value=&quot;Diapositive 6 - &amp;quot;Étapes d’un processus de recherche&amp;quot;&quot;/&gt;&lt;property id=&quot;20307&quot; value=&quot;260&quot;/&gt;&lt;/object&gt;&lt;object type=&quot;3&quot; unique_id=&quot;10033&quot;&gt;&lt;property id=&quot;20148&quot; value=&quot;5&quot;/&gt;&lt;property id=&quot;20300&quot; value=&quot;Diapositive 7 - &amp;quot;Étapes d’un processus de recherche - Outils&amp;quot;&quot;/&gt;&lt;property id=&quot;20307&quot; value=&quot;261&quot;/&gt;&lt;/object&gt;&lt;object type=&quot;3&quot; unique_id=&quot;10034&quot;&gt;&lt;property id=&quot;20148&quot; value=&quot;5&quot;/&gt;&lt;property id=&quot;20300&quot; value=&quot;Diapositive 8 - &amp;quot;Étape 1: Définir son sujet et préciser les concepts&amp;quot;&quot;/&gt;&lt;property id=&quot;20307&quot; value=&quot;262&quot;/&gt;&lt;/object&gt;&lt;object type=&quot;3&quot; unique_id=&quot;10035&quot;&gt;&lt;property id=&quot;20148&quot; value=&quot;5&quot;/&gt;&lt;property id=&quot;20300&quot; value=&quot;Diapositive 9 - &amp;quot;Étape 1: Définir son sujet et préciser les concepts&amp;quot;&quot;/&gt;&lt;property id=&quot;20307&quot; value=&quot;263&quot;/&gt;&lt;/object&gt;&lt;object type=&quot;3&quot; unique_id=&quot;10374&quot;&gt;&lt;property id=&quot;20148&quot; value=&quot;5&quot;/&gt;&lt;property id=&quot;20300&quot; value=&quot;Diapositive 12 - &amp;quot;Étape 1: Définir son sujet et préciser les concepts&amp;quot;&quot;/&gt;&lt;property id=&quot;20307&quot; value=&quot;264&quot;/&gt;&lt;/object&gt;&lt;object type=&quot;3&quot; unique_id=&quot;10375&quot;&gt;&lt;property id=&quot;20148&quot; value=&quot;5&quot;/&gt;&lt;property id=&quot;20300&quot; value=&quot;Diapositive 13 - &amp;quot;Étape 1: Définir son sujet et préciser les concepts&amp;quot;&quot;/&gt;&lt;property id=&quot;20307&quot; value=&quot;265&quot;/&gt;&lt;/object&gt;&lt;object type=&quot;3&quot; unique_id=&quot;10376&quot;&gt;&lt;property id=&quot;20148&quot; value=&quot;5&quot;/&gt;&lt;property id=&quot;20300&quot; value=&quot;Diapositive 15 - &amp;quot;Étape 1: Définir son sujet et préciser les concepts&amp;quot;&quot;/&gt;&lt;property id=&quot;20307&quot; value=&quot;268&quot;/&gt;&lt;/object&gt;&lt;object type=&quot;3&quot; unique_id=&quot;10377&quot;&gt;&lt;property id=&quot;20148&quot; value=&quot;5&quot;/&gt;&lt;property id=&quot;20300&quot; value=&quot;Diapositive 17 - &amp;quot;Étape 1: Définir son sujet et préciser les concepts&amp;quot;&quot;/&gt;&lt;property id=&quot;20307&quot; value=&quot;270&quot;/&gt;&lt;/object&gt;&lt;object type=&quot;3&quot; unique_id=&quot;10378&quot;&gt;&lt;property id=&quot;20148&quot; value=&quot;5&quot;/&gt;&lt;property id=&quot;20300&quot; value=&quot;Diapositive 18 - &amp;quot;Étape 2: Faire la recherche&amp;quot;&quot;/&gt;&lt;property id=&quot;20307&quot; value=&quot;269&quot;/&gt;&lt;/object&gt;&lt;object type=&quot;3&quot; unique_id=&quot;10379&quot;&gt;&lt;property id=&quot;20148&quot; value=&quot;5&quot;/&gt;&lt;property id=&quot;20300&quot; value=&quot;Diapositive 19 - &amp;quot;Étape 2: Faire la recherche&amp;quot;&quot;/&gt;&lt;property id=&quot;20307&quot; value=&quot;271&quot;/&gt;&lt;/object&gt;&lt;object type=&quot;3&quot; unique_id=&quot;10380&quot;&gt;&lt;property id=&quot;20148&quot; value=&quot;5&quot;/&gt;&lt;property id=&quot;20300&quot; value=&quot;Diapositive 20 - &amp;quot;Étape 2: Faire la recherche&amp;quot;&quot;/&gt;&lt;property id=&quot;20307&quot; value=&quot;272&quot;/&gt;&lt;/object&gt;&lt;object type=&quot;3&quot; unique_id=&quot;10381&quot;&gt;&lt;property id=&quot;20148&quot; value=&quot;5&quot;/&gt;&lt;property id=&quot;20300&quot; value=&quot;Diapositive 22 - &amp;quot;Effectuer des recherches efficaces dans PubMed et Cochrane Library&amp;quot;&quot;/&gt;&lt;property id=&quot;20307&quot; value=&quot;273&quot;/&gt;&lt;/object&gt;&lt;object type=&quot;3&quot; unique_id=&quot;10382&quot;&gt;&lt;property id=&quot;20148&quot; value=&quot;5&quot;/&gt;&lt;property id=&quot;20300&quot; value=&quot;Diapositive 21 - &amp;quot;Compendex &amp;amp; INSPEC&amp;quot;&quot;/&gt;&lt;property id=&quot;20307&quot; value=&quot;274&quot;/&gt;&lt;/object&gt;&lt;object type=&quot;3&quot; unique_id=&quot;10383&quot;&gt;&lt;property id=&quot;20148&quot; value=&quot;5&quot;/&gt;&lt;property id=&quot;20300&quot; value=&quot;Diapositive 24 - &amp;quot;PubMed&amp;quot;&quot;/&gt;&lt;property id=&quot;20307&quot; value=&quot;275&quot;/&gt;&lt;/object&gt;&lt;object type=&quot;3&quot; unique_id=&quot;10384&quot;&gt;&lt;property id=&quot;20148&quot; value=&quot;5&quot;/&gt;&lt;property id=&quot;20300&quot; value=&quot;Diapositive 25 - &amp;quot;PubMed&amp;quot;&quot;/&gt;&lt;property id=&quot;20307&quot; value=&quot;276&quot;/&gt;&lt;/object&gt;&lt;object type=&quot;3&quot; unique_id=&quot;10385&quot;&gt;&lt;property id=&quot;20148&quot; value=&quot;5&quot;/&gt;&lt;property id=&quot;20300&quot; value=&quot;Diapositive 26 - &amp;quot;PubMed&amp;quot;&quot;/&gt;&lt;property id=&quot;20307&quot; value=&quot;277&quot;/&gt;&lt;/object&gt;&lt;object type=&quot;3&quot; unique_id=&quot;10386&quot;&gt;&lt;property id=&quot;20148&quot; value=&quot;5&quot;/&gt;&lt;property id=&quot;20300&quot; value=&quot;Diapositive 28 - &amp;quot;Cochrane Library&amp;quot;&quot;/&gt;&lt;property id=&quot;20307&quot; value=&quot;278&quot;/&gt;&lt;/object&gt;&lt;object type=&quot;3&quot; unique_id=&quot;10387&quot;&gt;&lt;property id=&quot;20148&quot; value=&quot;5&quot;/&gt;&lt;property id=&quot;20300&quot; value=&quot;Diapositive 29 - &amp;quot;Cochrane Library&amp;quot;&quot;/&gt;&lt;property id=&quot;20307&quot; value=&quot;279&quot;/&gt;&lt;/object&gt;&lt;object type=&quot;3&quot; unique_id=&quot;10389&quot;&gt;&lt;property id=&quot;20148&quot; value=&quot;5&quot;/&gt;&lt;property id=&quot;20300&quot; value=&quot;Diapositive 31 - &amp;quot;Étape 3: Évaluer les résultats&amp;quot;&quot;/&gt;&lt;property id=&quot;20307&quot; value=&quot;281&quot;/&gt;&lt;/object&gt;&lt;object type=&quot;3&quot; unique_id=&quot;10390&quot;&gt;&lt;property id=&quot;20148&quot; value=&quot;5&quot;/&gt;&lt;property id=&quot;20300&quot; value=&quot;Diapositive 35 - &amp;quot;Étape 4: Utiliser l’information&amp;quot;&quot;/&gt;&lt;property id=&quot;20307&quot; value=&quot;282&quot;/&gt;&lt;/object&gt;&lt;object type=&quot;3&quot; unique_id=&quot;10392&quot;&gt;&lt;property id=&quot;20148&quot; value=&quot;5&quot;/&gt;&lt;property id=&quot;20300&quot; value=&quot;Diapositive 37 - &amp;quot;Utiliser l’information de manière éthique&amp;quot;&quot;/&gt;&lt;property id=&quot;20307&quot; value=&quot;284&quot;/&gt;&lt;/object&gt;&lt;object type=&quot;3&quot; unique_id=&quot;11001&quot;&gt;&lt;property id=&quot;20148&quot; value=&quot;5&quot;/&gt;&lt;property id=&quot;20300&quot; value=&quot;Diapositive 10 - &amp;quot;Étape 1: Définir son sujet et préciser les concepts&amp;quot;&quot;/&gt;&lt;property id=&quot;20307&quot; value=&quot;285&quot;/&gt;&lt;/object&gt;&lt;object type=&quot;3&quot; unique_id=&quot;11002&quot;&gt;&lt;property id=&quot;20148&quot; value=&quot;5&quot;/&gt;&lt;property id=&quot;20300&quot; value=&quot;Diapositive 11 - &amp;quot;Étape 1: Définir son sujet et préciser les concepts&amp;quot;&quot;/&gt;&lt;property id=&quot;20307&quot; value=&quot;286&quot;/&gt;&lt;/object&gt;&lt;object type=&quot;3&quot; unique_id=&quot;11093&quot;&gt;&lt;property id=&quot;20148&quot; value=&quot;5&quot;/&gt;&lt;property id=&quot;20300&quot; value=&quot;Diapositive 36 - &amp;quot;Étape 4: Utiliser l’information&amp;quot;&quot;/&gt;&lt;property id=&quot;20307&quot; value=&quot;287&quot;/&gt;&lt;/object&gt;&lt;object type=&quot;3&quot; unique_id=&quot;11245&quot;&gt;&lt;property id=&quot;20148&quot; value=&quot;5&quot;/&gt;&lt;property id=&quot;20300&quot; value=&quot;Diapositive 30 - &amp;quot;Étape 2: Faire la recherche&amp;quot;&quot;/&gt;&lt;property id=&quot;20307&quot; value=&quot;288&quot;/&gt;&lt;/object&gt;&lt;object type=&quot;3&quot; unique_id=&quot;11246&quot;&gt;&lt;property id=&quot;20148&quot; value=&quot;5&quot;/&gt;&lt;property id=&quot;20300&quot; value=&quot;Diapositive 38 - &amp;quot;Méthode « APA-ÉTS »&amp;quot;&quot;/&gt;&lt;property id=&quot;20307&quot; value=&quot;289&quot;/&gt;&lt;/object&gt;&lt;object type=&quot;3&quot; unique_id=&quot;11247&quot;&gt;&lt;property id=&quot;20148&quot; value=&quot;5&quot;/&gt;&lt;property id=&quot;20300&quot; value=&quot;Diapositive 39 - &amp;quot;Méthode « Auteur-date » de l’ÉTS&amp;quot;&quot;/&gt;&lt;property id=&quot;20307&quot; value=&quot;290&quot;/&gt;&lt;/object&gt;&lt;object type=&quot;3&quot; unique_id=&quot;11248&quot;&gt;&lt;property id=&quot;20148&quot; value=&quot;5&quot;/&gt;&lt;property id=&quot;20300&quot; value=&quot;Diapositive 40 - &amp;quot;Méthode « Auteur-date » de l’ÉTS&amp;quot;&quot;/&gt;&lt;property id=&quot;20307&quot; value=&quot;294&quot;/&gt;&lt;/object&gt;&lt;object type=&quot;3&quot; unique_id=&quot;11249&quot;&gt;&lt;property id=&quot;20148&quot; value=&quot;5&quot;/&gt;&lt;property id=&quot;20300&quot; value=&quot;Diapositive 41 - &amp;quot;EndNote&amp;quot;&quot;/&gt;&lt;property id=&quot;20307&quot; value=&quot;291&quot;/&gt;&lt;/object&gt;&lt;object type=&quot;3&quot; unique_id=&quot;11250&quot;&gt;&lt;property id=&quot;20148&quot; value=&quot;5&quot;/&gt;&lt;property id=&quot;20300&quot; value=&quot;Diapositive 50 - &amp;quot;EndNote&amp;quot;&quot;/&gt;&lt;property id=&quot;20307&quot; value=&quot;295&quot;/&gt;&lt;/object&gt;&lt;object type=&quot;3&quot; unique_id=&quot;11252&quot;&gt;&lt;property id=&quot;20148&quot; value=&quot;5&quot;/&gt;&lt;property id=&quot;20300&quot; value=&quot;Diapositive 52 - &amp;quot;Bonnes recherches!&amp;quot;&quot;/&gt;&lt;property id=&quot;20307&quot; value=&quot;293&quot;/&gt;&lt;/object&gt;&lt;object type=&quot;3&quot; unique_id=&quot;11327&quot;&gt;&lt;property id=&quot;20148&quot; value=&quot;5&quot;/&gt;&lt;property id=&quot;20300&quot; value=&quot;Diapositive 32 - &amp;quot;Étape 3: Évaluer les résultats&amp;quot;&quot;/&gt;&lt;property id=&quot;20307&quot; value=&quot;297&quot;/&gt;&lt;/object&gt;&lt;object type=&quot;3&quot; unique_id=&quot;11328&quot;&gt;&lt;property id=&quot;20148&quot; value=&quot;5&quot;/&gt;&lt;property id=&quot;20300&quot; value=&quot;Diapositive 34 - &amp;quot;Étape 3: Évaluer les résultats&amp;quot;&quot;/&gt;&lt;property id=&quot;20307&quot; value=&quot;296&quot;/&gt;&lt;/object&gt;&lt;object type=&quot;3&quot; unique_id=&quot;11485&quot;&gt;&lt;property id=&quot;20148&quot; value=&quot;5&quot;/&gt;&lt;property id=&quot;20300&quot; value=&quot;Diapositive 23 - &amp;quot;PubMed&amp;quot;&quot;/&gt;&lt;property id=&quot;20307&quot; value=&quot;298&quot;/&gt;&lt;/object&gt;&lt;object type=&quot;3&quot; unique_id=&quot;11687&quot;&gt;&lt;property id=&quot;20148&quot; value=&quot;5&quot;/&gt;&lt;property id=&quot;20300&quot; value=&quot;Diapositive 14 - &amp;quot;Étape 1: Définir son sujet et préciser les concepts&amp;quot;&quot;/&gt;&lt;property id=&quot;20307&quot; value=&quot;300&quot;/&gt;&lt;/object&gt;&lt;object type=&quot;3&quot; unique_id=&quot;11814&quot;&gt;&lt;property id=&quot;20148&quot; value=&quot;5&quot;/&gt;&lt;property id=&quot;20300&quot; value=&quot;Diapositive 42&quot;/&gt;&lt;property id=&quot;20307&quot; value=&quot;301&quot;/&gt;&lt;/object&gt;&lt;object type=&quot;3&quot; unique_id=&quot;11815&quot;&gt;&lt;property id=&quot;20148&quot; value=&quot;5&quot;/&gt;&lt;property id=&quot;20300&quot; value=&quot;Diapositive 43 - &amp;quot;EndNote&amp;quot;&quot;/&gt;&lt;property id=&quot;20307&quot; value=&quot;302&quot;/&gt;&lt;/object&gt;&lt;object type=&quot;3&quot; unique_id=&quot;11816&quot;&gt;&lt;property id=&quot;20148&quot; value=&quot;5&quot;/&gt;&lt;property id=&quot;20300&quot; value=&quot;Diapositive 44 - &amp;quot;EndNote&amp;quot;&quot;/&gt;&lt;property id=&quot;20307&quot; value=&quot;305&quot;/&gt;&lt;/object&gt;&lt;object type=&quot;3&quot; unique_id=&quot;11817&quot;&gt;&lt;property id=&quot;20148&quot; value=&quot;5&quot;/&gt;&lt;property id=&quot;20300&quot; value=&quot;Diapositive 45 - &amp;quot;EndNote&amp;quot;&quot;/&gt;&lt;property id=&quot;20307&quot; value=&quot;303&quot;/&gt;&lt;/object&gt;&lt;object type=&quot;3&quot; unique_id=&quot;11818&quot;&gt;&lt;property id=&quot;20148&quot; value=&quot;5&quot;/&gt;&lt;property id=&quot;20300&quot; value=&quot;Diapositive 46 - &amp;quot;EndNote&amp;quot;&quot;/&gt;&lt;property id=&quot;20307&quot; value=&quot;304&quot;/&gt;&lt;/object&gt;&lt;object type=&quot;3&quot; unique_id=&quot;11819&quot;&gt;&lt;property id=&quot;20148&quot; value=&quot;5&quot;/&gt;&lt;property id=&quot;20300&quot; value=&quot;Diapositive 47 - &amp;quot;EndNote&amp;quot;&quot;/&gt;&lt;property id=&quot;20307&quot; value=&quot;306&quot;/&gt;&lt;/object&gt;&lt;object type=&quot;3&quot; unique_id=&quot;11820&quot;&gt;&lt;property id=&quot;20148&quot; value=&quot;5&quot;/&gt;&lt;property id=&quot;20300&quot; value=&quot;Diapositive 48 - &amp;quot;EndNote&amp;quot;&quot;/&gt;&lt;property id=&quot;20307&quot; value=&quot;307&quot;/&gt;&lt;/object&gt;&lt;object type=&quot;3&quot; unique_id=&quot;11821&quot;&gt;&lt;property id=&quot;20148&quot; value=&quot;5&quot;/&gt;&lt;property id=&quot;20300&quot; value=&quot;Diapositive 49 - &amp;quot;EndNote&amp;quot;&quot;/&gt;&lt;property id=&quot;20307&quot; value=&quot;308&quot;/&gt;&lt;/object&gt;&lt;object type=&quot;3&quot; unique_id=&quot;11922&quot;&gt;&lt;property id=&quot;20148&quot; value=&quot;5&quot;/&gt;&lt;property id=&quot;20300&quot; value=&quot;Diapositive 3 - &amp;quot;Accès hors campus&amp;quot;&quot;/&gt;&lt;property id=&quot;20307&quot; value=&quot;309&quot;/&gt;&lt;/object&gt;&lt;object type=&quot;3&quot; unique_id=&quot;11923&quot;&gt;&lt;property id=&quot;20148&quot; value=&quot;5&quot;/&gt;&lt;property id=&quot;20300&quot; value=&quot;Diapositive 4 - &amp;quot;Prêt entre bibliothèques (PEB)&amp;quot;&quot;/&gt;&lt;property id=&quot;20307&quot; value=&quot;310&quot;/&gt;&lt;/object&gt;&lt;object type=&quot;3&quot; unique_id=&quot;12288&quot;&gt;&lt;property id=&quot;20148&quot; value=&quot;5&quot;/&gt;&lt;property id=&quot;20300&quot; value=&quot;Diapositive 16 - &amp;quot;Étape 1: Définir son sujet et préciser les concepts&amp;quot;&quot;/&gt;&lt;property id=&quot;20307&quot; value=&quot;312&quot;/&gt;&lt;/object&gt;&lt;object type=&quot;3&quot; unique_id=&quot;12450&quot;&gt;&lt;property id=&quot;20148&quot; value=&quot;5&quot;/&gt;&lt;property id=&quot;20300&quot; value=&quot;Diapositive 27 - &amp;quot;PubMed&amp;quot;&quot;/&gt;&lt;property id=&quot;20307&quot; value=&quot;313&quot;/&gt;&lt;/object&gt;&lt;object type=&quot;3&quot; unique_id=&quot;12771&quot;&gt;&lt;property id=&quot;20148&quot; value=&quot;5&quot;/&gt;&lt;property id=&quot;20300&quot; value=&quot;Diapositive 33 - &amp;quot;Étape 3: Évaluer les résultats&amp;quot;&quot;/&gt;&lt;property id=&quot;20307&quot; value=&quot;314&quot;/&gt;&lt;/object&gt;&lt;object type=&quot;3&quot; unique_id=&quot;12772&quot;&gt;&lt;property id=&quot;20148&quot; value=&quot;5&quot;/&gt;&lt;property id=&quot;20300&quot; value=&quot;Diapositive 51 - &amp;quot;Objectifs&amp;quot;&quot;/&gt;&lt;property id=&quot;20307&quot; value=&quot;315&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4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4884</TotalTime>
  <Words>6192</Words>
  <Application>Microsoft Office PowerPoint</Application>
  <PresentationFormat>Affichage à l'écran (4:3)</PresentationFormat>
  <Paragraphs>731</Paragraphs>
  <Slides>77</Slides>
  <Notes>66</Notes>
  <HiddenSlides>3</HiddenSlides>
  <MMClips>0</MMClips>
  <ScaleCrop>false</ScaleCrop>
  <HeadingPairs>
    <vt:vector size="6" baseType="variant">
      <vt:variant>
        <vt:lpstr>Polices utilisées</vt:lpstr>
      </vt:variant>
      <vt:variant>
        <vt:i4>11</vt:i4>
      </vt:variant>
      <vt:variant>
        <vt:lpstr>Thème</vt:lpstr>
      </vt:variant>
      <vt:variant>
        <vt:i4>4</vt:i4>
      </vt:variant>
      <vt:variant>
        <vt:lpstr>Titres des diapositives</vt:lpstr>
      </vt:variant>
      <vt:variant>
        <vt:i4>77</vt:i4>
      </vt:variant>
    </vt:vector>
  </HeadingPairs>
  <TitlesOfParts>
    <vt:vector size="92" baseType="lpstr">
      <vt:lpstr>Arial</vt:lpstr>
      <vt:lpstr>Calibri</vt:lpstr>
      <vt:lpstr>Courier New</vt:lpstr>
      <vt:lpstr>Gill Sans MT</vt:lpstr>
      <vt:lpstr>Helvetica</vt:lpstr>
      <vt:lpstr>National</vt:lpstr>
      <vt:lpstr>National-Book</vt:lpstr>
      <vt:lpstr>Symbol</vt:lpstr>
      <vt:lpstr>Times New Roman</vt:lpstr>
      <vt:lpstr>Wingdings</vt:lpstr>
      <vt:lpstr>Wingdings 3</vt:lpstr>
      <vt:lpstr>Thème Office</vt:lpstr>
      <vt:lpstr>1_Thème Office</vt:lpstr>
      <vt:lpstr>2_Thème Office</vt:lpstr>
      <vt:lpstr>4_Thème Office</vt:lpstr>
      <vt:lpstr>GTS 813 – Évaluation des technologies de la santé  Atelier de recherche documentaire</vt:lpstr>
      <vt:lpstr>Objectifs</vt:lpstr>
      <vt:lpstr>Développer une méthodologie de recherche documentaire rigoureuse</vt:lpstr>
      <vt:lpstr>Présentation PowerPoint</vt:lpstr>
      <vt:lpstr>Présentation PowerPoint</vt:lpstr>
      <vt:lpstr>Accès hors campus</vt:lpstr>
      <vt:lpstr>Présentation PowerPoint</vt:lpstr>
      <vt:lpstr>Étape 1: Définir son sujet</vt:lpstr>
      <vt:lpstr>Étape 1: Définir son sujet</vt:lpstr>
      <vt:lpstr>Étape 1: Définir son sujet</vt:lpstr>
      <vt:lpstr>Présentation PowerPoint</vt:lpstr>
      <vt:lpstr>Étape 2: Identifier les concepts importants</vt:lpstr>
      <vt:lpstr>Étape 2: Enrichir son vocabulaire</vt:lpstr>
      <vt:lpstr>Étape 2: Enrichir son vocabulaire</vt:lpstr>
      <vt:lpstr>Présentation PowerPoint</vt:lpstr>
      <vt:lpstr>Étape 3: Faire un plan de concept</vt:lpstr>
      <vt:lpstr>Étape 3: Élaborer des équations de recherche</vt:lpstr>
      <vt:lpstr>Étape 3: Élaborer des équations de recherche</vt:lpstr>
      <vt:lpstr>Étape 3: Élaborer des équations de recherche</vt:lpstr>
      <vt:lpstr>Étape 3: Élaborer des équations de recherche</vt:lpstr>
      <vt:lpstr>Étape 3: Élaborer des équations de recherche</vt:lpstr>
      <vt:lpstr>Étape 3: Élaborer des équations de recherche</vt:lpstr>
      <vt:lpstr>Étape 3: Élaborer des équations de recherche</vt:lpstr>
      <vt:lpstr>Étape 3: Élaborer des équations de recherche</vt:lpstr>
      <vt:lpstr>Étape 3: Élaborer des équations de recherche</vt:lpstr>
      <vt:lpstr>Étape 3: Élaborer des équations de recherche</vt:lpstr>
      <vt:lpstr>Étape 3: Élaborer des équations de recherche</vt:lpstr>
      <vt:lpstr>Mise en pratique – Partie A (5-10 min)</vt:lpstr>
      <vt:lpstr>Présentation PowerPoint</vt:lpstr>
      <vt:lpstr>Étape 4: Trouver le bon outil de recherche</vt:lpstr>
      <vt:lpstr>Étape 4: Trouver le bon outil de recherche</vt:lpstr>
      <vt:lpstr>Étape 4: Trouver le bon outil de recherche</vt:lpstr>
      <vt:lpstr>Présentation PowerPoint</vt:lpstr>
      <vt:lpstr>Effectuer des recherches efficaces dans Compendex &amp; Inspec, PubMed et Cochrane Library</vt:lpstr>
      <vt:lpstr>Compendex &amp; INSPEC</vt:lpstr>
      <vt:lpstr>Étape 5: Faire plusieurs recherches</vt:lpstr>
      <vt:lpstr>Étape 5: Examiner les résultats</vt:lpstr>
      <vt:lpstr>Étape 5: Examiner les résultats</vt:lpstr>
      <vt:lpstr>Prêt entre bibliothèques (PEB)</vt:lpstr>
      <vt:lpstr>PubMed</vt:lpstr>
      <vt:lpstr>PubMed</vt:lpstr>
      <vt:lpstr>PubMed</vt:lpstr>
      <vt:lpstr>PubMed</vt:lpstr>
      <vt:lpstr>PubMed</vt:lpstr>
      <vt:lpstr>PubMed</vt:lpstr>
      <vt:lpstr>Mise en pratique – Partie B (5-10 min)</vt:lpstr>
      <vt:lpstr>PubMed</vt:lpstr>
      <vt:lpstr>PubMed</vt:lpstr>
      <vt:lpstr>PubMed</vt:lpstr>
      <vt:lpstr>PubMed</vt:lpstr>
      <vt:lpstr>Cochrane Library</vt:lpstr>
      <vt:lpstr>Cochrane Library</vt:lpstr>
      <vt:lpstr>Cochrane Library</vt:lpstr>
      <vt:lpstr>Mise en pratique – Partie C (5-10 min)</vt:lpstr>
      <vt:lpstr>Étape 5: Faire plusieurs recherches</vt:lpstr>
      <vt:lpstr>Présentation PowerPoint</vt:lpstr>
      <vt:lpstr>Étape 6: Évaluer les résultats</vt:lpstr>
      <vt:lpstr>Étape 6: Évaluer les résultats</vt:lpstr>
      <vt:lpstr>Étape 6: Évaluer les résultats</vt:lpstr>
      <vt:lpstr>Étape 6: Évaluer les résultats</vt:lpstr>
      <vt:lpstr>Étape 6: Évaluer les résultats</vt:lpstr>
      <vt:lpstr>Présentation PowerPoint</vt:lpstr>
      <vt:lpstr>Utiliser l’information de manière éthique</vt:lpstr>
      <vt:lpstr>Utiliser l’information de manière éthique</vt:lpstr>
      <vt:lpstr>Utiliser l’information de manière éthique</vt:lpstr>
      <vt:lpstr>Utiliser l’information de manière éthique</vt:lpstr>
      <vt:lpstr>Méthode « APA-ÉTS »</vt:lpstr>
      <vt:lpstr>Méthode « APA-ÉTS »</vt:lpstr>
      <vt:lpstr>Méthode « APA-ÉTS »</vt:lpstr>
      <vt:lpstr>Logiciels de gestion bibliographique</vt:lpstr>
      <vt:lpstr>Logiciels de gestion bibliographique</vt:lpstr>
      <vt:lpstr>Logiciels de gestion bibliographique</vt:lpstr>
      <vt:lpstr>Zotero</vt:lpstr>
      <vt:lpstr>EndNotes</vt:lpstr>
      <vt:lpstr>Objectifs</vt:lpstr>
      <vt:lpstr>Bibliographie</vt:lpstr>
      <vt:lpstr>Bonnes recherches!</vt:lpstr>
    </vt:vector>
  </TitlesOfParts>
  <Company>MUV37-4DT6V-383HJ-KG2QQ-XQ6GM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Ab Cd</dc:creator>
  <cp:lastModifiedBy>De Sève Leboeuf, Marie-Renée</cp:lastModifiedBy>
  <cp:revision>267</cp:revision>
  <cp:lastPrinted>2017-01-16T21:35:51Z</cp:lastPrinted>
  <dcterms:created xsi:type="dcterms:W3CDTF">2014-11-22T20:49:55Z</dcterms:created>
  <dcterms:modified xsi:type="dcterms:W3CDTF">2021-01-12T21:41:22Z</dcterms:modified>
</cp:coreProperties>
</file>