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7"/>
  </p:notesMasterIdLst>
  <p:handoutMasterIdLst>
    <p:handoutMasterId r:id="rId78"/>
  </p:handoutMasterIdLst>
  <p:sldIdLst>
    <p:sldId id="419" r:id="rId5"/>
    <p:sldId id="484" r:id="rId6"/>
    <p:sldId id="486" r:id="rId7"/>
    <p:sldId id="494" r:id="rId8"/>
    <p:sldId id="263" r:id="rId9"/>
    <p:sldId id="265" r:id="rId10"/>
    <p:sldId id="267" r:id="rId11"/>
    <p:sldId id="268" r:id="rId12"/>
    <p:sldId id="383" r:id="rId13"/>
    <p:sldId id="384" r:id="rId14"/>
    <p:sldId id="387" r:id="rId15"/>
    <p:sldId id="482" r:id="rId16"/>
    <p:sldId id="487" r:id="rId17"/>
    <p:sldId id="437" r:id="rId18"/>
    <p:sldId id="431" r:id="rId19"/>
    <p:sldId id="438" r:id="rId20"/>
    <p:sldId id="439" r:id="rId21"/>
    <p:sldId id="447" r:id="rId22"/>
    <p:sldId id="440" r:id="rId23"/>
    <p:sldId id="442" r:id="rId24"/>
    <p:sldId id="441" r:id="rId25"/>
    <p:sldId id="443" r:id="rId26"/>
    <p:sldId id="446" r:id="rId27"/>
    <p:sldId id="445" r:id="rId28"/>
    <p:sldId id="488" r:id="rId29"/>
    <p:sldId id="380" r:id="rId30"/>
    <p:sldId id="328" r:id="rId31"/>
    <p:sldId id="329" r:id="rId32"/>
    <p:sldId id="460" r:id="rId33"/>
    <p:sldId id="459" r:id="rId34"/>
    <p:sldId id="422" r:id="rId35"/>
    <p:sldId id="331" r:id="rId36"/>
    <p:sldId id="423" r:id="rId37"/>
    <p:sldId id="424" r:id="rId38"/>
    <p:sldId id="462" r:id="rId39"/>
    <p:sldId id="335" r:id="rId40"/>
    <p:sldId id="475" r:id="rId41"/>
    <p:sldId id="476" r:id="rId42"/>
    <p:sldId id="477" r:id="rId43"/>
    <p:sldId id="478" r:id="rId44"/>
    <p:sldId id="392" r:id="rId45"/>
    <p:sldId id="489" r:id="rId46"/>
    <p:sldId id="416" r:id="rId47"/>
    <p:sldId id="417" r:id="rId48"/>
    <p:sldId id="418" r:id="rId49"/>
    <p:sldId id="464" r:id="rId50"/>
    <p:sldId id="465" r:id="rId51"/>
    <p:sldId id="490" r:id="rId52"/>
    <p:sldId id="473" r:id="rId53"/>
    <p:sldId id="342" r:id="rId54"/>
    <p:sldId id="343" r:id="rId55"/>
    <p:sldId id="491" r:id="rId56"/>
    <p:sldId id="352" r:id="rId57"/>
    <p:sldId id="353" r:id="rId58"/>
    <p:sldId id="354" r:id="rId59"/>
    <p:sldId id="378" r:id="rId60"/>
    <p:sldId id="415" r:id="rId61"/>
    <p:sldId id="425" r:id="rId62"/>
    <p:sldId id="426" r:id="rId63"/>
    <p:sldId id="357" r:id="rId64"/>
    <p:sldId id="427" r:id="rId65"/>
    <p:sldId id="428" r:id="rId66"/>
    <p:sldId id="479" r:id="rId67"/>
    <p:sldId id="492" r:id="rId68"/>
    <p:sldId id="467" r:id="rId69"/>
    <p:sldId id="466" r:id="rId70"/>
    <p:sldId id="480" r:id="rId71"/>
    <p:sldId id="493" r:id="rId72"/>
    <p:sldId id="429" r:id="rId73"/>
    <p:sldId id="448" r:id="rId74"/>
    <p:sldId id="481" r:id="rId75"/>
    <p:sldId id="260" r:id="rId76"/>
  </p:sldIdLst>
  <p:sldSz cx="9144000" cy="6858000" type="screen4x3"/>
  <p:notesSz cx="7023100" cy="9309100"/>
  <p:custDataLst>
    <p:tags r:id="rId79"/>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222D"/>
    <a:srgbClr val="A9262D"/>
    <a:srgbClr val="E631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7971" autoAdjust="0"/>
  </p:normalViewPr>
  <p:slideViewPr>
    <p:cSldViewPr snapToGrid="0" snapToObjects="1">
      <p:cViewPr varScale="1">
        <p:scale>
          <a:sx n="63" d="100"/>
          <a:sy n="63" d="100"/>
        </p:scale>
        <p:origin x="15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gevin-Harnois, Félix" userId="f6a529fa-8705-459f-94c1-6f65ce74b93c" providerId="ADAL" clId="{78CB1C15-1764-4E13-823A-35C5E65C4518}"/>
    <pc:docChg chg="undo custSel addSld delSld modSld">
      <pc:chgData name="Langevin-Harnois, Félix" userId="f6a529fa-8705-459f-94c1-6f65ce74b93c" providerId="ADAL" clId="{78CB1C15-1764-4E13-823A-35C5E65C4518}" dt="2021-01-15T15:31:43.991" v="113" actId="20577"/>
      <pc:docMkLst>
        <pc:docMk/>
      </pc:docMkLst>
      <pc:sldChg chg="modSp">
        <pc:chgData name="Langevin-Harnois, Félix" userId="f6a529fa-8705-459f-94c1-6f65ce74b93c" providerId="ADAL" clId="{78CB1C15-1764-4E13-823A-35C5E65C4518}" dt="2021-01-15T15:31:43.991" v="113" actId="20577"/>
        <pc:sldMkLst>
          <pc:docMk/>
          <pc:sldMk cId="501929018" sldId="260"/>
        </pc:sldMkLst>
        <pc:spChg chg="mod">
          <ac:chgData name="Langevin-Harnois, Félix" userId="f6a529fa-8705-459f-94c1-6f65ce74b93c" providerId="ADAL" clId="{78CB1C15-1764-4E13-823A-35C5E65C4518}" dt="2021-01-15T15:31:43.991" v="113" actId="20577"/>
          <ac:spMkLst>
            <pc:docMk/>
            <pc:sldMk cId="501929018" sldId="260"/>
            <ac:spMk id="11" creationId="{00000000-0000-0000-0000-000000000000}"/>
          </ac:spMkLst>
        </pc:spChg>
      </pc:sldChg>
      <pc:sldChg chg="del">
        <pc:chgData name="Langevin-Harnois, Félix" userId="f6a529fa-8705-459f-94c1-6f65ce74b93c" providerId="ADAL" clId="{78CB1C15-1764-4E13-823A-35C5E65C4518}" dt="2021-01-15T15:24:21.240" v="14" actId="2696"/>
        <pc:sldMkLst>
          <pc:docMk/>
          <pc:sldMk cId="0" sldId="261"/>
        </pc:sldMkLst>
      </pc:sldChg>
      <pc:sldChg chg="modSp">
        <pc:chgData name="Langevin-Harnois, Félix" userId="f6a529fa-8705-459f-94c1-6f65ce74b93c" providerId="ADAL" clId="{78CB1C15-1764-4E13-823A-35C5E65C4518}" dt="2021-01-15T15:22:54.025" v="6" actId="20577"/>
        <pc:sldMkLst>
          <pc:docMk/>
          <pc:sldMk cId="4152604356" sldId="419"/>
        </pc:sldMkLst>
        <pc:spChg chg="mod">
          <ac:chgData name="Langevin-Harnois, Félix" userId="f6a529fa-8705-459f-94c1-6f65ce74b93c" providerId="ADAL" clId="{78CB1C15-1764-4E13-823A-35C5E65C4518}" dt="2021-01-15T15:22:54.025" v="6" actId="20577"/>
          <ac:spMkLst>
            <pc:docMk/>
            <pc:sldMk cId="4152604356" sldId="419"/>
            <ac:spMk id="4" creationId="{00000000-0000-0000-0000-000000000000}"/>
          </ac:spMkLst>
        </pc:spChg>
      </pc:sldChg>
      <pc:sldChg chg="modSp">
        <pc:chgData name="Langevin-Harnois, Félix" userId="f6a529fa-8705-459f-94c1-6f65ce74b93c" providerId="ADAL" clId="{78CB1C15-1764-4E13-823A-35C5E65C4518}" dt="2021-01-15T15:29:29.949" v="109" actId="20577"/>
        <pc:sldMkLst>
          <pc:docMk/>
          <pc:sldMk cId="1200524659" sldId="467"/>
        </pc:sldMkLst>
        <pc:spChg chg="mod">
          <ac:chgData name="Langevin-Harnois, Félix" userId="f6a529fa-8705-459f-94c1-6f65ce74b93c" providerId="ADAL" clId="{78CB1C15-1764-4E13-823A-35C5E65C4518}" dt="2021-01-15T15:29:29.949" v="109" actId="20577"/>
          <ac:spMkLst>
            <pc:docMk/>
            <pc:sldMk cId="1200524659" sldId="467"/>
            <ac:spMk id="5" creationId="{00000000-0000-0000-0000-000000000000}"/>
          </ac:spMkLst>
        </pc:spChg>
      </pc:sldChg>
      <pc:sldChg chg="modTransition">
        <pc:chgData name="Langevin-Harnois, Félix" userId="f6a529fa-8705-459f-94c1-6f65ce74b93c" providerId="ADAL" clId="{78CB1C15-1764-4E13-823A-35C5E65C4518}" dt="2021-01-15T15:27:25.856" v="45"/>
        <pc:sldMkLst>
          <pc:docMk/>
          <pc:sldMk cId="3301617487" sldId="480"/>
        </pc:sldMkLst>
      </pc:sldChg>
      <pc:sldChg chg="addSp delSp">
        <pc:chgData name="Langevin-Harnois, Félix" userId="f6a529fa-8705-459f-94c1-6f65ce74b93c" providerId="ADAL" clId="{78CB1C15-1764-4E13-823A-35C5E65C4518}" dt="2021-01-15T15:30:28.969" v="111"/>
        <pc:sldMkLst>
          <pc:docMk/>
          <pc:sldMk cId="2671777789" sldId="481"/>
        </pc:sldMkLst>
        <pc:graphicFrameChg chg="del">
          <ac:chgData name="Langevin-Harnois, Félix" userId="f6a529fa-8705-459f-94c1-6f65ce74b93c" providerId="ADAL" clId="{78CB1C15-1764-4E13-823A-35C5E65C4518}" dt="2021-01-15T15:30:28.671" v="110" actId="478"/>
          <ac:graphicFrameMkLst>
            <pc:docMk/>
            <pc:sldMk cId="2671777789" sldId="481"/>
            <ac:graphicFrameMk id="4" creationId="{00000000-0000-0000-0000-000000000000}"/>
          </ac:graphicFrameMkLst>
        </pc:graphicFrameChg>
        <pc:graphicFrameChg chg="add">
          <ac:chgData name="Langevin-Harnois, Félix" userId="f6a529fa-8705-459f-94c1-6f65ce74b93c" providerId="ADAL" clId="{78CB1C15-1764-4E13-823A-35C5E65C4518}" dt="2021-01-15T15:30:28.969" v="111"/>
          <ac:graphicFrameMkLst>
            <pc:docMk/>
            <pc:sldMk cId="2671777789" sldId="481"/>
            <ac:graphicFrameMk id="5" creationId="{9DFE87B1-AFD2-4BCD-BC6D-BE40EDCEC0C1}"/>
          </ac:graphicFrameMkLst>
        </pc:graphicFrameChg>
      </pc:sldChg>
      <pc:sldChg chg="modSp">
        <pc:chgData name="Langevin-Harnois, Félix" userId="f6a529fa-8705-459f-94c1-6f65ce74b93c" providerId="ADAL" clId="{78CB1C15-1764-4E13-823A-35C5E65C4518}" dt="2021-01-15T15:26:29.546" v="44" actId="2165"/>
        <pc:sldMkLst>
          <pc:docMk/>
          <pc:sldMk cId="2495567627" sldId="482"/>
        </pc:sldMkLst>
        <pc:graphicFrameChg chg="mod modGraphic">
          <ac:chgData name="Langevin-Harnois, Félix" userId="f6a529fa-8705-459f-94c1-6f65ce74b93c" providerId="ADAL" clId="{78CB1C15-1764-4E13-823A-35C5E65C4518}" dt="2021-01-15T15:26:29.546" v="44" actId="2165"/>
          <ac:graphicFrameMkLst>
            <pc:docMk/>
            <pc:sldMk cId="2495567627" sldId="482"/>
            <ac:graphicFrameMk id="4" creationId="{00000000-0000-0000-0000-000000000000}"/>
          </ac:graphicFrameMkLst>
        </pc:graphicFrameChg>
      </pc:sldChg>
      <pc:sldChg chg="modSp">
        <pc:chgData name="Langevin-Harnois, Félix" userId="f6a529fa-8705-459f-94c1-6f65ce74b93c" providerId="ADAL" clId="{78CB1C15-1764-4E13-823A-35C5E65C4518}" dt="2021-01-15T15:23:48.204" v="13" actId="20577"/>
        <pc:sldMkLst>
          <pc:docMk/>
          <pc:sldMk cId="0" sldId="494"/>
        </pc:sldMkLst>
        <pc:spChg chg="mod">
          <ac:chgData name="Langevin-Harnois, Félix" userId="f6a529fa-8705-459f-94c1-6f65ce74b93c" providerId="ADAL" clId="{78CB1C15-1764-4E13-823A-35C5E65C4518}" dt="2021-01-15T15:23:48.204" v="13" actId="20577"/>
          <ac:spMkLst>
            <pc:docMk/>
            <pc:sldMk cId="0" sldId="494"/>
            <ac:spMk id="106" creationId="{00000000-0000-0000-0000-000000000000}"/>
          </ac:spMkLst>
        </pc:spChg>
      </pc:sldChg>
      <pc:sldChg chg="modSp add del">
        <pc:chgData name="Langevin-Harnois, Félix" userId="f6a529fa-8705-459f-94c1-6f65ce74b93c" providerId="ADAL" clId="{78CB1C15-1764-4E13-823A-35C5E65C4518}" dt="2021-01-15T15:29:11.509" v="51" actId="2696"/>
        <pc:sldMkLst>
          <pc:docMk/>
          <pc:sldMk cId="3118456081" sldId="495"/>
        </pc:sldMkLst>
        <pc:spChg chg="mod">
          <ac:chgData name="Langevin-Harnois, Félix" userId="f6a529fa-8705-459f-94c1-6f65ce74b93c" providerId="ADAL" clId="{78CB1C15-1764-4E13-823A-35C5E65C4518}" dt="2021-01-15T15:29:07.877" v="50" actId="20577"/>
          <ac:spMkLst>
            <pc:docMk/>
            <pc:sldMk cId="3118456081" sldId="495"/>
            <ac:spMk id="4" creationId="{00000000-0000-0000-0000-000000000000}"/>
          </ac:spMkLst>
        </pc:spChg>
      </pc:sldChg>
    </pc:docChg>
  </pc:docChgLst>
  <pc:docChgLst>
    <pc:chgData name="Langevin-Harnois, Félix" userId="f6a529fa-8705-459f-94c1-6f65ce74b93c" providerId="ADAL" clId="{645C6732-DD40-40B7-9194-18A2D2973DD7}"/>
    <pc:docChg chg="delSld modSld">
      <pc:chgData name="Langevin-Harnois, Félix" userId="f6a529fa-8705-459f-94c1-6f65ce74b93c" providerId="ADAL" clId="{645C6732-DD40-40B7-9194-18A2D2973DD7}" dt="2021-06-01T13:12:13.934" v="17" actId="47"/>
      <pc:docMkLst>
        <pc:docMk/>
      </pc:docMkLst>
      <pc:sldChg chg="modSp mod">
        <pc:chgData name="Langevin-Harnois, Félix" userId="f6a529fa-8705-459f-94c1-6f65ce74b93c" providerId="ADAL" clId="{645C6732-DD40-40B7-9194-18A2D2973DD7}" dt="2021-05-28T13:33:55.406" v="7" actId="20577"/>
        <pc:sldMkLst>
          <pc:docMk/>
          <pc:sldMk cId="4152604356" sldId="419"/>
        </pc:sldMkLst>
        <pc:spChg chg="mod">
          <ac:chgData name="Langevin-Harnois, Félix" userId="f6a529fa-8705-459f-94c1-6f65ce74b93c" providerId="ADAL" clId="{645C6732-DD40-40B7-9194-18A2D2973DD7}" dt="2021-05-28T13:33:55.406" v="7" actId="20577"/>
          <ac:spMkLst>
            <pc:docMk/>
            <pc:sldMk cId="4152604356" sldId="419"/>
            <ac:spMk id="4" creationId="{00000000-0000-0000-0000-000000000000}"/>
          </ac:spMkLst>
        </pc:spChg>
      </pc:sldChg>
      <pc:sldChg chg="del">
        <pc:chgData name="Langevin-Harnois, Félix" userId="f6a529fa-8705-459f-94c1-6f65ce74b93c" providerId="ADAL" clId="{645C6732-DD40-40B7-9194-18A2D2973DD7}" dt="2021-06-01T13:11:58.477" v="15" actId="47"/>
        <pc:sldMkLst>
          <pc:docMk/>
          <pc:sldMk cId="2705215120" sldId="458"/>
        </pc:sldMkLst>
      </pc:sldChg>
      <pc:sldChg chg="del">
        <pc:chgData name="Langevin-Harnois, Félix" userId="f6a529fa-8705-459f-94c1-6f65ce74b93c" providerId="ADAL" clId="{645C6732-DD40-40B7-9194-18A2D2973DD7}" dt="2021-06-01T13:12:07.913" v="16" actId="47"/>
        <pc:sldMkLst>
          <pc:docMk/>
          <pc:sldMk cId="4114345928" sldId="461"/>
        </pc:sldMkLst>
      </pc:sldChg>
      <pc:sldChg chg="del">
        <pc:chgData name="Langevin-Harnois, Félix" userId="f6a529fa-8705-459f-94c1-6f65ce74b93c" providerId="ADAL" clId="{645C6732-DD40-40B7-9194-18A2D2973DD7}" dt="2021-06-01T13:12:13.934" v="17" actId="47"/>
        <pc:sldMkLst>
          <pc:docMk/>
          <pc:sldMk cId="844929685" sldId="463"/>
        </pc:sldMkLst>
      </pc:sldChg>
      <pc:sldChg chg="modSp mod">
        <pc:chgData name="Langevin-Harnois, Félix" userId="f6a529fa-8705-459f-94c1-6f65ce74b93c" providerId="ADAL" clId="{645C6732-DD40-40B7-9194-18A2D2973DD7}" dt="2021-05-28T14:55:57.795" v="14" actId="6549"/>
        <pc:sldMkLst>
          <pc:docMk/>
          <pc:sldMk cId="0" sldId="494"/>
        </pc:sldMkLst>
        <pc:spChg chg="mod">
          <ac:chgData name="Langevin-Harnois, Félix" userId="f6a529fa-8705-459f-94c1-6f65ce74b93c" providerId="ADAL" clId="{645C6732-DD40-40B7-9194-18A2D2973DD7}" dt="2021-05-28T14:55:57.795" v="14" actId="6549"/>
          <ac:spMkLst>
            <pc:docMk/>
            <pc:sldMk cId="0" sldId="494"/>
            <ac:spMk id="10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074D7256-C7FE-494F-9D35-03763745F877}" type="datetimeFigureOut">
              <a:rPr lang="fr-CA" smtClean="0"/>
              <a:t>2021-06-01</a:t>
            </a:fld>
            <a:endParaRPr lang="fr-CA"/>
          </a:p>
        </p:txBody>
      </p:sp>
      <p:sp>
        <p:nvSpPr>
          <p:cNvPr id="4" name="Espace réservé du pied de page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E60EAC7E-9C87-404B-8295-D584B7612BA1}" type="slidenum">
              <a:rPr lang="fr-CA" smtClean="0"/>
              <a:t>‹N°›</a:t>
            </a:fld>
            <a:endParaRPr lang="fr-CA"/>
          </a:p>
        </p:txBody>
      </p:sp>
    </p:spTree>
    <p:extLst>
      <p:ext uri="{BB962C8B-B14F-4D97-AF65-F5344CB8AC3E}">
        <p14:creationId xmlns:p14="http://schemas.microsoft.com/office/powerpoint/2010/main" val="302377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fr-FR"/>
          </a:p>
        </p:txBody>
      </p:sp>
      <p:sp>
        <p:nvSpPr>
          <p:cNvPr id="3" name="Espace réservé de la date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037EC64-71BE-3A4F-9E51-DBA3ABD7B48D}" type="datetimeFigureOut">
              <a:rPr lang="fr-FR" smtClean="0"/>
              <a:t>01/06/2021</a:t>
            </a:fld>
            <a:endParaRPr lang="fr-FR"/>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fr-FR"/>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FB63BDF-C90E-AD46-8152-0CA0394D4568}" type="slidenum">
              <a:rPr lang="fr-FR" smtClean="0"/>
              <a:t>‹N°›</a:t>
            </a:fld>
            <a:endParaRPr lang="fr-FR"/>
          </a:p>
        </p:txBody>
      </p:sp>
    </p:spTree>
    <p:extLst>
      <p:ext uri="{BB962C8B-B14F-4D97-AF65-F5344CB8AC3E}">
        <p14:creationId xmlns:p14="http://schemas.microsoft.com/office/powerpoint/2010/main" val="10747373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7e5c5c501_1_0: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fr-CA"/>
              <a:t>Fred + prendre les questions</a:t>
            </a:r>
            <a:endParaRPr/>
          </a:p>
        </p:txBody>
      </p:sp>
      <p:sp>
        <p:nvSpPr>
          <p:cNvPr id="104" name="Google Shape;104;g87e5c5c501_1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pPr defTabSz="914292">
              <a:defRPr/>
            </a:pPr>
            <a:endParaRPr lang="fr-FR" dirty="0"/>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32</a:t>
            </a:fld>
            <a:endParaRPr lang="fr-CA"/>
          </a:p>
        </p:txBody>
      </p:sp>
    </p:spTree>
    <p:extLst>
      <p:ext uri="{BB962C8B-B14F-4D97-AF65-F5344CB8AC3E}">
        <p14:creationId xmlns:p14="http://schemas.microsoft.com/office/powerpoint/2010/main" val="1552782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7880E43-2667-43DA-B0A7-5A29BB105459}" type="slidenum">
              <a:rPr lang="fr-CA" smtClean="0"/>
              <a:pPr/>
              <a:t>33</a:t>
            </a:fld>
            <a:endParaRPr lang="fr-CA"/>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fr-FR" dirty="0"/>
          </a:p>
        </p:txBody>
      </p:sp>
      <p:sp>
        <p:nvSpPr>
          <p:cNvPr id="115717" name="Espace réservé de l'en-tête 4"/>
          <p:cNvSpPr>
            <a:spLocks noGrp="1"/>
          </p:cNvSpPr>
          <p:nvPr>
            <p:ph type="hdr" sz="quarter"/>
          </p:nvPr>
        </p:nvSpPr>
        <p:spPr>
          <a:noFill/>
        </p:spPr>
        <p:txBody>
          <a:bodyPr/>
          <a:lstStyle/>
          <a:p>
            <a:r>
              <a:rPr lang="fr-CA"/>
              <a:t>MTR801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3F41693-E385-4B79-8A84-E34396D89D99}" type="slidenum">
              <a:rPr lang="fr-CA" smtClean="0"/>
              <a:pPr/>
              <a:t>34</a:t>
            </a:fld>
            <a:endParaRPr lang="fr-CA"/>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fr-FR"/>
          </a:p>
        </p:txBody>
      </p:sp>
      <p:sp>
        <p:nvSpPr>
          <p:cNvPr id="116741" name="Espace réservé de l'en-tête 4"/>
          <p:cNvSpPr>
            <a:spLocks noGrp="1"/>
          </p:cNvSpPr>
          <p:nvPr>
            <p:ph type="hdr" sz="quarter"/>
          </p:nvPr>
        </p:nvSpPr>
        <p:spPr>
          <a:noFill/>
        </p:spPr>
        <p:txBody>
          <a:bodyPr/>
          <a:lstStyle/>
          <a:p>
            <a:r>
              <a:rPr lang="fr-CA"/>
              <a:t>MTR801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pPr marL="0" indent="0">
              <a:buFontTx/>
              <a:buNone/>
            </a:pPr>
            <a:endParaRPr lang="fr-CA" dirty="0"/>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36</a:t>
            </a:fld>
            <a:endParaRPr lang="fr-CA"/>
          </a:p>
        </p:txBody>
      </p:sp>
    </p:spTree>
    <p:extLst>
      <p:ext uri="{BB962C8B-B14F-4D97-AF65-F5344CB8AC3E}">
        <p14:creationId xmlns:p14="http://schemas.microsoft.com/office/powerpoint/2010/main" val="155278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41</a:t>
            </a:fld>
            <a:endParaRPr lang="fr-CA"/>
          </a:p>
        </p:txBody>
      </p:sp>
    </p:spTree>
    <p:extLst>
      <p:ext uri="{BB962C8B-B14F-4D97-AF65-F5344CB8AC3E}">
        <p14:creationId xmlns:p14="http://schemas.microsoft.com/office/powerpoint/2010/main" val="693157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50</a:t>
            </a:fld>
            <a:endParaRPr lang="fr-CA"/>
          </a:p>
        </p:txBody>
      </p:sp>
    </p:spTree>
    <p:extLst>
      <p:ext uri="{BB962C8B-B14F-4D97-AF65-F5344CB8AC3E}">
        <p14:creationId xmlns:p14="http://schemas.microsoft.com/office/powerpoint/2010/main" val="3190377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51</a:t>
            </a:fld>
            <a:endParaRPr lang="fr-CA"/>
          </a:p>
        </p:txBody>
      </p:sp>
    </p:spTree>
    <p:extLst>
      <p:ext uri="{BB962C8B-B14F-4D97-AF65-F5344CB8AC3E}">
        <p14:creationId xmlns:p14="http://schemas.microsoft.com/office/powerpoint/2010/main" val="3190377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53</a:t>
            </a:fld>
            <a:endParaRPr lang="fr-CA"/>
          </a:p>
        </p:txBody>
      </p:sp>
    </p:spTree>
    <p:extLst>
      <p:ext uri="{BB962C8B-B14F-4D97-AF65-F5344CB8AC3E}">
        <p14:creationId xmlns:p14="http://schemas.microsoft.com/office/powerpoint/2010/main" val="691010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54</a:t>
            </a:fld>
            <a:endParaRPr lang="fr-CA"/>
          </a:p>
        </p:txBody>
      </p:sp>
    </p:spTree>
    <p:extLst>
      <p:ext uri="{BB962C8B-B14F-4D97-AF65-F5344CB8AC3E}">
        <p14:creationId xmlns:p14="http://schemas.microsoft.com/office/powerpoint/2010/main" val="4236770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55</a:t>
            </a:fld>
            <a:endParaRPr lang="fr-CA"/>
          </a:p>
        </p:txBody>
      </p:sp>
    </p:spTree>
    <p:extLst>
      <p:ext uri="{BB962C8B-B14F-4D97-AF65-F5344CB8AC3E}">
        <p14:creationId xmlns:p14="http://schemas.microsoft.com/office/powerpoint/2010/main" val="97338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7e5c5c501_1_5: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24" name="Google Shape;124;g87e5c5c501_1_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56</a:t>
            </a:fld>
            <a:endParaRPr lang="fr-CA"/>
          </a:p>
        </p:txBody>
      </p:sp>
    </p:spTree>
    <p:extLst>
      <p:ext uri="{BB962C8B-B14F-4D97-AF65-F5344CB8AC3E}">
        <p14:creationId xmlns:p14="http://schemas.microsoft.com/office/powerpoint/2010/main" val="80492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60</a:t>
            </a:fld>
            <a:endParaRPr lang="fr-CA"/>
          </a:p>
        </p:txBody>
      </p:sp>
    </p:spTree>
    <p:extLst>
      <p:ext uri="{BB962C8B-B14F-4D97-AF65-F5344CB8AC3E}">
        <p14:creationId xmlns:p14="http://schemas.microsoft.com/office/powerpoint/2010/main" val="1254205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63</a:t>
            </a:fld>
            <a:endParaRPr lang="fr-CA"/>
          </a:p>
        </p:txBody>
      </p:sp>
    </p:spTree>
    <p:extLst>
      <p:ext uri="{BB962C8B-B14F-4D97-AF65-F5344CB8AC3E}">
        <p14:creationId xmlns:p14="http://schemas.microsoft.com/office/powerpoint/2010/main" val="262243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724728a06_0_1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724728a06_0_13: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41" name="Google Shape;141;g8724728a06_0_13: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fr-CA"/>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5caae161a_1_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5caae161a_1_1: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57" name="Google Shape;157;g85caae161a_1_1: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fr-CA"/>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724728a06_0_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724728a06_0_6:notes"/>
          <p:cNvSpPr txBox="1">
            <a:spLocks noGrp="1"/>
          </p:cNvSpPr>
          <p:nvPr>
            <p:ph type="body" idx="1"/>
          </p:nvPr>
        </p:nvSpPr>
        <p:spPr>
          <a:xfrm>
            <a:off x="702310" y="4421823"/>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fr-CA"/>
              <a:t>Fred</a:t>
            </a:r>
            <a:endParaRPr/>
          </a:p>
        </p:txBody>
      </p:sp>
      <p:sp>
        <p:nvSpPr>
          <p:cNvPr id="163" name="Google Shape;163;g8724728a06_0_6:notes"/>
          <p:cNvSpPr txBox="1">
            <a:spLocks noGrp="1"/>
          </p:cNvSpPr>
          <p:nvPr>
            <p:ph type="sldNum" idx="12"/>
          </p:nvPr>
        </p:nvSpPr>
        <p:spPr>
          <a:xfrm>
            <a:off x="3978132" y="8842029"/>
            <a:ext cx="3043200" cy="4656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fr-CA"/>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18</a:t>
            </a:fld>
            <a:endParaRPr lang="fr-CA"/>
          </a:p>
        </p:txBody>
      </p:sp>
    </p:spTree>
    <p:extLst>
      <p:ext uri="{BB962C8B-B14F-4D97-AF65-F5344CB8AC3E}">
        <p14:creationId xmlns:p14="http://schemas.microsoft.com/office/powerpoint/2010/main" val="155278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23</a:t>
            </a:fld>
            <a:endParaRPr lang="fr-CA"/>
          </a:p>
        </p:txBody>
      </p:sp>
    </p:spTree>
    <p:extLst>
      <p:ext uri="{BB962C8B-B14F-4D97-AF65-F5344CB8AC3E}">
        <p14:creationId xmlns:p14="http://schemas.microsoft.com/office/powerpoint/2010/main" val="412338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27</a:t>
            </a:fld>
            <a:endParaRPr lang="fr-CA"/>
          </a:p>
        </p:txBody>
      </p:sp>
    </p:spTree>
    <p:extLst>
      <p:ext uri="{BB962C8B-B14F-4D97-AF65-F5344CB8AC3E}">
        <p14:creationId xmlns:p14="http://schemas.microsoft.com/office/powerpoint/2010/main" val="155278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4275" y="698500"/>
            <a:ext cx="4654550" cy="3490913"/>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D37DD97-9E9C-4F47-928D-549AACD39E65}" type="slidenum">
              <a:rPr lang="fr-CA" smtClean="0"/>
              <a:t>28</a:t>
            </a:fld>
            <a:endParaRPr lang="fr-CA"/>
          </a:p>
        </p:txBody>
      </p:sp>
    </p:spTree>
    <p:extLst>
      <p:ext uri="{BB962C8B-B14F-4D97-AF65-F5344CB8AC3E}">
        <p14:creationId xmlns:p14="http://schemas.microsoft.com/office/powerpoint/2010/main" val="1552782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rgbClr val="B7222D"/>
        </a:solidFill>
        <a:effectLst/>
      </p:bgPr>
    </p:bg>
    <p:spTree>
      <p:nvGrpSpPr>
        <p:cNvPr id="1" name=""/>
        <p:cNvGrpSpPr/>
        <p:nvPr/>
      </p:nvGrpSpPr>
      <p:grpSpPr>
        <a:xfrm>
          <a:off x="0" y="0"/>
          <a:ext cx="0" cy="0"/>
          <a:chOff x="0" y="0"/>
          <a:chExt cx="0" cy="0"/>
        </a:xfrm>
      </p:grpSpPr>
      <p:pic>
        <p:nvPicPr>
          <p:cNvPr id="8" name="Image 7"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4566" y="341588"/>
            <a:ext cx="5604345" cy="5824483"/>
          </a:xfrm>
          <a:prstGeom prst="rect">
            <a:avLst/>
          </a:prstGeom>
        </p:spPr>
      </p:pic>
      <p:sp>
        <p:nvSpPr>
          <p:cNvPr id="2" name="Titre 1"/>
          <p:cNvSpPr>
            <a:spLocks noGrp="1"/>
          </p:cNvSpPr>
          <p:nvPr>
            <p:ph type="ctrTitle"/>
          </p:nvPr>
        </p:nvSpPr>
        <p:spPr>
          <a:xfrm>
            <a:off x="685800" y="567450"/>
            <a:ext cx="7772400" cy="1470025"/>
          </a:xfrm>
        </p:spPr>
        <p:txBody>
          <a:bodyPr/>
          <a:lstStyle>
            <a:lvl1pPr>
              <a:defRPr>
                <a:solidFill>
                  <a:schemeClr val="bg1"/>
                </a:solidFill>
              </a:defRPr>
            </a:lvl1pPr>
          </a:lstStyle>
          <a:p>
            <a:r>
              <a:rPr lang="fr-CA" dirty="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solidFill>
                  <a:schemeClr val="bg1"/>
                </a:solidFill>
              </a:defRPr>
            </a:lvl1pPr>
          </a:lstStyle>
          <a:p>
            <a:fld id="{4FEB776D-5DE6-A048-9994-8202AE80A720}" type="datetimeFigureOut">
              <a:rPr lang="fr-FR" smtClean="0"/>
              <a:pPr/>
              <a:t>01/06/2021</a:t>
            </a:fld>
            <a:endParaRPr lang="fr-FR"/>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7E762CB4-0325-EA4B-A29B-EE2CC29C29D3}" type="slidenum">
              <a:rPr lang="fr-FR" smtClean="0"/>
              <a:pPr/>
              <a:t>‹N°›</a:t>
            </a:fld>
            <a:endParaRPr lang="fr-FR"/>
          </a:p>
        </p:txBody>
      </p:sp>
    </p:spTree>
    <p:extLst>
      <p:ext uri="{BB962C8B-B14F-4D97-AF65-F5344CB8AC3E}">
        <p14:creationId xmlns:p14="http://schemas.microsoft.com/office/powerpoint/2010/main" val="294317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4FEB776D-5DE6-A048-9994-8202AE80A720}" type="datetimeFigureOut">
              <a:rPr lang="fr-FR" smtClean="0"/>
              <a:t>01/06/2021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762CB4-0325-EA4B-A29B-EE2CC29C29D3}" type="slidenum">
              <a:rPr lang="fr-FR" smtClean="0"/>
              <a:t>‹N°›</a:t>
            </a:fld>
            <a:endParaRPr lang="fr-FR"/>
          </a:p>
        </p:txBody>
      </p:sp>
    </p:spTree>
    <p:extLst>
      <p:ext uri="{BB962C8B-B14F-4D97-AF65-F5344CB8AC3E}">
        <p14:creationId xmlns:p14="http://schemas.microsoft.com/office/powerpoint/2010/main" val="424777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p>
            <a:fld id="{4FEB776D-5DE6-A048-9994-8202AE80A720}" type="datetimeFigureOut">
              <a:rPr lang="fr-FR" smtClean="0"/>
              <a:t>01/06/2021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762CB4-0325-EA4B-A29B-EE2CC29C29D3}" type="slidenum">
              <a:rPr lang="fr-FR" smtClean="0"/>
              <a:t>‹N°›</a:t>
            </a:fld>
            <a:endParaRPr lang="fr-FR"/>
          </a:p>
        </p:txBody>
      </p:sp>
    </p:spTree>
    <p:extLst>
      <p:ext uri="{BB962C8B-B14F-4D97-AF65-F5344CB8AC3E}">
        <p14:creationId xmlns:p14="http://schemas.microsoft.com/office/powerpoint/2010/main" val="393605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p:cNvSpPr>
            <a:spLocks noGrp="1"/>
          </p:cNvSpPr>
          <p:nvPr>
            <p:ph type="dt" sz="half" idx="10"/>
          </p:nvPr>
        </p:nvSpPr>
        <p:spPr/>
        <p:txBody>
          <a:bodyPr/>
          <a:lstStyle/>
          <a:p>
            <a:fld id="{4FEB776D-5DE6-A048-9994-8202AE80A720}" type="datetimeFigureOut">
              <a:rPr lang="fr-FR" smtClean="0"/>
              <a:t>01/06/2021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t>‹N°›</a:t>
            </a:fld>
            <a:endParaRPr lang="fr-FR"/>
          </a:p>
        </p:txBody>
      </p:sp>
    </p:spTree>
    <p:extLst>
      <p:ext uri="{BB962C8B-B14F-4D97-AF65-F5344CB8AC3E}">
        <p14:creationId xmlns:p14="http://schemas.microsoft.com/office/powerpoint/2010/main" val="192587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p:cNvSpPr>
            <a:spLocks noGrp="1"/>
          </p:cNvSpPr>
          <p:nvPr>
            <p:ph type="dt" sz="half" idx="10"/>
          </p:nvPr>
        </p:nvSpPr>
        <p:spPr/>
        <p:txBody>
          <a:bodyPr/>
          <a:lstStyle/>
          <a:p>
            <a:fld id="{4FEB776D-5DE6-A048-9994-8202AE80A720}" type="datetimeFigureOut">
              <a:rPr lang="fr-FR" smtClean="0"/>
              <a:t>01/06/2021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762CB4-0325-EA4B-A29B-EE2CC29C29D3}" type="slidenum">
              <a:rPr lang="fr-FR" smtClean="0"/>
              <a:t>‹N°›</a:t>
            </a:fld>
            <a:endParaRPr lang="fr-FR"/>
          </a:p>
        </p:txBody>
      </p:sp>
    </p:spTree>
    <p:extLst>
      <p:ext uri="{BB962C8B-B14F-4D97-AF65-F5344CB8AC3E}">
        <p14:creationId xmlns:p14="http://schemas.microsoft.com/office/powerpoint/2010/main" val="348738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e la date 2"/>
          <p:cNvSpPr>
            <a:spLocks noGrp="1"/>
          </p:cNvSpPr>
          <p:nvPr>
            <p:ph type="dt" sz="half" idx="10"/>
          </p:nvPr>
        </p:nvSpPr>
        <p:spPr/>
        <p:txBody>
          <a:bodyPr/>
          <a:lstStyle/>
          <a:p>
            <a:fld id="{4FEB776D-5DE6-A048-9994-8202AE80A720}" type="datetimeFigureOut">
              <a:rPr lang="fr-FR" smtClean="0"/>
              <a:t>01/06/2021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E762CB4-0325-EA4B-A29B-EE2CC29C29D3}" type="slidenum">
              <a:rPr lang="fr-FR" smtClean="0"/>
              <a:t>‹N°›</a:t>
            </a:fld>
            <a:endParaRPr lang="fr-FR"/>
          </a:p>
        </p:txBody>
      </p:sp>
      <p:pic>
        <p:nvPicPr>
          <p:cNvPr id="6" name="Image 5"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910" y="4213002"/>
            <a:ext cx="3827843" cy="3978201"/>
          </a:xfrm>
          <a:prstGeom prst="rect">
            <a:avLst/>
          </a:prstGeom>
        </p:spPr>
      </p:pic>
    </p:spTree>
    <p:extLst>
      <p:ext uri="{BB962C8B-B14F-4D97-AF65-F5344CB8AC3E}">
        <p14:creationId xmlns:p14="http://schemas.microsoft.com/office/powerpoint/2010/main" val="94137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EB776D-5DE6-A048-9994-8202AE80A720}" type="datetimeFigureOut">
              <a:rPr lang="fr-FR" smtClean="0"/>
              <a:t>01/06/2021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762CB4-0325-EA4B-A29B-EE2CC29C29D3}" type="slidenum">
              <a:rPr lang="fr-FR" smtClean="0"/>
              <a:t>‹N°›</a:t>
            </a:fld>
            <a:endParaRPr lang="fr-FR"/>
          </a:p>
        </p:txBody>
      </p:sp>
      <p:pic>
        <p:nvPicPr>
          <p:cNvPr id="5" name="Image 4" descr="cub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910" y="4213002"/>
            <a:ext cx="3827843" cy="3978201"/>
          </a:xfrm>
          <a:prstGeom prst="rect">
            <a:avLst/>
          </a:prstGeom>
        </p:spPr>
      </p:pic>
    </p:spTree>
    <p:extLst>
      <p:ext uri="{BB962C8B-B14F-4D97-AF65-F5344CB8AC3E}">
        <p14:creationId xmlns:p14="http://schemas.microsoft.com/office/powerpoint/2010/main" val="108099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49"/>
            <a:ext cx="3008313" cy="1162051"/>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4FEB776D-5DE6-A048-9994-8202AE80A720}" type="datetimeFigureOut">
              <a:rPr lang="fr-FR" smtClean="0"/>
              <a:t>01/06/2021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t>‹N°›</a:t>
            </a:fld>
            <a:endParaRPr lang="fr-FR"/>
          </a:p>
        </p:txBody>
      </p:sp>
    </p:spTree>
    <p:extLst>
      <p:ext uri="{BB962C8B-B14F-4D97-AF65-F5344CB8AC3E}">
        <p14:creationId xmlns:p14="http://schemas.microsoft.com/office/powerpoint/2010/main" val="2955790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9"/>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4FEB776D-5DE6-A048-9994-8202AE80A720}" type="datetimeFigureOut">
              <a:rPr lang="fr-FR" smtClean="0"/>
              <a:t>01/06/2021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762CB4-0325-EA4B-A29B-EE2CC29C29D3}" type="slidenum">
              <a:rPr lang="fr-FR" smtClean="0"/>
              <a:t>‹N°›</a:t>
            </a:fld>
            <a:endParaRPr lang="fr-FR"/>
          </a:p>
        </p:txBody>
      </p:sp>
    </p:spTree>
    <p:extLst>
      <p:ext uri="{BB962C8B-B14F-4D97-AF65-F5344CB8AC3E}">
        <p14:creationId xmlns:p14="http://schemas.microsoft.com/office/powerpoint/2010/main" val="420025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7"/>
            <a:ext cx="8229600" cy="1143000"/>
          </a:xfrm>
          <a:prstGeom prst="rect">
            <a:avLst/>
          </a:prstGeom>
        </p:spPr>
        <p:txBody>
          <a:bodyPr vert="horz" lIns="91440" tIns="45720" rIns="91440" bIns="45720" rtlCol="0" anchor="ctr">
            <a:noAutofit/>
          </a:bodyPr>
          <a:lstStyle/>
          <a:p>
            <a:r>
              <a:rPr lang="fr-CA" dirty="0"/>
              <a:t>Cliquez et modifiez le titre</a:t>
            </a:r>
            <a:endParaRPr lang="fr-FR" dirty="0"/>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National-Book"/>
              </a:defRPr>
            </a:lvl1pPr>
          </a:lstStyle>
          <a:p>
            <a:fld id="{4FEB776D-5DE6-A048-9994-8202AE80A720}" type="datetimeFigureOut">
              <a:rPr lang="fr-FR" smtClean="0"/>
              <a:pPr/>
              <a:t>01/06/2021</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National-Book"/>
              </a:defRPr>
            </a:lvl1pPr>
          </a:lstStyle>
          <a:p>
            <a:endParaRPr lang="fr-F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National-Book"/>
              </a:defRPr>
            </a:lvl1pPr>
          </a:lstStyle>
          <a:p>
            <a:fld id="{7E762CB4-0325-EA4B-A29B-EE2CC29C29D3}" type="slidenum">
              <a:rPr lang="fr-FR" smtClean="0"/>
              <a:pPr/>
              <a:t>‹N°›</a:t>
            </a:fld>
            <a:endParaRPr lang="fr-FR"/>
          </a:p>
        </p:txBody>
      </p:sp>
    </p:spTree>
    <p:extLst>
      <p:ext uri="{BB962C8B-B14F-4D97-AF65-F5344CB8AC3E}">
        <p14:creationId xmlns:p14="http://schemas.microsoft.com/office/powerpoint/2010/main" val="294963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6000" b="1" i="0" kern="1200">
          <a:solidFill>
            <a:schemeClr val="tx1"/>
          </a:solidFill>
          <a:latin typeface="Nation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National-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National-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National-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National-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tsmtl.ca/bibliotheque" TargetMode="External"/><Relationship Id="rId2" Type="http://schemas.openxmlformats.org/officeDocument/2006/relationships/hyperlink" Target="http://www.etsmtl.ca/bibliotheque/Infos-generales/Renseignements-utiles/Acces-hors-camp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etsmtl.ca/bibliotheque/Infos-generales/Renseignements-utiles/Acces-hors-camp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arie-renee.deseveleboeuf@etsmtl.ca" TargetMode="External"/><Relationship Id="rId2" Type="http://schemas.openxmlformats.org/officeDocument/2006/relationships/hyperlink" Target="mailto:Catherine.Forget@etsmtl.ca" TargetMode="External"/><Relationship Id="rId1" Type="http://schemas.openxmlformats.org/officeDocument/2006/relationships/slideLayout" Target="../slideLayouts/slideLayout2.xml"/><Relationship Id="rId4" Type="http://schemas.openxmlformats.org/officeDocument/2006/relationships/hyperlink" Target="mailto:diane.girard@etsmtl.c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tsmtl.ca/Bibliotheque/Collections/Outils-de-references/Encyclopedies" TargetMode="External"/><Relationship Id="rId2" Type="http://schemas.openxmlformats.org/officeDocument/2006/relationships/hyperlink" Target="https://etsmtl.ca/Bibliotheque/Collections/Outils-de-references/Dictionnaires"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decouverte.uquebec.ca/primo_library/libweb/action/search.do?mode=Advanced&amp;ct=AdvancedSearch&amp;vid=ETS&amp;dscnt=0&amp;dstmp=149444668467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btb.termiumplus.gc.ca/" TargetMode="External"/><Relationship Id="rId2" Type="http://schemas.openxmlformats.org/officeDocument/2006/relationships/hyperlink" Target="https://etsmtl.ca/Bibliotheque/Collections/Outils-de-references/Dictionnaires" TargetMode="External"/><Relationship Id="rId1" Type="http://schemas.openxmlformats.org/officeDocument/2006/relationships/slideLayout" Target="../slideLayouts/slideLayout7.xml"/><Relationship Id="rId5" Type="http://schemas.openxmlformats.org/officeDocument/2006/relationships/hyperlink" Target="https://etsmtl.ca/Bibliotheque/Collections/Outils-de-references/Encyclopedies" TargetMode="External"/><Relationship Id="rId4" Type="http://schemas.openxmlformats.org/officeDocument/2006/relationships/hyperlink" Target="http://www.gdt.oqlf.gouv.qc.c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btb.termiumplus.gc.c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gdt.oqlf.gouv.qc.c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hal.archives-ouvertes.fr/search/index/q/*/docType_s/THESE/" TargetMode="External"/><Relationship Id="rId3" Type="http://schemas.openxmlformats.org/officeDocument/2006/relationships/hyperlink" Target="http://espace.etsmtl.ca/" TargetMode="External"/><Relationship Id="rId7" Type="http://schemas.openxmlformats.org/officeDocument/2006/relationships/hyperlink" Target="http://theses.fr/" TargetMode="External"/><Relationship Id="rId2" Type="http://schemas.openxmlformats.org/officeDocument/2006/relationships/hyperlink" Target="http://decouverte.uquebec.ca/primo_library/libweb/action/search.do?vid=ETS&amp;fromLogin=true" TargetMode="External"/><Relationship Id="rId1" Type="http://schemas.openxmlformats.org/officeDocument/2006/relationships/slideLayout" Target="../slideLayouts/slideLayout3.xml"/><Relationship Id="rId6" Type="http://schemas.openxmlformats.org/officeDocument/2006/relationships/hyperlink" Target="http://search.ndltd.org/" TargetMode="External"/><Relationship Id="rId5" Type="http://schemas.openxmlformats.org/officeDocument/2006/relationships/hyperlink" Target="https://oatd.org/" TargetMode="External"/><Relationship Id="rId4" Type="http://schemas.openxmlformats.org/officeDocument/2006/relationships/hyperlink" Target="http://search.proquest.com/pqdtft/advanced?accountid=2723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space.etsmtl.c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arch.proquest.com/pqdtft/advanced?accountid=2723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hyperlink" Target="http://www.sciencedirect.com/" TargetMode="External"/><Relationship Id="rId3" Type="http://schemas.openxmlformats.org/officeDocument/2006/relationships/hyperlink" Target="http://scholar.google.ca/" TargetMode="External"/><Relationship Id="rId7" Type="http://schemas.openxmlformats.org/officeDocument/2006/relationships/hyperlink" Target="https://www.scopus.com/" TargetMode="External"/><Relationship Id="rId2" Type="http://schemas.openxmlformats.org/officeDocument/2006/relationships/hyperlink" Target="https://www.etsmtl.ca/bibliotheque/collections/recherche-de-documents/bases-de-donnees" TargetMode="External"/><Relationship Id="rId1" Type="http://schemas.openxmlformats.org/officeDocument/2006/relationships/slideLayout" Target="../slideLayouts/slideLayout3.xml"/><Relationship Id="rId6" Type="http://schemas.openxmlformats.org/officeDocument/2006/relationships/hyperlink" Target="http://apps.webofknowledge.com/?product=WOS" TargetMode="External"/><Relationship Id="rId11" Type="http://schemas.openxmlformats.org/officeDocument/2006/relationships/hyperlink" Target="https://trid.trb.org/" TargetMode="External"/><Relationship Id="rId5" Type="http://schemas.openxmlformats.org/officeDocument/2006/relationships/hyperlink" Target="http://www.engineeringvillage2.org/controller/servlet/Controller?CID=quickSearch&amp;database=3" TargetMode="External"/><Relationship Id="rId10" Type="http://schemas.openxmlformats.org/officeDocument/2006/relationships/hyperlink" Target="http://www.ncbi.nlm.nih.gov/entrez/query.fcgi?otool=icaetecsuplib" TargetMode="External"/><Relationship Id="rId4" Type="http://schemas.openxmlformats.org/officeDocument/2006/relationships/hyperlink" Target="https://academic.microsoft.com/" TargetMode="External"/><Relationship Id="rId9" Type="http://schemas.openxmlformats.org/officeDocument/2006/relationships/hyperlink" Target="http://ieeexplore.ieee.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engineeringvillage.com/search/quick.ur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etsmtl.ca/Bibliotheque/Services/Generaux/Automne-2020-services-a-distance" TargetMode="External"/><Relationship Id="rId3" Type="http://schemas.openxmlformats.org/officeDocument/2006/relationships/hyperlink" Target="https://www.etsmtl.ca/Bibliotheque/Infos-generales/Bibliotheque/Heures-d-ouverture" TargetMode="External"/><Relationship Id="rId7" Type="http://schemas.openxmlformats.org/officeDocument/2006/relationships/hyperlink" Target="https://www.etsmtl.ca/Bibliotheque/Services/Generaux/Automne-2020-services-sur-pla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etsmtl.ca/bibliotheque/Infos-generales/Renseignements-utiles/Acces-hors-campus" TargetMode="External"/><Relationship Id="rId5" Type="http://schemas.openxmlformats.org/officeDocument/2006/relationships/hyperlink" Target="https://www.etsmtl.ca/Bibliotheque/Aide-et-formation/A-votre-service/Aide-en-direct-(clavardage)" TargetMode="External"/><Relationship Id="rId4" Type="http://schemas.openxmlformats.org/officeDocument/2006/relationships/hyperlink" Target="mailto:bibref@etsmtl.ca"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etsmtl.ca/bibliotheque/Infos-generales/Renseignements-utiles/Acces-hors-campu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etsmtl.ca/Bibliotheque/Nouvelles/2016/Etudiants-changement-de-votre-mot-de-passe-de-la-B" TargetMode="External"/><Relationship Id="rId2" Type="http://schemas.openxmlformats.org/officeDocument/2006/relationships/hyperlink" Target="https://pds.uqtr.ca/prod/pebvide/peb5.html?view=ETS"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pdos.csail.mit.edu/archive/scigen/"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etsmtl.ca/Bibliotheque/Aide-et-formation/A-votre-service/Aide-en-direct-(clavardage)"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mondiapason.ca/ressource/evaluer-ses-sources-avec-6-criteres-simples-niveau-universitair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mondiapason.ca/ressource/evaluer-ses-sources-avec-6-criteres-simples-niveau-universitair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etsmtl.ca/Etudes/citer-pas-plagie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etsmtl.ca/Etudes/citer-pas-plagi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etsmtl.ca/docs/Etudiants/Guides-gabarits/Documents/guide-redaction-projet-memoire-thes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space.etsmtl.ca/2178/" TargetMode="External"/><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tsmtl.ca/Bibliotheque/Accuei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etsmtl.ca/Etudes/citer-pas-plagier" TargetMode="External"/><Relationship Id="rId2" Type="http://schemas.openxmlformats.org/officeDocument/2006/relationships/hyperlink" Target="https://www.etsmtl.ca/docs/Etudiants/Guides-gabarits/Documents/guide-redaction-projet-memoire-thes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www.etsmtl.ca/Bibliotheque/Aide-et-formation/Comment---/Gerer-References" TargetMode="External"/><Relationship Id="rId2" Type="http://schemas.openxmlformats.org/officeDocument/2006/relationships/hyperlink" Target="https://login.incites.thomsonreuters.com/?DestApp=IC2JCR" TargetMode="External"/><Relationship Id="rId1" Type="http://schemas.openxmlformats.org/officeDocument/2006/relationships/slideLayout" Target="../slideLayouts/slideLayout2.xml"/><Relationship Id="rId5" Type="http://schemas.openxmlformats.org/officeDocument/2006/relationships/hyperlink" Target="mailto:bibref@etsmtl.ca" TargetMode="External"/><Relationship Id="rId4" Type="http://schemas.openxmlformats.org/officeDocument/2006/relationships/hyperlink" Target="https://etsmtl.libcal.com/"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ara.etsmtl.ca/"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tsmtl.on.worldcat.org/discovery?lang=fr"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mailto:marie-renee.deseveleboeuf@etsmtl.ca" TargetMode="External"/><Relationship Id="rId2" Type="http://schemas.openxmlformats.org/officeDocument/2006/relationships/hyperlink" Target="mailto:Catherine.Forget@etsmtl.ca" TargetMode="External"/><Relationship Id="rId1" Type="http://schemas.openxmlformats.org/officeDocument/2006/relationships/slideLayout" Target="../slideLayouts/slideLayout2.xml"/><Relationship Id="rId4" Type="http://schemas.openxmlformats.org/officeDocument/2006/relationships/hyperlink" Target="mailto:diane.girard@etsmtl.ca"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forms.gle/y9Jydt9qbxC9mZZm9" TargetMode="External"/><Relationship Id="rId3" Type="http://schemas.openxmlformats.org/officeDocument/2006/relationships/hyperlink" Target="http://etsmtl.ca/bibliotheque" TargetMode="External"/><Relationship Id="rId7" Type="http://schemas.openxmlformats.org/officeDocument/2006/relationships/image" Target="../media/image40.png"/><Relationship Id="rId2" Type="http://schemas.openxmlformats.org/officeDocument/2006/relationships/hyperlink" Target="mailto:Felix.langevin-harnois@etsmtl.ca" TargetMode="External"/><Relationship Id="rId1" Type="http://schemas.openxmlformats.org/officeDocument/2006/relationships/slideLayout" Target="../slideLayouts/slideLayout6.xml"/><Relationship Id="rId6" Type="http://schemas.openxmlformats.org/officeDocument/2006/relationships/hyperlink" Target="http://twitter.com/biblioets" TargetMode="External"/><Relationship Id="rId5" Type="http://schemas.openxmlformats.org/officeDocument/2006/relationships/image" Target="../media/image39.png"/><Relationship Id="rId4" Type="http://schemas.openxmlformats.org/officeDocument/2006/relationships/hyperlink" Target="http://facebook.com/bibliothequee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decouverte.uquebec.ca/ets"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772816"/>
            <a:ext cx="7772400" cy="1591786"/>
          </a:xfrm>
          <a:noFill/>
        </p:spPr>
        <p:txBody>
          <a:bodyPr>
            <a:normAutofit fontScale="90000"/>
          </a:bodyPr>
          <a:lstStyle/>
          <a:p>
            <a:pPr algn="l"/>
            <a:r>
              <a:rPr lang="fr-CA" sz="4800" dirty="0">
                <a:latin typeface="+mj-lt"/>
              </a:rPr>
              <a:t>MTR801</a:t>
            </a:r>
            <a:br>
              <a:rPr lang="fr-CA" sz="4800" dirty="0">
                <a:latin typeface="+mj-lt"/>
              </a:rPr>
            </a:br>
            <a:r>
              <a:rPr lang="fr-CA" sz="3600" dirty="0">
                <a:latin typeface="+mj-lt"/>
              </a:rPr>
              <a:t>Planification d’un projet de recherche en ingénierie</a:t>
            </a:r>
          </a:p>
        </p:txBody>
      </p:sp>
      <p:sp>
        <p:nvSpPr>
          <p:cNvPr id="3" name="Sous-titre 2"/>
          <p:cNvSpPr>
            <a:spLocks noGrp="1"/>
          </p:cNvSpPr>
          <p:nvPr>
            <p:ph type="subTitle" idx="1"/>
          </p:nvPr>
        </p:nvSpPr>
        <p:spPr>
          <a:xfrm>
            <a:off x="683568" y="3493182"/>
            <a:ext cx="7776864" cy="622920"/>
          </a:xfrm>
          <a:noFill/>
        </p:spPr>
        <p:txBody>
          <a:bodyPr/>
          <a:lstStyle/>
          <a:p>
            <a:pPr algn="l"/>
            <a:r>
              <a:rPr lang="fr-CA" dirty="0">
                <a:latin typeface="+mj-lt"/>
              </a:rPr>
              <a:t>Outils et stratégies de recherche</a:t>
            </a:r>
          </a:p>
        </p:txBody>
      </p:sp>
      <p:sp>
        <p:nvSpPr>
          <p:cNvPr id="4" name="ZoneTexte 3"/>
          <p:cNvSpPr txBox="1"/>
          <p:nvPr/>
        </p:nvSpPr>
        <p:spPr>
          <a:xfrm>
            <a:off x="5239179" y="4725144"/>
            <a:ext cx="3456384" cy="1754326"/>
          </a:xfrm>
          <a:prstGeom prst="rect">
            <a:avLst/>
          </a:prstGeom>
          <a:noFill/>
        </p:spPr>
        <p:txBody>
          <a:bodyPr wrap="square" rtlCol="0">
            <a:spAutoFit/>
          </a:bodyPr>
          <a:lstStyle/>
          <a:p>
            <a:r>
              <a:rPr lang="fr-CA" b="1" dirty="0">
                <a:solidFill>
                  <a:schemeClr val="bg1"/>
                </a:solidFill>
              </a:rPr>
              <a:t>Félix Langevin Harnois</a:t>
            </a:r>
            <a:r>
              <a:rPr lang="fr-CA" dirty="0">
                <a:solidFill>
                  <a:schemeClr val="bg1"/>
                </a:solidFill>
              </a:rPr>
              <a:t>, M.S.I.</a:t>
            </a:r>
          </a:p>
          <a:p>
            <a:r>
              <a:rPr lang="fr-CA" dirty="0">
                <a:solidFill>
                  <a:schemeClr val="bg1"/>
                </a:solidFill>
              </a:rPr>
              <a:t>Bibliothécaire</a:t>
            </a:r>
          </a:p>
          <a:p>
            <a:r>
              <a:rPr lang="fr-CA" dirty="0">
                <a:solidFill>
                  <a:schemeClr val="bg1"/>
                </a:solidFill>
              </a:rPr>
              <a:t>Service de la bibliothèque</a:t>
            </a:r>
          </a:p>
          <a:p>
            <a:r>
              <a:rPr lang="fr-CA" dirty="0">
                <a:solidFill>
                  <a:schemeClr val="bg1"/>
                </a:solidFill>
              </a:rPr>
              <a:t>École de technologie supérieure</a:t>
            </a:r>
          </a:p>
          <a:p>
            <a:endParaRPr lang="fr-CA" dirty="0"/>
          </a:p>
          <a:p>
            <a:r>
              <a:rPr lang="fr-CA" b="1" dirty="0">
                <a:solidFill>
                  <a:schemeClr val="bg1"/>
                </a:solidFill>
              </a:rPr>
              <a:t>Été 2021</a:t>
            </a:r>
          </a:p>
        </p:txBody>
      </p:sp>
      <p:pic>
        <p:nvPicPr>
          <p:cNvPr id="5" name="Image 4" descr="Livre.png"/>
          <p:cNvPicPr>
            <a:picLocks noChangeAspect="1"/>
          </p:cNvPicPr>
          <p:nvPr/>
        </p:nvPicPr>
        <p:blipFill>
          <a:blip r:embed="rId2">
            <a:extLst>
              <a:ext uri="{BEBA8EAE-BF5A-486C-A8C5-ECC9F3942E4B}">
                <a14:imgProps xmlns:a14="http://schemas.microsoft.com/office/drawing/2010/main">
                  <a14:imgLayer r:embed="rId3">
                    <a14:imgEffect>
                      <a14:colorTemperature colorTemp="4435"/>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004048" y="-793663"/>
            <a:ext cx="4446407" cy="4446407"/>
          </a:xfrm>
          <a:prstGeom prst="rect">
            <a:avLst/>
          </a:prstGeom>
          <a:noFill/>
        </p:spPr>
      </p:pic>
    </p:spTree>
    <p:extLst>
      <p:ext uri="{BB962C8B-B14F-4D97-AF65-F5344CB8AC3E}">
        <p14:creationId xmlns:p14="http://schemas.microsoft.com/office/powerpoint/2010/main" val="415260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4619297" cy="4929411"/>
          </a:xfrm>
        </p:spPr>
        <p:txBody>
          <a:bodyPr>
            <a:normAutofit/>
          </a:bodyPr>
          <a:lstStyle/>
          <a:p>
            <a:pPr marL="0" indent="0">
              <a:spcAft>
                <a:spcPts val="1200"/>
              </a:spcAft>
              <a:buNone/>
            </a:pPr>
            <a:r>
              <a:rPr lang="en-US" b="1" dirty="0">
                <a:latin typeface="+mj-lt"/>
              </a:rPr>
              <a:t>Documents – </a:t>
            </a:r>
            <a:r>
              <a:rPr lang="en-US" b="1" dirty="0" err="1">
                <a:latin typeface="+mj-lt"/>
              </a:rPr>
              <a:t>en</a:t>
            </a:r>
            <a:r>
              <a:rPr lang="en-US" b="1" dirty="0">
                <a:latin typeface="+mj-lt"/>
              </a:rPr>
              <a:t> </a:t>
            </a:r>
            <a:r>
              <a:rPr lang="en-US" b="1" dirty="0" err="1">
                <a:latin typeface="+mj-lt"/>
              </a:rPr>
              <a:t>ligne</a:t>
            </a:r>
            <a:endParaRPr lang="en-US" b="1" dirty="0">
              <a:latin typeface="+mj-lt"/>
            </a:endParaRPr>
          </a:p>
          <a:p>
            <a:pPr>
              <a:spcAft>
                <a:spcPts val="1200"/>
              </a:spcAft>
            </a:pPr>
            <a:r>
              <a:rPr lang="en-US" sz="2400" dirty="0">
                <a:latin typeface="+mj-lt"/>
              </a:rPr>
              <a:t>+ 80 bases de </a:t>
            </a:r>
            <a:r>
              <a:rPr lang="en-US" sz="2400" dirty="0" err="1">
                <a:latin typeface="+mj-lt"/>
              </a:rPr>
              <a:t>données</a:t>
            </a:r>
            <a:r>
              <a:rPr lang="en-US" sz="2400" dirty="0">
                <a:latin typeface="+mj-lt"/>
              </a:rPr>
              <a:t> </a:t>
            </a:r>
            <a:r>
              <a:rPr lang="en-US" sz="2400" dirty="0" err="1">
                <a:latin typeface="+mj-lt"/>
              </a:rPr>
              <a:t>spécialisées</a:t>
            </a:r>
            <a:endParaRPr lang="en-US" sz="2400" dirty="0">
              <a:latin typeface="+mj-lt"/>
            </a:endParaRPr>
          </a:p>
          <a:p>
            <a:pPr>
              <a:spcAft>
                <a:spcPts val="1200"/>
              </a:spcAft>
            </a:pPr>
            <a:r>
              <a:rPr lang="en-US" sz="2400" dirty="0" err="1">
                <a:latin typeface="+mj-lt"/>
              </a:rPr>
              <a:t>Dizaines</a:t>
            </a:r>
            <a:r>
              <a:rPr lang="en-US" sz="2400" dirty="0">
                <a:latin typeface="+mj-lt"/>
              </a:rPr>
              <a:t> de </a:t>
            </a:r>
            <a:r>
              <a:rPr lang="en-US" sz="2400" dirty="0" err="1">
                <a:latin typeface="+mj-lt"/>
              </a:rPr>
              <a:t>milliers</a:t>
            </a:r>
            <a:r>
              <a:rPr lang="en-US" sz="2400" dirty="0">
                <a:latin typeface="+mj-lt"/>
              </a:rPr>
              <a:t> de livres </a:t>
            </a:r>
            <a:r>
              <a:rPr lang="en-US" sz="2400" dirty="0" err="1">
                <a:latin typeface="+mj-lt"/>
              </a:rPr>
              <a:t>électroniques</a:t>
            </a:r>
            <a:r>
              <a:rPr lang="en-US" sz="2400" dirty="0">
                <a:latin typeface="+mj-lt"/>
              </a:rPr>
              <a:t>, handbooks et revues </a:t>
            </a:r>
            <a:r>
              <a:rPr lang="en-US" sz="2400" dirty="0" err="1">
                <a:latin typeface="+mj-lt"/>
              </a:rPr>
              <a:t>scientifiques</a:t>
            </a:r>
            <a:r>
              <a:rPr lang="en-US" sz="2400" dirty="0">
                <a:latin typeface="+mj-lt"/>
              </a:rPr>
              <a:t> sur des </a:t>
            </a:r>
            <a:r>
              <a:rPr lang="en-US" sz="2400" dirty="0" err="1">
                <a:latin typeface="+mj-lt"/>
              </a:rPr>
              <a:t>sujets</a:t>
            </a:r>
            <a:r>
              <a:rPr lang="en-US" sz="2400" dirty="0">
                <a:latin typeface="+mj-lt"/>
              </a:rPr>
              <a:t> </a:t>
            </a:r>
            <a:r>
              <a:rPr lang="en-US" sz="2400" dirty="0" err="1">
                <a:latin typeface="+mj-lt"/>
              </a:rPr>
              <a:t>en</a:t>
            </a:r>
            <a:r>
              <a:rPr lang="en-US" sz="2400" dirty="0">
                <a:latin typeface="+mj-lt"/>
              </a:rPr>
              <a:t> </a:t>
            </a:r>
            <a:r>
              <a:rPr lang="en-US" sz="2400" dirty="0" err="1">
                <a:latin typeface="+mj-lt"/>
              </a:rPr>
              <a:t>ingénierie</a:t>
            </a:r>
            <a:endParaRPr lang="en-US" sz="2400" dirty="0">
              <a:latin typeface="+mj-lt"/>
            </a:endParaRPr>
          </a:p>
          <a:p>
            <a:pPr>
              <a:spcAft>
                <a:spcPts val="1200"/>
              </a:spcAft>
            </a:pPr>
            <a:r>
              <a:rPr lang="en-US" sz="2400" dirty="0" err="1">
                <a:latin typeface="+mj-lt"/>
                <a:hlinkClick r:id="rId2"/>
              </a:rPr>
              <a:t>Accès</a:t>
            </a:r>
            <a:r>
              <a:rPr lang="en-US" sz="2400" dirty="0">
                <a:latin typeface="+mj-lt"/>
                <a:hlinkClick r:id="rId2"/>
              </a:rPr>
              <a:t> hors campus</a:t>
            </a:r>
            <a:r>
              <a:rPr lang="en-US" sz="2400" dirty="0">
                <a:latin typeface="+mj-lt"/>
              </a:rPr>
              <a:t>: </a:t>
            </a:r>
            <a:r>
              <a:rPr lang="en-US" sz="2400" dirty="0" err="1">
                <a:latin typeface="+mj-lt"/>
              </a:rPr>
              <a:t>configurez</a:t>
            </a:r>
            <a:r>
              <a:rPr lang="en-US" sz="2400" dirty="0">
                <a:latin typeface="+mj-lt"/>
              </a:rPr>
              <a:t> un proxy sur </a:t>
            </a:r>
            <a:r>
              <a:rPr lang="en-US" sz="2400" dirty="0" err="1">
                <a:latin typeface="+mj-lt"/>
              </a:rPr>
              <a:t>votre</a:t>
            </a:r>
            <a:r>
              <a:rPr lang="en-US" sz="2400" dirty="0">
                <a:latin typeface="+mj-lt"/>
              </a:rPr>
              <a:t> portable </a:t>
            </a:r>
            <a:r>
              <a:rPr lang="en-US" sz="2400" dirty="0" err="1">
                <a:latin typeface="+mj-lt"/>
              </a:rPr>
              <a:t>ou</a:t>
            </a:r>
            <a:r>
              <a:rPr lang="en-US" sz="2400" dirty="0">
                <a:latin typeface="+mj-lt"/>
              </a:rPr>
              <a:t> </a:t>
            </a:r>
            <a:r>
              <a:rPr lang="en-US" sz="2400" dirty="0" err="1">
                <a:latin typeface="+mj-lt"/>
              </a:rPr>
              <a:t>ordinateur</a:t>
            </a:r>
            <a:r>
              <a:rPr lang="en-US" sz="2400" dirty="0">
                <a:latin typeface="+mj-lt"/>
              </a:rPr>
              <a:t> pour </a:t>
            </a:r>
            <a:r>
              <a:rPr lang="en-US" sz="2400" dirty="0" err="1">
                <a:latin typeface="+mj-lt"/>
              </a:rPr>
              <a:t>accéder</a:t>
            </a:r>
            <a:r>
              <a:rPr lang="en-US" sz="2400" dirty="0">
                <a:latin typeface="+mj-lt"/>
              </a:rPr>
              <a:t> à </a:t>
            </a:r>
            <a:r>
              <a:rPr lang="en-US" sz="2400" dirty="0" err="1">
                <a:latin typeface="+mj-lt"/>
              </a:rPr>
              <a:t>ces</a:t>
            </a:r>
            <a:r>
              <a:rPr lang="en-US" sz="2400" dirty="0">
                <a:latin typeface="+mj-lt"/>
              </a:rPr>
              <a:t> documents de chez </a:t>
            </a:r>
            <a:r>
              <a:rPr lang="en-US" sz="2400" dirty="0" err="1">
                <a:latin typeface="+mj-lt"/>
              </a:rPr>
              <a:t>vous</a:t>
            </a:r>
            <a:r>
              <a:rPr lang="en-US" sz="2400" dirty="0">
                <a:latin typeface="+mj-lt"/>
              </a:rPr>
              <a:t>!</a:t>
            </a:r>
          </a:p>
        </p:txBody>
      </p:sp>
      <p:sp>
        <p:nvSpPr>
          <p:cNvPr id="6" name="ZoneTexte 5"/>
          <p:cNvSpPr txBox="1"/>
          <p:nvPr/>
        </p:nvSpPr>
        <p:spPr>
          <a:xfrm>
            <a:off x="5135670" y="2617075"/>
            <a:ext cx="3612793" cy="2625177"/>
          </a:xfrm>
          <a:prstGeom prst="rect">
            <a:avLst/>
          </a:prstGeom>
          <a:solidFill>
            <a:schemeClr val="accent3">
              <a:lumMod val="40000"/>
              <a:lumOff val="60000"/>
            </a:schemeClr>
          </a:solidFill>
          <a:ln w="19050">
            <a:solidFill>
              <a:srgbClr val="00B050"/>
            </a:solidFill>
          </a:ln>
        </p:spPr>
        <p:txBody>
          <a:bodyPr wrap="square" rtlCol="0" anchor="ctr">
            <a:noAutofit/>
          </a:bodyPr>
          <a:lstStyle/>
          <a:p>
            <a:pPr marL="72000">
              <a:spcAft>
                <a:spcPts val="1200"/>
              </a:spcAft>
            </a:pPr>
            <a:r>
              <a:rPr lang="fr-CA" sz="2400" dirty="0"/>
              <a:t>L’accès à tout débute avec le site de la bibliothèque:</a:t>
            </a:r>
            <a:endParaRPr lang="fr-CA" sz="2300" dirty="0"/>
          </a:p>
          <a:p>
            <a:pPr marL="72000"/>
            <a:r>
              <a:rPr lang="fr-CA" sz="3200" dirty="0">
                <a:hlinkClick r:id="rId3"/>
              </a:rPr>
              <a:t>http://etsmtl.ca/</a:t>
            </a:r>
          </a:p>
          <a:p>
            <a:pPr marL="72000"/>
            <a:r>
              <a:rPr lang="fr-CA" sz="3200" dirty="0" err="1">
                <a:hlinkClick r:id="rId3"/>
              </a:rPr>
              <a:t>bibliotheque</a:t>
            </a:r>
            <a:r>
              <a:rPr lang="fr-CA" sz="3200" dirty="0"/>
              <a:t> </a:t>
            </a:r>
          </a:p>
        </p:txBody>
      </p:sp>
      <p:sp>
        <p:nvSpPr>
          <p:cNvPr id="5" name="Titre 1"/>
          <p:cNvSpPr>
            <a:spLocks noGrp="1"/>
          </p:cNvSpPr>
          <p:nvPr>
            <p:ph type="title"/>
          </p:nvPr>
        </p:nvSpPr>
        <p:spPr>
          <a:xfrm>
            <a:off x="457200" y="274638"/>
            <a:ext cx="8229600" cy="634082"/>
          </a:xfrm>
          <a:solidFill>
            <a:schemeClr val="accent2">
              <a:lumMod val="40000"/>
              <a:lumOff val="60000"/>
            </a:schemeClr>
          </a:solidFill>
        </p:spPr>
        <p:txBody>
          <a:bodyPr>
            <a:noAutofit/>
          </a:bodyPr>
          <a:lstStyle/>
          <a:p>
            <a:pPr algn="l"/>
            <a:r>
              <a:rPr lang="fr-CA" sz="3000" b="0" dirty="0">
                <a:latin typeface="+mj-lt"/>
              </a:rPr>
              <a:t>1. La bibliothèque et les bibliothécaires de l’ÉTS</a:t>
            </a:r>
          </a:p>
        </p:txBody>
      </p:sp>
    </p:spTree>
    <p:extLst>
      <p:ext uri="{BB962C8B-B14F-4D97-AF65-F5344CB8AC3E}">
        <p14:creationId xmlns:p14="http://schemas.microsoft.com/office/powerpoint/2010/main" val="147218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5829300" cy="4929411"/>
          </a:xfrm>
        </p:spPr>
        <p:txBody>
          <a:bodyPr>
            <a:normAutofit/>
          </a:bodyPr>
          <a:lstStyle/>
          <a:p>
            <a:pPr marL="0" indent="0">
              <a:spcAft>
                <a:spcPts val="1200"/>
              </a:spcAft>
              <a:buNone/>
            </a:pPr>
            <a:r>
              <a:rPr lang="en-US" b="1" dirty="0" err="1">
                <a:latin typeface="+mj-lt"/>
              </a:rPr>
              <a:t>Accès</a:t>
            </a:r>
            <a:r>
              <a:rPr lang="en-US" b="1" dirty="0">
                <a:latin typeface="+mj-lt"/>
              </a:rPr>
              <a:t> hors campus</a:t>
            </a:r>
          </a:p>
          <a:p>
            <a:pPr marL="0" indent="0">
              <a:buNone/>
            </a:pPr>
            <a:r>
              <a:rPr lang="en-US" sz="2400" dirty="0">
                <a:latin typeface="+mj-lt"/>
              </a:rPr>
              <a:t>Pour </a:t>
            </a:r>
            <a:r>
              <a:rPr lang="en-US" sz="2400" dirty="0" err="1">
                <a:latin typeface="+mj-lt"/>
              </a:rPr>
              <a:t>accéder</a:t>
            </a:r>
            <a:r>
              <a:rPr lang="en-US" sz="2400" dirty="0">
                <a:latin typeface="+mj-lt"/>
              </a:rPr>
              <a:t> aux </a:t>
            </a:r>
            <a:r>
              <a:rPr lang="en-US" sz="2400" dirty="0" err="1">
                <a:latin typeface="+mj-lt"/>
              </a:rPr>
              <a:t>ressources</a:t>
            </a:r>
            <a:r>
              <a:rPr lang="en-US" sz="2400" dirty="0">
                <a:latin typeface="+mj-lt"/>
              </a:rPr>
              <a:t> </a:t>
            </a:r>
            <a:r>
              <a:rPr lang="en-US" sz="2400" dirty="0" err="1">
                <a:latin typeface="+mj-lt"/>
              </a:rPr>
              <a:t>électroniques</a:t>
            </a:r>
            <a:r>
              <a:rPr lang="en-US" sz="2400" dirty="0">
                <a:latin typeface="+mj-lt"/>
              </a:rPr>
              <a:t> de </a:t>
            </a:r>
            <a:r>
              <a:rPr lang="en-US" sz="2400" dirty="0" err="1">
                <a:latin typeface="+mj-lt"/>
              </a:rPr>
              <a:t>l’ÉTS</a:t>
            </a:r>
            <a:r>
              <a:rPr lang="en-US" sz="2400" dirty="0">
                <a:latin typeface="+mj-lt"/>
              </a:rPr>
              <a:t> de chez </a:t>
            </a:r>
            <a:r>
              <a:rPr lang="en-US" sz="2400" dirty="0" err="1">
                <a:latin typeface="+mj-lt"/>
              </a:rPr>
              <a:t>vous</a:t>
            </a:r>
            <a:r>
              <a:rPr lang="en-US" sz="2400" dirty="0">
                <a:latin typeface="+mj-lt"/>
              </a:rPr>
              <a:t>, </a:t>
            </a:r>
            <a:r>
              <a:rPr lang="en-US" sz="2400" dirty="0" err="1">
                <a:latin typeface="+mj-lt"/>
              </a:rPr>
              <a:t>il</a:t>
            </a:r>
            <a:r>
              <a:rPr lang="en-US" sz="2400" dirty="0">
                <a:latin typeface="+mj-lt"/>
              </a:rPr>
              <a:t> </a:t>
            </a:r>
            <a:r>
              <a:rPr lang="en-US" sz="2400" dirty="0" err="1">
                <a:latin typeface="+mj-lt"/>
              </a:rPr>
              <a:t>faut</a:t>
            </a:r>
            <a:r>
              <a:rPr lang="en-US" sz="2400" dirty="0">
                <a:latin typeface="+mj-lt"/>
              </a:rPr>
              <a:t> </a:t>
            </a:r>
            <a:r>
              <a:rPr lang="en-US" sz="2400" dirty="0" err="1">
                <a:latin typeface="+mj-lt"/>
              </a:rPr>
              <a:t>configurer</a:t>
            </a:r>
            <a:r>
              <a:rPr lang="en-US" sz="2400" dirty="0">
                <a:latin typeface="+mj-lt"/>
              </a:rPr>
              <a:t> un </a:t>
            </a:r>
            <a:r>
              <a:rPr lang="en-US" sz="2400" b="1" dirty="0">
                <a:latin typeface="+mj-lt"/>
              </a:rPr>
              <a:t>proxy</a:t>
            </a:r>
            <a:r>
              <a:rPr lang="en-US" sz="2400" dirty="0">
                <a:latin typeface="+mj-lt"/>
              </a:rPr>
              <a:t> sur </a:t>
            </a:r>
            <a:r>
              <a:rPr lang="en-US" sz="2400" dirty="0" err="1">
                <a:latin typeface="+mj-lt"/>
              </a:rPr>
              <a:t>votre</a:t>
            </a:r>
            <a:r>
              <a:rPr lang="en-US" sz="2400" dirty="0">
                <a:latin typeface="+mj-lt"/>
              </a:rPr>
              <a:t> </a:t>
            </a:r>
            <a:r>
              <a:rPr lang="en-US" sz="2400" dirty="0" err="1">
                <a:latin typeface="+mj-lt"/>
              </a:rPr>
              <a:t>navigateur</a:t>
            </a:r>
            <a:r>
              <a:rPr lang="en-US" sz="2400" dirty="0">
                <a:latin typeface="+mj-lt"/>
              </a:rPr>
              <a:t>. </a:t>
            </a:r>
            <a:r>
              <a:rPr lang="en-US" sz="2400" dirty="0">
                <a:latin typeface="+mj-lt"/>
                <a:hlinkClick r:id="rId2"/>
              </a:rPr>
              <a:t>Les instructions </a:t>
            </a:r>
            <a:r>
              <a:rPr lang="en-US" sz="2400" dirty="0" err="1">
                <a:latin typeface="+mj-lt"/>
                <a:hlinkClick r:id="rId2"/>
              </a:rPr>
              <a:t>sont</a:t>
            </a:r>
            <a:r>
              <a:rPr lang="en-US" sz="2400" dirty="0">
                <a:latin typeface="+mj-lt"/>
                <a:hlinkClick r:id="rId2"/>
              </a:rPr>
              <a:t> sur le site de la </a:t>
            </a:r>
            <a:r>
              <a:rPr lang="en-US" sz="2400" dirty="0" err="1">
                <a:latin typeface="+mj-lt"/>
                <a:hlinkClick r:id="rId2"/>
              </a:rPr>
              <a:t>Bibliothèque</a:t>
            </a:r>
            <a:r>
              <a:rPr lang="en-US" sz="2400" dirty="0">
                <a:latin typeface="+mj-lt"/>
                <a:hlinkClick r:id="rId2"/>
              </a:rPr>
              <a:t>.</a:t>
            </a:r>
            <a:r>
              <a:rPr lang="en-US" sz="2400" dirty="0">
                <a:latin typeface="+mj-lt"/>
              </a:rPr>
              <a:t> </a:t>
            </a:r>
            <a:r>
              <a:rPr lang="en-US" sz="2400" dirty="0" err="1">
                <a:latin typeface="+mj-lt"/>
              </a:rPr>
              <a:t>Ensuite</a:t>
            </a:r>
            <a:r>
              <a:rPr lang="en-US" sz="2400" dirty="0">
                <a:latin typeface="+mj-lt"/>
              </a:rPr>
              <a:t>, </a:t>
            </a:r>
            <a:r>
              <a:rPr lang="en-US" sz="2400" dirty="0" err="1">
                <a:latin typeface="+mj-lt"/>
              </a:rPr>
              <a:t>vous</a:t>
            </a:r>
            <a:r>
              <a:rPr lang="en-US" sz="2400" dirty="0">
                <a:latin typeface="+mj-lt"/>
              </a:rPr>
              <a:t> </a:t>
            </a:r>
            <a:r>
              <a:rPr lang="en-US" sz="2400" dirty="0" err="1">
                <a:latin typeface="+mj-lt"/>
              </a:rPr>
              <a:t>pourrez</a:t>
            </a:r>
            <a:r>
              <a:rPr lang="en-US" sz="2400" dirty="0">
                <a:latin typeface="+mj-lt"/>
              </a:rPr>
              <a:t> </a:t>
            </a:r>
            <a:r>
              <a:rPr lang="en-US" sz="2400" dirty="0" err="1">
                <a:latin typeface="+mj-lt"/>
              </a:rPr>
              <a:t>utilisez</a:t>
            </a:r>
            <a:r>
              <a:rPr lang="en-US" sz="2400" dirty="0">
                <a:latin typeface="+mj-lt"/>
              </a:rPr>
              <a:t> </a:t>
            </a:r>
            <a:r>
              <a:rPr lang="en-US" sz="2400" dirty="0" err="1">
                <a:latin typeface="+mj-lt"/>
              </a:rPr>
              <a:t>votre</a:t>
            </a:r>
            <a:r>
              <a:rPr lang="en-US" sz="2400" dirty="0">
                <a:latin typeface="+mj-lt"/>
              </a:rPr>
              <a:t> </a:t>
            </a:r>
            <a:r>
              <a:rPr lang="en-US" sz="2400" dirty="0" err="1">
                <a:latin typeface="+mj-lt"/>
              </a:rPr>
              <a:t>adresse</a:t>
            </a:r>
            <a:r>
              <a:rPr lang="en-US" sz="2400" dirty="0">
                <a:latin typeface="+mj-lt"/>
              </a:rPr>
              <a:t> </a:t>
            </a:r>
            <a:r>
              <a:rPr lang="en-US" sz="2400" dirty="0" err="1">
                <a:latin typeface="+mj-lt"/>
              </a:rPr>
              <a:t>courriel</a:t>
            </a:r>
            <a:r>
              <a:rPr lang="en-US" sz="2400" dirty="0">
                <a:latin typeface="+mj-lt"/>
              </a:rPr>
              <a:t> et mot de </a:t>
            </a:r>
            <a:r>
              <a:rPr lang="en-US" sz="2400" dirty="0" err="1">
                <a:latin typeface="+mj-lt"/>
              </a:rPr>
              <a:t>passe</a:t>
            </a:r>
            <a:r>
              <a:rPr lang="en-US" sz="2400" dirty="0">
                <a:latin typeface="+mj-lt"/>
              </a:rPr>
              <a:t> de </a:t>
            </a:r>
            <a:r>
              <a:rPr lang="en-US" sz="2400" dirty="0" err="1">
                <a:latin typeface="+mj-lt"/>
              </a:rPr>
              <a:t>l’ÉTS</a:t>
            </a:r>
            <a:r>
              <a:rPr lang="en-US" sz="2400" dirty="0">
                <a:latin typeface="+mj-lt"/>
              </a:rPr>
              <a:t> pour </a:t>
            </a:r>
            <a:r>
              <a:rPr lang="en-US" sz="2400" dirty="0" err="1">
                <a:latin typeface="+mj-lt"/>
              </a:rPr>
              <a:t>accéder</a:t>
            </a:r>
            <a:r>
              <a:rPr lang="en-US" sz="2400" dirty="0">
                <a:latin typeface="+mj-lt"/>
              </a:rPr>
              <a:t> aux documents:</a:t>
            </a:r>
          </a:p>
        </p:txBody>
      </p:sp>
      <p:sp>
        <p:nvSpPr>
          <p:cNvPr id="2" name="ZoneTexte 1"/>
          <p:cNvSpPr txBox="1"/>
          <p:nvPr/>
        </p:nvSpPr>
        <p:spPr>
          <a:xfrm>
            <a:off x="457200" y="4897484"/>
            <a:ext cx="8229600" cy="1190579"/>
          </a:xfrm>
          <a:prstGeom prst="rect">
            <a:avLst/>
          </a:prstGeom>
          <a:solidFill>
            <a:schemeClr val="bg1"/>
          </a:solidFill>
          <a:ln w="19050">
            <a:solidFill>
              <a:schemeClr val="bg1">
                <a:lumMod val="85000"/>
              </a:schemeClr>
            </a:solidFill>
          </a:ln>
        </p:spPr>
        <p:txBody>
          <a:bodyPr wrap="square" rtlCol="0" anchor="ctr">
            <a:noAutofit/>
          </a:bodyPr>
          <a:lstStyle/>
          <a:p>
            <a:pPr marL="400050" lvl="1" indent="0">
              <a:spcBef>
                <a:spcPts val="672"/>
              </a:spcBef>
              <a:buNone/>
            </a:pPr>
            <a:r>
              <a:rPr lang="en-US" sz="2800" dirty="0">
                <a:latin typeface="+mj-lt"/>
              </a:rPr>
              <a:t>Nom </a:t>
            </a:r>
            <a:r>
              <a:rPr lang="en-US" sz="2800" dirty="0" err="1">
                <a:latin typeface="+mj-lt"/>
              </a:rPr>
              <a:t>d’usager</a:t>
            </a:r>
            <a:r>
              <a:rPr lang="en-US" sz="2800" dirty="0">
                <a:latin typeface="+mj-lt"/>
              </a:rPr>
              <a:t>: 		</a:t>
            </a:r>
            <a:r>
              <a:rPr lang="en-US" sz="2800" dirty="0" err="1">
                <a:latin typeface="+mj-lt"/>
              </a:rPr>
              <a:t>votre</a:t>
            </a:r>
            <a:r>
              <a:rPr lang="en-US" sz="2800" dirty="0">
                <a:latin typeface="+mj-lt"/>
              </a:rPr>
              <a:t> </a:t>
            </a:r>
            <a:r>
              <a:rPr lang="en-US" sz="2800" dirty="0" err="1">
                <a:latin typeface="+mj-lt"/>
              </a:rPr>
              <a:t>adresse</a:t>
            </a:r>
            <a:r>
              <a:rPr lang="en-US" sz="2800" dirty="0">
                <a:latin typeface="+mj-lt"/>
              </a:rPr>
              <a:t> </a:t>
            </a:r>
            <a:r>
              <a:rPr lang="en-US" sz="2800" dirty="0" err="1">
                <a:latin typeface="+mj-lt"/>
              </a:rPr>
              <a:t>courriel</a:t>
            </a:r>
            <a:r>
              <a:rPr lang="en-US" sz="2800" dirty="0">
                <a:latin typeface="+mj-lt"/>
              </a:rPr>
              <a:t> etsmtl.</a:t>
            </a:r>
            <a:r>
              <a:rPr lang="en-US" sz="2800" u="sng" dirty="0">
                <a:latin typeface="+mj-lt"/>
              </a:rPr>
              <a:t>ca</a:t>
            </a:r>
          </a:p>
          <a:p>
            <a:pPr marL="400050" lvl="1" indent="0">
              <a:spcBef>
                <a:spcPts val="600"/>
              </a:spcBef>
              <a:buNone/>
            </a:pPr>
            <a:r>
              <a:rPr lang="en-US" sz="2800" dirty="0">
                <a:latin typeface="+mj-lt"/>
              </a:rPr>
              <a:t>Mot de </a:t>
            </a:r>
            <a:r>
              <a:rPr lang="en-US" sz="2800" dirty="0" err="1">
                <a:latin typeface="+mj-lt"/>
              </a:rPr>
              <a:t>passe</a:t>
            </a:r>
            <a:r>
              <a:rPr lang="en-US" sz="2800" dirty="0">
                <a:latin typeface="+mj-lt"/>
              </a:rPr>
              <a:t>:		</a:t>
            </a:r>
            <a:r>
              <a:rPr lang="en-US" sz="2800" dirty="0" err="1">
                <a:latin typeface="+mj-lt"/>
              </a:rPr>
              <a:t>votre</a:t>
            </a:r>
            <a:r>
              <a:rPr lang="en-US" sz="2800" dirty="0">
                <a:latin typeface="+mj-lt"/>
              </a:rPr>
              <a:t> mot de </a:t>
            </a:r>
            <a:r>
              <a:rPr lang="en-US" sz="2800" dirty="0" err="1">
                <a:latin typeface="+mj-lt"/>
              </a:rPr>
              <a:t>passe</a:t>
            </a:r>
            <a:r>
              <a:rPr lang="en-US" sz="2800" dirty="0">
                <a:latin typeface="+mj-lt"/>
              </a:rPr>
              <a:t> </a:t>
            </a:r>
            <a:r>
              <a:rPr lang="en-US" sz="2800" u="sng" dirty="0">
                <a:latin typeface="+mj-lt"/>
              </a:rPr>
              <a:t>ÉTS</a:t>
            </a:r>
            <a:endParaRPr lang="en-US" sz="2800" dirty="0">
              <a:latin typeface="+mj-lt"/>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757" y="1196752"/>
            <a:ext cx="2092043" cy="3422873"/>
          </a:xfrm>
          <a:prstGeom prst="rect">
            <a:avLst/>
          </a:prstGeom>
          <a:ln>
            <a:solidFill>
              <a:srgbClr val="B7222D"/>
            </a:solidFill>
          </a:ln>
        </p:spPr>
      </p:pic>
      <p:sp>
        <p:nvSpPr>
          <p:cNvPr id="6" name="Titre 1"/>
          <p:cNvSpPr>
            <a:spLocks noGrp="1"/>
          </p:cNvSpPr>
          <p:nvPr>
            <p:ph type="title"/>
          </p:nvPr>
        </p:nvSpPr>
        <p:spPr>
          <a:xfrm>
            <a:off x="457200" y="274638"/>
            <a:ext cx="8229600" cy="634082"/>
          </a:xfrm>
          <a:solidFill>
            <a:schemeClr val="accent2">
              <a:lumMod val="40000"/>
              <a:lumOff val="60000"/>
            </a:schemeClr>
          </a:solidFill>
        </p:spPr>
        <p:txBody>
          <a:bodyPr>
            <a:noAutofit/>
          </a:bodyPr>
          <a:lstStyle/>
          <a:p>
            <a:pPr algn="l"/>
            <a:r>
              <a:rPr lang="fr-CA" sz="3000" b="0" dirty="0">
                <a:latin typeface="+mj-lt"/>
              </a:rPr>
              <a:t>1. La bibliothèque et les bibliothécaires de l’ÉTS</a:t>
            </a:r>
          </a:p>
        </p:txBody>
      </p:sp>
    </p:spTree>
    <p:extLst>
      <p:ext uri="{BB962C8B-B14F-4D97-AF65-F5344CB8AC3E}">
        <p14:creationId xmlns:p14="http://schemas.microsoft.com/office/powerpoint/2010/main" val="398525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4036" y="1105786"/>
            <a:ext cx="8592479" cy="5497032"/>
          </a:xfrm>
        </p:spPr>
        <p:txBody>
          <a:bodyPr>
            <a:normAutofit/>
          </a:bodyPr>
          <a:lstStyle/>
          <a:p>
            <a:pPr marL="0" indent="0">
              <a:spcAft>
                <a:spcPts val="1200"/>
              </a:spcAft>
              <a:buNone/>
            </a:pPr>
            <a:r>
              <a:rPr lang="en-US" b="1" dirty="0" err="1">
                <a:latin typeface="+mj-lt"/>
              </a:rPr>
              <a:t>Bibliothécaires</a:t>
            </a:r>
            <a:r>
              <a:rPr lang="en-US" b="1" dirty="0">
                <a:latin typeface="+mj-lt"/>
              </a:rPr>
              <a:t> </a:t>
            </a:r>
            <a:r>
              <a:rPr lang="en-US" b="1" dirty="0" err="1">
                <a:latin typeface="+mj-lt"/>
              </a:rPr>
              <a:t>disciplinaires</a:t>
            </a:r>
            <a:r>
              <a:rPr lang="en-US" b="1" dirty="0">
                <a:latin typeface="+mj-lt"/>
              </a:rPr>
              <a:t> à </a:t>
            </a:r>
            <a:r>
              <a:rPr lang="en-US" b="1" dirty="0" err="1">
                <a:latin typeface="+mj-lt"/>
              </a:rPr>
              <a:t>l’ÉTS</a:t>
            </a:r>
            <a:endParaRPr lang="en-US" b="1" dirty="0">
              <a:latin typeface="+mj-lt"/>
            </a:endParaRPr>
          </a:p>
          <a:p>
            <a:pPr marL="0" indent="0">
              <a:spcAft>
                <a:spcPts val="1200"/>
              </a:spcAft>
              <a:buNone/>
            </a:pPr>
            <a:endParaRPr lang="en-US" sz="2400" dirty="0">
              <a:latin typeface="+mj-lt"/>
            </a:endParaRPr>
          </a:p>
        </p:txBody>
      </p:sp>
      <p:graphicFrame>
        <p:nvGraphicFramePr>
          <p:cNvPr id="4" name="Tableau 3"/>
          <p:cNvGraphicFramePr>
            <a:graphicFrameLocks noGrp="1"/>
          </p:cNvGraphicFramePr>
          <p:nvPr>
            <p:extLst>
              <p:ext uri="{D42A27DB-BD31-4B8C-83A1-F6EECF244321}">
                <p14:modId xmlns:p14="http://schemas.microsoft.com/office/powerpoint/2010/main" val="3223789602"/>
              </p:ext>
            </p:extLst>
          </p:nvPr>
        </p:nvGraphicFramePr>
        <p:xfrm>
          <a:off x="570271" y="1886097"/>
          <a:ext cx="6096000" cy="3474720"/>
        </p:xfrm>
        <a:graphic>
          <a:graphicData uri="http://schemas.openxmlformats.org/drawingml/2006/table">
            <a:tbl>
              <a:tblPr firstRow="1" bandRow="1">
                <a:tableStyleId>{5940675A-B579-460E-94D1-54222C63F5DA}</a:tableStyleId>
              </a:tblPr>
              <a:tblGrid>
                <a:gridCol w="2027274">
                  <a:extLst>
                    <a:ext uri="{9D8B030D-6E8A-4147-A177-3AD203B41FA5}">
                      <a16:colId xmlns:a16="http://schemas.microsoft.com/office/drawing/2014/main" val="3236412953"/>
                    </a:ext>
                  </a:extLst>
                </a:gridCol>
                <a:gridCol w="4068726">
                  <a:extLst>
                    <a:ext uri="{9D8B030D-6E8A-4147-A177-3AD203B41FA5}">
                      <a16:colId xmlns:a16="http://schemas.microsoft.com/office/drawing/2014/main" val="253782873"/>
                    </a:ext>
                  </a:extLst>
                </a:gridCol>
              </a:tblGrid>
              <a:tr h="408007">
                <a:tc>
                  <a:txBody>
                    <a:bodyPr/>
                    <a:lstStyle/>
                    <a:p>
                      <a:r>
                        <a:rPr lang="fr-CA" sz="2400" b="1" dirty="0"/>
                        <a:t>Département</a:t>
                      </a:r>
                    </a:p>
                  </a:txBody>
                  <a:tcPr>
                    <a:solidFill>
                      <a:schemeClr val="bg1"/>
                    </a:solidFill>
                  </a:tcPr>
                </a:tc>
                <a:tc>
                  <a:txBody>
                    <a:bodyPr/>
                    <a:lstStyle/>
                    <a:p>
                      <a:r>
                        <a:rPr lang="fr-CA" sz="2400" b="1" dirty="0"/>
                        <a:t>Bibliothécaire</a:t>
                      </a:r>
                    </a:p>
                  </a:txBody>
                  <a:tcPr>
                    <a:solidFill>
                      <a:schemeClr val="bg1"/>
                    </a:solidFill>
                  </a:tcPr>
                </a:tc>
                <a:extLst>
                  <a:ext uri="{0D108BD9-81ED-4DB2-BD59-A6C34878D82A}">
                    <a16:rowId xmlns:a16="http://schemas.microsoft.com/office/drawing/2014/main" val="3290368603"/>
                  </a:ext>
                </a:extLst>
              </a:tr>
              <a:tr h="897616">
                <a:tc>
                  <a:txBody>
                    <a:bodyPr/>
                    <a:lstStyle/>
                    <a:p>
                      <a:r>
                        <a:rPr lang="fr-CA" sz="2400" dirty="0"/>
                        <a:t>CTN</a:t>
                      </a:r>
                    </a:p>
                  </a:txBody>
                  <a:tcPr>
                    <a:solidFill>
                      <a:schemeClr val="bg1"/>
                    </a:solidFill>
                  </a:tcPr>
                </a:tc>
                <a:tc>
                  <a:txBody>
                    <a:bodyPr/>
                    <a:lstStyle/>
                    <a:p>
                      <a:r>
                        <a:rPr lang="fr-CA" sz="2400" dirty="0"/>
                        <a:t>Catherine Forget</a:t>
                      </a:r>
                    </a:p>
                    <a:p>
                      <a:r>
                        <a:rPr lang="fr-CA" sz="1800" dirty="0">
                          <a:hlinkClick r:id="rId2"/>
                        </a:rPr>
                        <a:t>Catherine.Forget@etsmtl.ca</a:t>
                      </a:r>
                      <a:endParaRPr lang="fr-CA" sz="1800" dirty="0"/>
                    </a:p>
                    <a:p>
                      <a:r>
                        <a:rPr lang="fr-CA" sz="1800" dirty="0"/>
                        <a:t>A-0211</a:t>
                      </a:r>
                    </a:p>
                  </a:txBody>
                  <a:tcPr>
                    <a:solidFill>
                      <a:schemeClr val="bg1"/>
                    </a:solidFill>
                  </a:tcPr>
                </a:tc>
                <a:extLst>
                  <a:ext uri="{0D108BD9-81ED-4DB2-BD59-A6C34878D82A}">
                    <a16:rowId xmlns:a16="http://schemas.microsoft.com/office/drawing/2014/main" val="2605770920"/>
                  </a:ext>
                </a:extLst>
              </a:tr>
              <a:tr h="897616">
                <a:tc>
                  <a:txBody>
                    <a:bodyPr/>
                    <a:lstStyle/>
                    <a:p>
                      <a:r>
                        <a:rPr lang="fr-CA" sz="2400" dirty="0"/>
                        <a:t>ELE</a:t>
                      </a:r>
                    </a:p>
                  </a:txBody>
                  <a:tcPr>
                    <a:solidFill>
                      <a:schemeClr val="bg1"/>
                    </a:solidFill>
                  </a:tcPr>
                </a:tc>
                <a:tc>
                  <a:txBody>
                    <a:bodyPr/>
                    <a:lstStyle/>
                    <a:p>
                      <a:r>
                        <a:rPr lang="fr-CA" sz="2400" dirty="0"/>
                        <a:t>Marie-Renée De Sève</a:t>
                      </a:r>
                      <a:r>
                        <a:rPr lang="fr-CA" sz="2400" baseline="0" dirty="0"/>
                        <a:t> </a:t>
                      </a:r>
                      <a:r>
                        <a:rPr lang="fr-CA" sz="2400" baseline="0" dirty="0" err="1"/>
                        <a:t>Leboeuf</a:t>
                      </a:r>
                      <a:endParaRPr lang="fr-CA" sz="2400" baseline="0" dirty="0"/>
                    </a:p>
                    <a:p>
                      <a:r>
                        <a:rPr lang="fr-CA" sz="1800" baseline="0" dirty="0">
                          <a:hlinkClick r:id="rId3"/>
                        </a:rPr>
                        <a:t>marie-renee.deseveleboeuf@etsmtl.ca</a:t>
                      </a:r>
                      <a:r>
                        <a:rPr lang="fr-CA" sz="1800" baseline="0" dirty="0"/>
                        <a:t> </a:t>
                      </a:r>
                    </a:p>
                    <a:p>
                      <a:r>
                        <a:rPr lang="fr-CA" sz="1800" baseline="0" dirty="0"/>
                        <a:t>B-0213</a:t>
                      </a:r>
                    </a:p>
                  </a:txBody>
                  <a:tcPr>
                    <a:solidFill>
                      <a:schemeClr val="bg1"/>
                    </a:solidFill>
                  </a:tcPr>
                </a:tc>
                <a:extLst>
                  <a:ext uri="{0D108BD9-81ED-4DB2-BD59-A6C34878D82A}">
                    <a16:rowId xmlns:a16="http://schemas.microsoft.com/office/drawing/2014/main" val="3318350750"/>
                  </a:ext>
                </a:extLst>
              </a:tr>
              <a:tr h="8976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400" dirty="0"/>
                        <a:t>GPA, MEC, LOG</a:t>
                      </a:r>
                    </a:p>
                  </a:txBody>
                  <a:tcPr>
                    <a:solidFill>
                      <a:schemeClr val="bg1"/>
                    </a:solidFill>
                  </a:tcPr>
                </a:tc>
                <a:tc>
                  <a:txBody>
                    <a:bodyPr/>
                    <a:lstStyle/>
                    <a:p>
                      <a:r>
                        <a:rPr lang="fr-CA" sz="2400" dirty="0"/>
                        <a:t>Diane Girard</a:t>
                      </a:r>
                    </a:p>
                    <a:p>
                      <a:r>
                        <a:rPr lang="fr-CA" sz="1800" dirty="0">
                          <a:hlinkClick r:id="rId4"/>
                        </a:rPr>
                        <a:t>diane.girard@etsmtl.ca</a:t>
                      </a:r>
                      <a:endParaRPr lang="fr-CA" sz="1800" dirty="0"/>
                    </a:p>
                    <a:p>
                      <a:r>
                        <a:rPr lang="fr-CA" sz="1800" dirty="0"/>
                        <a:t>A-0271</a:t>
                      </a:r>
                    </a:p>
                  </a:txBody>
                  <a:tcPr>
                    <a:solidFill>
                      <a:schemeClr val="bg1"/>
                    </a:solidFill>
                  </a:tcPr>
                </a:tc>
                <a:extLst>
                  <a:ext uri="{0D108BD9-81ED-4DB2-BD59-A6C34878D82A}">
                    <a16:rowId xmlns:a16="http://schemas.microsoft.com/office/drawing/2014/main" val="190281334"/>
                  </a:ext>
                </a:extLst>
              </a:tr>
            </a:tbl>
          </a:graphicData>
        </a:graphic>
      </p:graphicFrame>
      <p:sp>
        <p:nvSpPr>
          <p:cNvPr id="6" name="Titre 1"/>
          <p:cNvSpPr>
            <a:spLocks noGrp="1"/>
          </p:cNvSpPr>
          <p:nvPr>
            <p:ph type="title"/>
          </p:nvPr>
        </p:nvSpPr>
        <p:spPr>
          <a:xfrm>
            <a:off x="457200" y="274638"/>
            <a:ext cx="8229600" cy="634082"/>
          </a:xfrm>
          <a:solidFill>
            <a:schemeClr val="accent2">
              <a:lumMod val="40000"/>
              <a:lumOff val="60000"/>
            </a:schemeClr>
          </a:solidFill>
        </p:spPr>
        <p:txBody>
          <a:bodyPr>
            <a:noAutofit/>
          </a:bodyPr>
          <a:lstStyle/>
          <a:p>
            <a:pPr algn="l"/>
            <a:r>
              <a:rPr lang="fr-CA" sz="3000" b="0" dirty="0">
                <a:latin typeface="+mj-lt"/>
              </a:rPr>
              <a:t>1. La bibliothèque et les bibliothécaires de l’ÉTS</a:t>
            </a:r>
          </a:p>
        </p:txBody>
      </p:sp>
    </p:spTree>
    <p:extLst>
      <p:ext uri="{BB962C8B-B14F-4D97-AF65-F5344CB8AC3E}">
        <p14:creationId xmlns:p14="http://schemas.microsoft.com/office/powerpoint/2010/main" val="2495567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371614653"/>
              </p:ext>
            </p:extLst>
          </p:nvPr>
        </p:nvGraphicFramePr>
        <p:xfrm>
          <a:off x="728282" y="1385468"/>
          <a:ext cx="7550085" cy="4998982"/>
        </p:xfrm>
        <a:graphic>
          <a:graphicData uri="http://schemas.openxmlformats.org/drawingml/2006/table">
            <a:tbl>
              <a:tblPr firstRow="1" bandRow="1">
                <a:tableStyleId>{2D5ABB26-0587-4C30-8999-92F81FD0307C}</a:tableStyleId>
              </a:tblPr>
              <a:tblGrid>
                <a:gridCol w="7550085">
                  <a:extLst>
                    <a:ext uri="{9D8B030D-6E8A-4147-A177-3AD203B41FA5}">
                      <a16:colId xmlns:a16="http://schemas.microsoft.com/office/drawing/2014/main" val="20000"/>
                    </a:ext>
                  </a:extLst>
                </a:gridCol>
              </a:tblGrid>
              <a:tr h="567490">
                <a:tc>
                  <a:txBody>
                    <a:bodyPr/>
                    <a:lstStyle/>
                    <a:p>
                      <a:r>
                        <a:rPr lang="fr-CA" sz="2400" b="0" dirty="0">
                          <a:solidFill>
                            <a:schemeClr val="bg1">
                              <a:lumMod val="75000"/>
                            </a:schemeClr>
                          </a:solidFill>
                        </a:rPr>
                        <a:t>1. La bibliothèque</a:t>
                      </a:r>
                      <a:r>
                        <a:rPr lang="fr-CA" sz="2400" b="0" baseline="0" dirty="0">
                          <a:solidFill>
                            <a:schemeClr val="bg1">
                              <a:lumMod val="75000"/>
                            </a:schemeClr>
                          </a:solidFill>
                        </a:rPr>
                        <a:t> et les bibliothécaires de l’ÉTS</a:t>
                      </a:r>
                      <a:endParaRPr lang="fr-CA" sz="2400" b="0" dirty="0">
                        <a:solidFill>
                          <a:schemeClr val="bg1">
                            <a:lumMod val="75000"/>
                          </a:schemeClr>
                        </a:solidFill>
                      </a:endParaRPr>
                    </a:p>
                  </a:txBody>
                  <a:tcPr/>
                </a:tc>
                <a:extLst>
                  <a:ext uri="{0D108BD9-81ED-4DB2-BD59-A6C34878D82A}">
                    <a16:rowId xmlns:a16="http://schemas.microsoft.com/office/drawing/2014/main" val="10000"/>
                  </a:ext>
                </a:extLst>
              </a:tr>
              <a:tr h="567490">
                <a:tc>
                  <a:txBody>
                    <a:bodyPr/>
                    <a:lstStyle/>
                    <a:p>
                      <a:r>
                        <a:rPr lang="fr-CA" sz="2400" b="1" dirty="0">
                          <a:solidFill>
                            <a:schemeClr val="tx1"/>
                          </a:solidFill>
                        </a:rPr>
                        <a:t>2. Stratégies</a:t>
                      </a:r>
                      <a:r>
                        <a:rPr lang="fr-CA" sz="2400" b="1" baseline="0" dirty="0">
                          <a:solidFill>
                            <a:schemeClr val="tx1"/>
                          </a:solidFill>
                        </a:rPr>
                        <a:t> de </a:t>
                      </a:r>
                      <a:r>
                        <a:rPr lang="fr-CA" sz="2400" b="1" dirty="0">
                          <a:solidFill>
                            <a:schemeClr val="tx1"/>
                          </a:solidFill>
                        </a:rPr>
                        <a:t>recherche</a:t>
                      </a:r>
                      <a:r>
                        <a:rPr lang="fr-CA" sz="2400" b="1" baseline="0" dirty="0">
                          <a:solidFill>
                            <a:schemeClr val="tx1"/>
                          </a:solidFill>
                        </a:rPr>
                        <a:t> documentaire</a:t>
                      </a:r>
                      <a:endParaRPr lang="fr-CA" sz="2400" b="1" dirty="0">
                        <a:solidFill>
                          <a:schemeClr val="tx1"/>
                        </a:solidFill>
                      </a:endParaRPr>
                    </a:p>
                  </a:txBody>
                  <a:tcPr/>
                </a:tc>
                <a:extLst>
                  <a:ext uri="{0D108BD9-81ED-4DB2-BD59-A6C34878D82A}">
                    <a16:rowId xmlns:a16="http://schemas.microsoft.com/office/drawing/2014/main" val="10001"/>
                  </a:ext>
                </a:extLst>
              </a:tr>
              <a:tr h="454682">
                <a:tc>
                  <a:txBody>
                    <a:bodyPr/>
                    <a:lstStyle/>
                    <a:p>
                      <a:r>
                        <a:rPr lang="fr-CA" sz="1600" b="1" dirty="0">
                          <a:solidFill>
                            <a:schemeClr val="tx1"/>
                          </a:solidFill>
                        </a:rPr>
                        <a:t>	2.1. Bien identifier le</a:t>
                      </a:r>
                      <a:r>
                        <a:rPr lang="fr-CA" sz="1600" b="1" baseline="0" dirty="0">
                          <a:solidFill>
                            <a:schemeClr val="tx1"/>
                          </a:solidFill>
                        </a:rPr>
                        <a:t> sujet et les mots-clés</a:t>
                      </a:r>
                      <a:endParaRPr lang="fr-CA" sz="1600" b="1" dirty="0">
                        <a:solidFill>
                          <a:schemeClr val="tx1"/>
                        </a:solidFill>
                      </a:endParaRPr>
                    </a:p>
                  </a:txBody>
                  <a:tcPr/>
                </a:tc>
                <a:extLst>
                  <a:ext uri="{0D108BD9-81ED-4DB2-BD59-A6C34878D82A}">
                    <a16:rowId xmlns:a16="http://schemas.microsoft.com/office/drawing/2014/main" val="10002"/>
                  </a:ext>
                </a:extLst>
              </a:tr>
              <a:tr h="440506">
                <a:tc>
                  <a:txBody>
                    <a:bodyPr/>
                    <a:lstStyle/>
                    <a:p>
                      <a:r>
                        <a:rPr lang="fr-CA" sz="1600" b="1" dirty="0">
                          <a:solidFill>
                            <a:schemeClr val="tx1"/>
                          </a:solidFill>
                        </a:rPr>
                        <a:t>	2.2. Construire une équation de recherche</a:t>
                      </a:r>
                    </a:p>
                  </a:txBody>
                  <a:tcPr/>
                </a:tc>
                <a:extLst>
                  <a:ext uri="{0D108BD9-81ED-4DB2-BD59-A6C34878D82A}">
                    <a16:rowId xmlns:a16="http://schemas.microsoft.com/office/drawing/2014/main" val="10003"/>
                  </a:ext>
                </a:extLst>
              </a:tr>
              <a:tr h="481139">
                <a:tc>
                  <a:txBody>
                    <a:bodyPr/>
                    <a:lstStyle/>
                    <a:p>
                      <a:r>
                        <a:rPr lang="fr-CA" sz="1600" dirty="0">
                          <a:solidFill>
                            <a:schemeClr val="bg1">
                              <a:lumMod val="75000"/>
                            </a:schemeClr>
                          </a:solidFill>
                        </a:rPr>
                        <a:t>	2.3. Utiliser les outils de recherche pertinents</a:t>
                      </a:r>
                    </a:p>
                  </a:txBody>
                  <a:tcPr/>
                </a:tc>
                <a:extLst>
                  <a:ext uri="{0D108BD9-81ED-4DB2-BD59-A6C34878D82A}">
                    <a16:rowId xmlns:a16="http://schemas.microsoft.com/office/drawing/2014/main" val="10004"/>
                  </a:ext>
                </a:extLst>
              </a:tr>
              <a:tr h="600625">
                <a:tc>
                  <a:txBody>
                    <a:bodyPr/>
                    <a:lstStyle/>
                    <a:p>
                      <a:r>
                        <a:rPr lang="fr-CA" sz="1600" dirty="0">
                          <a:solidFill>
                            <a:schemeClr val="bg1">
                              <a:lumMod val="75000"/>
                            </a:schemeClr>
                          </a:solidFill>
                        </a:rPr>
                        <a:t>	2.4. Examiner les résultats et ajuster la stratégie</a:t>
                      </a:r>
                    </a:p>
                  </a:txBody>
                  <a:tcPr/>
                </a:tc>
                <a:extLst>
                  <a:ext uri="{0D108BD9-81ED-4DB2-BD59-A6C34878D82A}">
                    <a16:rowId xmlns:a16="http://schemas.microsoft.com/office/drawing/2014/main" val="10005"/>
                  </a:ext>
                </a:extLst>
              </a:tr>
              <a:tr h="600625">
                <a:tc>
                  <a:txBody>
                    <a:bodyPr/>
                    <a:lstStyle/>
                    <a:p>
                      <a:r>
                        <a:rPr lang="fr-CA" sz="2400" dirty="0">
                          <a:solidFill>
                            <a:schemeClr val="bg1">
                              <a:lumMod val="75000"/>
                            </a:schemeClr>
                          </a:solidFill>
                        </a:rPr>
                        <a:t>3. Évaluer l’information</a:t>
                      </a:r>
                    </a:p>
                  </a:txBody>
                  <a:tcPr/>
                </a:tc>
                <a:extLst>
                  <a:ext uri="{0D108BD9-81ED-4DB2-BD59-A6C34878D82A}">
                    <a16:rowId xmlns:a16="http://schemas.microsoft.com/office/drawing/2014/main" val="2105493791"/>
                  </a:ext>
                </a:extLst>
              </a:tr>
              <a:tr h="600625">
                <a:tc>
                  <a:txBody>
                    <a:bodyPr/>
                    <a:lstStyle/>
                    <a:p>
                      <a:r>
                        <a:rPr lang="fr-CA" sz="2400" dirty="0">
                          <a:solidFill>
                            <a:schemeClr val="bg1">
                              <a:lumMod val="75000"/>
                            </a:schemeClr>
                          </a:solidFill>
                        </a:rPr>
                        <a:t>4. Citer ses sources et</a:t>
                      </a:r>
                      <a:r>
                        <a:rPr lang="fr-CA" sz="2400" baseline="0" dirty="0">
                          <a:solidFill>
                            <a:schemeClr val="bg1">
                              <a:lumMod val="75000"/>
                            </a:schemeClr>
                          </a:solidFill>
                        </a:rPr>
                        <a:t> faire une bibliographie</a:t>
                      </a:r>
                      <a:endParaRPr lang="fr-CA" sz="2400" dirty="0">
                        <a:solidFill>
                          <a:schemeClr val="bg1">
                            <a:lumMod val="75000"/>
                          </a:schemeClr>
                        </a:solidFill>
                      </a:endParaRPr>
                    </a:p>
                  </a:txBody>
                  <a:tcPr/>
                </a:tc>
                <a:extLst>
                  <a:ext uri="{0D108BD9-81ED-4DB2-BD59-A6C34878D82A}">
                    <a16:rowId xmlns:a16="http://schemas.microsoft.com/office/drawing/2014/main" val="126745935"/>
                  </a:ext>
                </a:extLst>
              </a:tr>
              <a:tr h="674157">
                <a:tc>
                  <a:txBody>
                    <a:bodyPr/>
                    <a:lstStyle/>
                    <a:p>
                      <a:endParaRPr lang="fr-CA" sz="1500" dirty="0">
                        <a:solidFill>
                          <a:schemeClr val="bg1">
                            <a:lumMod val="75000"/>
                          </a:schemeClr>
                        </a:solidFill>
                      </a:endParaRPr>
                    </a:p>
                    <a:p>
                      <a:r>
                        <a:rPr lang="fr-CA" sz="2400" dirty="0">
                          <a:solidFill>
                            <a:schemeClr val="bg1">
                              <a:lumMod val="75000"/>
                            </a:schemeClr>
                          </a:solidFill>
                        </a:rPr>
                        <a:t>* Pour aller plus loin…</a:t>
                      </a:r>
                    </a:p>
                  </a:txBody>
                  <a:tcPr/>
                </a:tc>
                <a:extLst>
                  <a:ext uri="{0D108BD9-81ED-4DB2-BD59-A6C34878D82A}">
                    <a16:rowId xmlns:a16="http://schemas.microsoft.com/office/drawing/2014/main" val="1712599595"/>
                  </a:ext>
                </a:extLst>
              </a:tr>
            </a:tbl>
          </a:graphicData>
        </a:graphic>
      </p:graphicFrame>
      <p:sp>
        <p:nvSpPr>
          <p:cNvPr id="4" name="Titre 1"/>
          <p:cNvSpPr txBox="1">
            <a:spLocks/>
          </p:cNvSpPr>
          <p:nvPr/>
        </p:nvSpPr>
        <p:spPr>
          <a:xfrm>
            <a:off x="524188" y="351191"/>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Plan</a:t>
            </a:r>
          </a:p>
        </p:txBody>
      </p:sp>
      <p:sp>
        <p:nvSpPr>
          <p:cNvPr id="5" name="Rectangle 4"/>
          <p:cNvSpPr/>
          <p:nvPr/>
        </p:nvSpPr>
        <p:spPr>
          <a:xfrm>
            <a:off x="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891540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Rectangle 6"/>
          <p:cNvSpPr/>
          <p:nvPr/>
        </p:nvSpPr>
        <p:spPr>
          <a:xfrm rot="5400000">
            <a:off x="4457700" y="-4230206"/>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Rectangle 7"/>
          <p:cNvSpPr/>
          <p:nvPr/>
        </p:nvSpPr>
        <p:spPr>
          <a:xfrm rot="5400000">
            <a:off x="4457699" y="2400300"/>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9862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3265715" y="980020"/>
            <a:ext cx="5041074" cy="5734250"/>
          </a:xfrm>
          <a:prstGeom prst="rect">
            <a:avLst/>
          </a:prstGeom>
          <a:noFill/>
        </p:spPr>
        <p:txBody>
          <a:bodyPr wrap="square" rtlCol="0">
            <a:noAutofit/>
          </a:bodyPr>
          <a:lstStyle/>
          <a:p>
            <a:pPr marL="720000" indent="-342900">
              <a:spcAft>
                <a:spcPts val="3600"/>
              </a:spcAft>
              <a:buAutoNum type="arabicPeriod"/>
            </a:pPr>
            <a:r>
              <a:rPr lang="fr-CA" sz="2000" b="1" dirty="0">
                <a:solidFill>
                  <a:srgbClr val="A9262D"/>
                </a:solidFill>
              </a:rPr>
              <a:t>Définir son sujet</a:t>
            </a:r>
          </a:p>
          <a:p>
            <a:pPr marL="720000" indent="-342900">
              <a:spcAft>
                <a:spcPts val="3600"/>
              </a:spcAft>
              <a:buAutoNum type="arabicPeriod"/>
            </a:pPr>
            <a:r>
              <a:rPr lang="fr-CA" sz="2000" b="1" dirty="0">
                <a:solidFill>
                  <a:srgbClr val="A9262D"/>
                </a:solidFill>
              </a:rPr>
              <a:t>Identifier les concepts importants et </a:t>
            </a:r>
            <a:br>
              <a:rPr lang="fr-CA" sz="2000" b="1" dirty="0">
                <a:solidFill>
                  <a:srgbClr val="A9262D"/>
                </a:solidFill>
              </a:rPr>
            </a:br>
            <a:r>
              <a:rPr lang="fr-CA" sz="2000" b="1" dirty="0">
                <a:solidFill>
                  <a:srgbClr val="A9262D"/>
                </a:solidFill>
              </a:rPr>
              <a:t>trouver des synonymes et traductions</a:t>
            </a:r>
          </a:p>
          <a:p>
            <a:pPr marL="720000" indent="-342900">
              <a:spcAft>
                <a:spcPts val="3600"/>
              </a:spcAft>
              <a:buAutoNum type="arabicPeriod"/>
            </a:pPr>
            <a:r>
              <a:rPr lang="fr-CA" sz="2000" b="1" dirty="0">
                <a:solidFill>
                  <a:srgbClr val="A9262D"/>
                </a:solidFill>
              </a:rPr>
              <a:t>Faire un plan de concepts et </a:t>
            </a:r>
            <a:br>
              <a:rPr lang="fr-CA" sz="2000" b="1" dirty="0">
                <a:solidFill>
                  <a:srgbClr val="A9262D"/>
                </a:solidFill>
              </a:rPr>
            </a:br>
            <a:r>
              <a:rPr lang="fr-CA" sz="2000" b="1" dirty="0">
                <a:solidFill>
                  <a:srgbClr val="A9262D"/>
                </a:solidFill>
              </a:rPr>
              <a:t>des équations de recherche</a:t>
            </a:r>
          </a:p>
          <a:p>
            <a:pPr marL="720000" indent="-342900">
              <a:spcAft>
                <a:spcPts val="3600"/>
              </a:spcAft>
              <a:buAutoNum type="arabicPeriod"/>
            </a:pPr>
            <a:r>
              <a:rPr lang="fr-CA" sz="2000" b="1" dirty="0">
                <a:solidFill>
                  <a:srgbClr val="A9262D"/>
                </a:solidFill>
              </a:rPr>
              <a:t>Trouver le bon outil de recherche</a:t>
            </a:r>
          </a:p>
          <a:p>
            <a:pPr marL="720000" indent="-342900">
              <a:spcAft>
                <a:spcPts val="3600"/>
              </a:spcAft>
              <a:buAutoNum type="arabicPeriod"/>
            </a:pPr>
            <a:r>
              <a:rPr lang="fr-CA" sz="2000" b="1" dirty="0">
                <a:solidFill>
                  <a:srgbClr val="A9262D"/>
                </a:solidFill>
              </a:rPr>
              <a:t>Faire plusieurs recherches</a:t>
            </a:r>
          </a:p>
          <a:p>
            <a:pPr marL="720000" indent="-342900">
              <a:spcAft>
                <a:spcPts val="3600"/>
              </a:spcAft>
              <a:buAutoNum type="arabicPeriod"/>
            </a:pPr>
            <a:r>
              <a:rPr lang="fr-CA" sz="2000" b="1" dirty="0">
                <a:solidFill>
                  <a:srgbClr val="A9262D"/>
                </a:solidFill>
              </a:rPr>
              <a:t>Évaluer les résultats</a:t>
            </a:r>
          </a:p>
          <a:p>
            <a:pPr marL="720000" indent="-342900">
              <a:spcAft>
                <a:spcPts val="3600"/>
              </a:spcAft>
              <a:buAutoNum type="arabicPeriod"/>
            </a:pPr>
            <a:r>
              <a:rPr lang="fr-CA" sz="2000" b="1" dirty="0">
                <a:solidFill>
                  <a:srgbClr val="A9262D"/>
                </a:solidFill>
              </a:rPr>
              <a:t>Utiliser l’information</a:t>
            </a:r>
          </a:p>
          <a:p>
            <a:endParaRPr lang="fr-CA" dirty="0"/>
          </a:p>
          <a:p>
            <a:endParaRPr lang="fr-CA" dirty="0"/>
          </a:p>
        </p:txBody>
      </p:sp>
      <p:sp>
        <p:nvSpPr>
          <p:cNvPr id="4"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 Stratégies de recherche documentaire</a:t>
            </a:r>
          </a:p>
        </p:txBody>
      </p:sp>
      <p:sp>
        <p:nvSpPr>
          <p:cNvPr id="3" name="Flèche vers le bas 2"/>
          <p:cNvSpPr/>
          <p:nvPr/>
        </p:nvSpPr>
        <p:spPr>
          <a:xfrm>
            <a:off x="4996145" y="1403416"/>
            <a:ext cx="245226" cy="368135"/>
          </a:xfrm>
          <a:prstGeom prst="downArrow">
            <a:avLst/>
          </a:prstGeom>
          <a:solidFill>
            <a:srgbClr val="A9262D"/>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Flèche vers le bas 4"/>
          <p:cNvSpPr/>
          <p:nvPr/>
        </p:nvSpPr>
        <p:spPr>
          <a:xfrm>
            <a:off x="4996145" y="2470216"/>
            <a:ext cx="245226" cy="368135"/>
          </a:xfrm>
          <a:prstGeom prst="downArrow">
            <a:avLst/>
          </a:prstGeom>
          <a:solidFill>
            <a:srgbClr val="A9262D"/>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Flèche vers le bas 5"/>
          <p:cNvSpPr/>
          <p:nvPr/>
        </p:nvSpPr>
        <p:spPr>
          <a:xfrm>
            <a:off x="4996145" y="3576139"/>
            <a:ext cx="245226" cy="368135"/>
          </a:xfrm>
          <a:prstGeom prst="downArrow">
            <a:avLst/>
          </a:prstGeom>
          <a:solidFill>
            <a:srgbClr val="A9262D"/>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Flèche vers le bas 6"/>
          <p:cNvSpPr/>
          <p:nvPr/>
        </p:nvSpPr>
        <p:spPr>
          <a:xfrm>
            <a:off x="4996145" y="4362352"/>
            <a:ext cx="245226" cy="368135"/>
          </a:xfrm>
          <a:prstGeom prst="downArrow">
            <a:avLst/>
          </a:prstGeom>
          <a:solidFill>
            <a:srgbClr val="A9262D"/>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Flèche vers le bas 7"/>
          <p:cNvSpPr/>
          <p:nvPr/>
        </p:nvSpPr>
        <p:spPr>
          <a:xfrm>
            <a:off x="4996145" y="5082787"/>
            <a:ext cx="245226" cy="368135"/>
          </a:xfrm>
          <a:prstGeom prst="downArrow">
            <a:avLst/>
          </a:prstGeom>
          <a:solidFill>
            <a:srgbClr val="A9262D"/>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ZoneTexte 8"/>
          <p:cNvSpPr txBox="1"/>
          <p:nvPr/>
        </p:nvSpPr>
        <p:spPr>
          <a:xfrm>
            <a:off x="457200" y="1408290"/>
            <a:ext cx="2927267" cy="1569660"/>
          </a:xfrm>
          <a:prstGeom prst="rect">
            <a:avLst/>
          </a:prstGeom>
          <a:noFill/>
        </p:spPr>
        <p:txBody>
          <a:bodyPr wrap="square" rtlCol="0">
            <a:spAutoFit/>
          </a:bodyPr>
          <a:lstStyle/>
          <a:p>
            <a:pPr marL="144000"/>
            <a:r>
              <a:rPr lang="fr-CA" sz="3200" b="1" dirty="0"/>
              <a:t>Processus de recherche documentaire*</a:t>
            </a:r>
          </a:p>
        </p:txBody>
      </p:sp>
      <p:sp>
        <p:nvSpPr>
          <p:cNvPr id="10" name="ZoneTexte 9"/>
          <p:cNvSpPr txBox="1"/>
          <p:nvPr/>
        </p:nvSpPr>
        <p:spPr>
          <a:xfrm>
            <a:off x="641268" y="6187043"/>
            <a:ext cx="1650111" cy="369332"/>
          </a:xfrm>
          <a:prstGeom prst="rect">
            <a:avLst/>
          </a:prstGeom>
          <a:noFill/>
        </p:spPr>
        <p:txBody>
          <a:bodyPr wrap="square" rtlCol="0">
            <a:spAutoFit/>
          </a:bodyPr>
          <a:lstStyle/>
          <a:p>
            <a:r>
              <a:rPr lang="fr-CA" dirty="0"/>
              <a:t>* dans l’idéal ;)</a:t>
            </a:r>
          </a:p>
        </p:txBody>
      </p:sp>
      <p:sp>
        <p:nvSpPr>
          <p:cNvPr id="21" name="Flèche vers le bas 20"/>
          <p:cNvSpPr/>
          <p:nvPr/>
        </p:nvSpPr>
        <p:spPr>
          <a:xfrm>
            <a:off x="4996145" y="5830784"/>
            <a:ext cx="245226" cy="368135"/>
          </a:xfrm>
          <a:prstGeom prst="downArrow">
            <a:avLst/>
          </a:prstGeom>
          <a:solidFill>
            <a:srgbClr val="A9262D"/>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04453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457200" y="1289537"/>
            <a:ext cx="8229600" cy="5228493"/>
          </a:xfrm>
          <a:prstGeom prst="rect">
            <a:avLst/>
          </a:prstGeom>
          <a:noFill/>
        </p:spPr>
        <p:txBody>
          <a:bodyPr wrap="square" rtlCol="0">
            <a:noAutofit/>
          </a:bodyPr>
          <a:lstStyle/>
          <a:p>
            <a:pPr>
              <a:spcAft>
                <a:spcPts val="1800"/>
              </a:spcAft>
            </a:pPr>
            <a:r>
              <a:rPr lang="fr-CA" sz="2800" b="1" dirty="0"/>
              <a:t>1. Définir son sujet</a:t>
            </a:r>
          </a:p>
          <a:p>
            <a:r>
              <a:rPr lang="fr-CA" sz="2400" dirty="0"/>
              <a:t>Étape d’exploration</a:t>
            </a:r>
          </a:p>
          <a:p>
            <a:pPr>
              <a:spcBef>
                <a:spcPts val="1200"/>
              </a:spcBef>
            </a:pPr>
            <a:r>
              <a:rPr lang="fr-CA" sz="2000" b="1" dirty="0"/>
              <a:t>Questions à se poser:</a:t>
            </a:r>
          </a:p>
          <a:p>
            <a:pPr marL="342900" indent="-342900">
              <a:buFont typeface="Arial" panose="020B0604020202020204" pitchFamily="34" charset="0"/>
              <a:buChar char="•"/>
            </a:pPr>
            <a:r>
              <a:rPr lang="fr-CA" sz="2000" dirty="0"/>
              <a:t>Qu’est-ce qui m’intéresse?</a:t>
            </a:r>
          </a:p>
          <a:p>
            <a:pPr marL="342900" indent="-342900">
              <a:buFont typeface="Arial" panose="020B0604020202020204" pitchFamily="34" charset="0"/>
              <a:buChar char="•"/>
            </a:pPr>
            <a:r>
              <a:rPr lang="fr-CA" sz="2000" dirty="0"/>
              <a:t>Quel aspect je veux approfondir?</a:t>
            </a:r>
          </a:p>
          <a:p>
            <a:pPr marL="342900" indent="-342900">
              <a:buFont typeface="Arial" panose="020B0604020202020204" pitchFamily="34" charset="0"/>
              <a:buChar char="•"/>
            </a:pPr>
            <a:r>
              <a:rPr lang="fr-CA" sz="2000" dirty="0"/>
              <a:t>À quel problème je veux apporter une solution?</a:t>
            </a:r>
          </a:p>
          <a:p>
            <a:pPr marL="342900" indent="-342900">
              <a:buFont typeface="Arial" panose="020B0604020202020204" pitchFamily="34" charset="0"/>
              <a:buChar char="•"/>
            </a:pPr>
            <a:r>
              <a:rPr lang="fr-CA" sz="2000" dirty="0"/>
              <a:t>Quelle est mon hypothèse de solution?</a:t>
            </a:r>
          </a:p>
          <a:p>
            <a:pPr marL="342900" indent="-342900">
              <a:buFont typeface="Arial" panose="020B0604020202020204" pitchFamily="34" charset="0"/>
              <a:buChar char="•"/>
            </a:pPr>
            <a:r>
              <a:rPr lang="fr-CA" sz="2000" dirty="0"/>
              <a:t>Vais-je être capable de trouver de la documentation là-dessus? (pas trop précis, pas trop large)</a:t>
            </a:r>
          </a:p>
        </p:txBody>
      </p:sp>
      <p:sp>
        <p:nvSpPr>
          <p:cNvPr id="4"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2.1. Bien identifier le sujet et les mots-clés</a:t>
            </a:r>
          </a:p>
        </p:txBody>
      </p:sp>
      <p:sp>
        <p:nvSpPr>
          <p:cNvPr id="5" name="ZoneTexte 4"/>
          <p:cNvSpPr txBox="1"/>
          <p:nvPr/>
        </p:nvSpPr>
        <p:spPr>
          <a:xfrm>
            <a:off x="457199" y="4876800"/>
            <a:ext cx="6893168" cy="902678"/>
          </a:xfrm>
          <a:prstGeom prst="rect">
            <a:avLst/>
          </a:prstGeom>
          <a:solidFill>
            <a:schemeClr val="accent5">
              <a:lumMod val="20000"/>
              <a:lumOff val="80000"/>
            </a:schemeClr>
          </a:solidFill>
          <a:ln w="28575">
            <a:solidFill>
              <a:schemeClr val="accent5">
                <a:lumMod val="75000"/>
              </a:schemeClr>
            </a:solidFill>
          </a:ln>
        </p:spPr>
        <p:txBody>
          <a:bodyPr wrap="square" rtlCol="0">
            <a:noAutofit/>
          </a:bodyPr>
          <a:lstStyle/>
          <a:p>
            <a:r>
              <a:rPr lang="fr-CA" sz="2200" b="1" dirty="0"/>
              <a:t>Documentation: </a:t>
            </a:r>
            <a:r>
              <a:rPr lang="fr-CA" sz="2200" dirty="0"/>
              <a:t>Web, Google, </a:t>
            </a:r>
            <a:r>
              <a:rPr lang="fr-CA" sz="2200" dirty="0" err="1"/>
              <a:t>Wikipedia</a:t>
            </a:r>
            <a:r>
              <a:rPr lang="fr-CA" sz="2200" dirty="0"/>
              <a:t>, </a:t>
            </a:r>
            <a:r>
              <a:rPr lang="fr-CA" sz="2200" dirty="0">
                <a:hlinkClick r:id="rId2"/>
              </a:rPr>
              <a:t>dictionnaires</a:t>
            </a:r>
            <a:r>
              <a:rPr lang="fr-CA" sz="2200" dirty="0"/>
              <a:t>, </a:t>
            </a:r>
            <a:r>
              <a:rPr lang="fr-CA" sz="2200" dirty="0">
                <a:hlinkClick r:id="rId3"/>
              </a:rPr>
              <a:t>encyclopédies</a:t>
            </a:r>
            <a:r>
              <a:rPr lang="fr-CA" sz="2200" dirty="0"/>
              <a:t>, manuels scolaires, </a:t>
            </a:r>
            <a:r>
              <a:rPr lang="fr-CA" sz="2200" dirty="0">
                <a:hlinkClick r:id="rId4"/>
              </a:rPr>
              <a:t>livres généralistes</a:t>
            </a:r>
            <a:endParaRPr lang="fr-CA" sz="2200" dirty="0"/>
          </a:p>
        </p:txBody>
      </p:sp>
      <p:sp>
        <p:nvSpPr>
          <p:cNvPr id="6" name="ZoneTexte 5"/>
          <p:cNvSpPr txBox="1"/>
          <p:nvPr/>
        </p:nvSpPr>
        <p:spPr>
          <a:xfrm>
            <a:off x="457199" y="5978752"/>
            <a:ext cx="6893169" cy="539267"/>
          </a:xfrm>
          <a:prstGeom prst="rect">
            <a:avLst/>
          </a:prstGeom>
          <a:solidFill>
            <a:schemeClr val="accent6">
              <a:lumMod val="20000"/>
              <a:lumOff val="80000"/>
            </a:schemeClr>
          </a:solidFill>
          <a:ln w="28575">
            <a:solidFill>
              <a:schemeClr val="accent6">
                <a:lumMod val="75000"/>
              </a:schemeClr>
            </a:solidFill>
          </a:ln>
        </p:spPr>
        <p:txBody>
          <a:bodyPr wrap="square" rtlCol="0" anchor="ctr">
            <a:noAutofit/>
          </a:bodyPr>
          <a:lstStyle/>
          <a:p>
            <a:r>
              <a:rPr lang="fr-CA" sz="2400" b="1" dirty="0"/>
              <a:t>Résultat idéal: </a:t>
            </a:r>
            <a:r>
              <a:rPr lang="fr-CA" sz="2400" dirty="0"/>
              <a:t>Un énoncé de sujet de recherche clair</a:t>
            </a: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5511" y="1289537"/>
            <a:ext cx="1501289" cy="1501289"/>
          </a:xfrm>
          <a:prstGeom prst="rect">
            <a:avLst/>
          </a:prstGeom>
        </p:spPr>
      </p:pic>
      <p:sp>
        <p:nvSpPr>
          <p:cNvPr id="8" name="ZoneTexte 7"/>
          <p:cNvSpPr txBox="1"/>
          <p:nvPr/>
        </p:nvSpPr>
        <p:spPr>
          <a:xfrm>
            <a:off x="7185510" y="2790826"/>
            <a:ext cx="1501289" cy="400110"/>
          </a:xfrm>
          <a:prstGeom prst="rect">
            <a:avLst/>
          </a:prstGeom>
          <a:noFill/>
        </p:spPr>
        <p:txBody>
          <a:bodyPr wrap="square" rtlCol="0">
            <a:spAutoFit/>
          </a:bodyPr>
          <a:lstStyle/>
          <a:p>
            <a:pPr algn="r"/>
            <a:r>
              <a:rPr lang="fr-CA" sz="1000" dirty="0" err="1">
                <a:solidFill>
                  <a:schemeClr val="bg1">
                    <a:lumMod val="75000"/>
                  </a:schemeClr>
                </a:solidFill>
              </a:rPr>
              <a:t>Icon</a:t>
            </a:r>
            <a:r>
              <a:rPr lang="fr-CA" sz="1000" dirty="0">
                <a:solidFill>
                  <a:schemeClr val="bg1">
                    <a:lumMod val="75000"/>
                  </a:schemeClr>
                </a:solidFill>
              </a:rPr>
              <a:t> made by </a:t>
            </a:r>
            <a:r>
              <a:rPr lang="fr-CA" sz="1000" dirty="0" err="1">
                <a:solidFill>
                  <a:schemeClr val="bg1">
                    <a:lumMod val="75000"/>
                  </a:schemeClr>
                </a:solidFill>
              </a:rPr>
              <a:t>Eucalyp</a:t>
            </a:r>
            <a:br>
              <a:rPr lang="fr-CA" sz="1000" dirty="0">
                <a:solidFill>
                  <a:schemeClr val="bg1">
                    <a:lumMod val="75000"/>
                  </a:schemeClr>
                </a:solidFill>
              </a:rPr>
            </a:br>
            <a:r>
              <a:rPr lang="fr-CA" sz="1000" dirty="0" err="1">
                <a:solidFill>
                  <a:schemeClr val="bg1">
                    <a:lumMod val="75000"/>
                  </a:schemeClr>
                </a:solidFill>
              </a:rPr>
              <a:t>from</a:t>
            </a:r>
            <a:r>
              <a:rPr lang="fr-CA" sz="1000" dirty="0">
                <a:solidFill>
                  <a:schemeClr val="bg1">
                    <a:lumMod val="75000"/>
                  </a:schemeClr>
                </a:solidFill>
              </a:rPr>
              <a:t> www.flaticon.com. </a:t>
            </a:r>
          </a:p>
        </p:txBody>
      </p:sp>
    </p:spTree>
    <p:extLst>
      <p:ext uri="{BB962C8B-B14F-4D97-AF65-F5344CB8AC3E}">
        <p14:creationId xmlns:p14="http://schemas.microsoft.com/office/powerpoint/2010/main" val="7777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457200" y="1289537"/>
            <a:ext cx="8229600" cy="5228493"/>
          </a:xfrm>
          <a:prstGeom prst="rect">
            <a:avLst/>
          </a:prstGeom>
          <a:noFill/>
        </p:spPr>
        <p:txBody>
          <a:bodyPr wrap="square" rtlCol="0">
            <a:noAutofit/>
          </a:bodyPr>
          <a:lstStyle/>
          <a:p>
            <a:pPr>
              <a:spcAft>
                <a:spcPts val="1200"/>
              </a:spcAft>
            </a:pPr>
            <a:r>
              <a:rPr lang="fr-CA" sz="2800" b="1" dirty="0"/>
              <a:t>2. Identifier les concepts importants</a:t>
            </a:r>
          </a:p>
          <a:p>
            <a:r>
              <a:rPr lang="fr-CA" sz="2400" dirty="0"/>
              <a:t>Découpage de l’énoncé de sujet en concepts pertinents</a:t>
            </a:r>
          </a:p>
          <a:p>
            <a:pPr marL="432000">
              <a:spcBef>
                <a:spcPts val="1200"/>
              </a:spcBef>
            </a:pPr>
            <a:endParaRPr lang="fr-CA" dirty="0"/>
          </a:p>
          <a:p>
            <a:pPr marL="432000">
              <a:spcBef>
                <a:spcPts val="600"/>
              </a:spcBef>
              <a:spcAft>
                <a:spcPts val="3000"/>
              </a:spcAft>
            </a:pPr>
            <a:br>
              <a:rPr lang="fr-CA" sz="3200" dirty="0"/>
            </a:br>
            <a:endParaRPr lang="fr-CA" sz="3200" dirty="0"/>
          </a:p>
          <a:p>
            <a:pPr>
              <a:spcAft>
                <a:spcPts val="1200"/>
              </a:spcAft>
            </a:pPr>
            <a:r>
              <a:rPr lang="fr-CA" sz="2800" dirty="0"/>
              <a:t>Quels sont les concepts pertinents?</a:t>
            </a:r>
          </a:p>
          <a:p>
            <a:endParaRPr lang="fr-CA" dirty="0"/>
          </a:p>
          <a:p>
            <a:endParaRPr lang="fr-CA" dirty="0"/>
          </a:p>
          <a:p>
            <a:endParaRPr lang="fr-CA" dirty="0"/>
          </a:p>
          <a:p>
            <a:endParaRPr lang="fr-CA" dirty="0"/>
          </a:p>
        </p:txBody>
      </p:sp>
      <p:sp>
        <p:nvSpPr>
          <p:cNvPr id="5" name="ZoneTexte 4"/>
          <p:cNvSpPr txBox="1"/>
          <p:nvPr/>
        </p:nvSpPr>
        <p:spPr>
          <a:xfrm>
            <a:off x="879231" y="2414952"/>
            <a:ext cx="6986954" cy="1488831"/>
          </a:xfrm>
          <a:prstGeom prst="rect">
            <a:avLst/>
          </a:prstGeom>
          <a:solidFill>
            <a:schemeClr val="accent3">
              <a:lumMod val="20000"/>
              <a:lumOff val="80000"/>
            </a:schemeClr>
          </a:solidFill>
        </p:spPr>
        <p:txBody>
          <a:bodyPr wrap="square" rtlCol="0">
            <a:noAutofit/>
          </a:bodyPr>
          <a:lstStyle/>
          <a:p>
            <a:pPr marL="216000">
              <a:spcBef>
                <a:spcPts val="1200"/>
              </a:spcBef>
            </a:pPr>
            <a:r>
              <a:rPr lang="fr-CA" dirty="0"/>
              <a:t>Exemple:</a:t>
            </a:r>
          </a:p>
          <a:p>
            <a:pPr marL="216000">
              <a:spcBef>
                <a:spcPts val="600"/>
              </a:spcBef>
            </a:pPr>
            <a:r>
              <a:rPr lang="fr-CA" sz="3200" dirty="0">
                <a:solidFill>
                  <a:srgbClr val="B7222D"/>
                </a:solidFill>
              </a:rPr>
              <a:t>La planification de trajectoires pour le déplacement d’un robot mobile</a:t>
            </a:r>
          </a:p>
        </p:txBody>
      </p:sp>
      <p:sp>
        <p:nvSpPr>
          <p:cNvPr id="6" name="ZoneTexte 5"/>
          <p:cNvSpPr txBox="1"/>
          <p:nvPr/>
        </p:nvSpPr>
        <p:spPr>
          <a:xfrm>
            <a:off x="691661" y="4791944"/>
            <a:ext cx="2051539" cy="461665"/>
          </a:xfrm>
          <a:prstGeom prst="rect">
            <a:avLst/>
          </a:prstGeom>
          <a:solidFill>
            <a:schemeClr val="accent3">
              <a:lumMod val="20000"/>
              <a:lumOff val="80000"/>
            </a:schemeClr>
          </a:solidFill>
        </p:spPr>
        <p:txBody>
          <a:bodyPr wrap="square" rtlCol="0">
            <a:spAutoFit/>
          </a:bodyPr>
          <a:lstStyle/>
          <a:p>
            <a:r>
              <a:rPr lang="fr-CA" sz="2400" dirty="0">
                <a:solidFill>
                  <a:srgbClr val="B7222D"/>
                </a:solidFill>
              </a:rPr>
              <a:t>robots mobiles</a:t>
            </a:r>
          </a:p>
        </p:txBody>
      </p:sp>
      <p:sp>
        <p:nvSpPr>
          <p:cNvPr id="7" name="ZoneTexte 6"/>
          <p:cNvSpPr txBox="1"/>
          <p:nvPr/>
        </p:nvSpPr>
        <p:spPr>
          <a:xfrm>
            <a:off x="3001107" y="4791944"/>
            <a:ext cx="1664677" cy="461665"/>
          </a:xfrm>
          <a:prstGeom prst="rect">
            <a:avLst/>
          </a:prstGeom>
          <a:solidFill>
            <a:schemeClr val="accent3">
              <a:lumMod val="20000"/>
              <a:lumOff val="80000"/>
            </a:schemeClr>
          </a:solidFill>
        </p:spPr>
        <p:txBody>
          <a:bodyPr wrap="square" rtlCol="0">
            <a:spAutoFit/>
          </a:bodyPr>
          <a:lstStyle/>
          <a:p>
            <a:r>
              <a:rPr lang="fr-CA" sz="2400" dirty="0">
                <a:solidFill>
                  <a:srgbClr val="B7222D"/>
                </a:solidFill>
              </a:rPr>
              <a:t>trajectoires</a:t>
            </a:r>
          </a:p>
        </p:txBody>
      </p:sp>
      <p:sp>
        <p:nvSpPr>
          <p:cNvPr id="8" name="ZoneTexte 7"/>
          <p:cNvSpPr txBox="1"/>
          <p:nvPr/>
        </p:nvSpPr>
        <p:spPr>
          <a:xfrm>
            <a:off x="4935415" y="4791944"/>
            <a:ext cx="1817078" cy="461665"/>
          </a:xfrm>
          <a:prstGeom prst="rect">
            <a:avLst/>
          </a:prstGeom>
          <a:solidFill>
            <a:schemeClr val="accent3">
              <a:lumMod val="20000"/>
              <a:lumOff val="80000"/>
            </a:schemeClr>
          </a:solidFill>
        </p:spPr>
        <p:txBody>
          <a:bodyPr wrap="square" rtlCol="0">
            <a:spAutoFit/>
          </a:bodyPr>
          <a:lstStyle/>
          <a:p>
            <a:r>
              <a:rPr lang="fr-CA" sz="2400" dirty="0">
                <a:solidFill>
                  <a:srgbClr val="B7222D"/>
                </a:solidFill>
              </a:rPr>
              <a:t>planification</a:t>
            </a:r>
          </a:p>
        </p:txBody>
      </p:sp>
      <p:sp>
        <p:nvSpPr>
          <p:cNvPr id="9" name="Rectangle 8"/>
          <p:cNvSpPr/>
          <p:nvPr/>
        </p:nvSpPr>
        <p:spPr>
          <a:xfrm>
            <a:off x="4208585" y="3329353"/>
            <a:ext cx="2309446" cy="480647"/>
          </a:xfrm>
          <a:prstGeom prst="rect">
            <a:avLst/>
          </a:prstGeom>
          <a:noFill/>
          <a:ln w="190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Rectangle 9"/>
          <p:cNvSpPr/>
          <p:nvPr/>
        </p:nvSpPr>
        <p:spPr>
          <a:xfrm>
            <a:off x="4208585" y="2848706"/>
            <a:ext cx="2004646" cy="480647"/>
          </a:xfrm>
          <a:prstGeom prst="rect">
            <a:avLst/>
          </a:prstGeom>
          <a:noFill/>
          <a:ln w="190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1" name="Rectangle 10"/>
          <p:cNvSpPr/>
          <p:nvPr/>
        </p:nvSpPr>
        <p:spPr>
          <a:xfrm>
            <a:off x="1588477" y="2860429"/>
            <a:ext cx="2151185" cy="480647"/>
          </a:xfrm>
          <a:prstGeom prst="rect">
            <a:avLst/>
          </a:prstGeom>
          <a:noFill/>
          <a:ln w="1905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2"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2.1. Bien identifier le sujet et les mots-clés</a:t>
            </a:r>
          </a:p>
        </p:txBody>
      </p:sp>
      <p:sp>
        <p:nvSpPr>
          <p:cNvPr id="3" name="ZoneTexte 2"/>
          <p:cNvSpPr txBox="1"/>
          <p:nvPr/>
        </p:nvSpPr>
        <p:spPr>
          <a:xfrm>
            <a:off x="436097" y="5699085"/>
            <a:ext cx="6148755" cy="646331"/>
          </a:xfrm>
          <a:prstGeom prst="rect">
            <a:avLst/>
          </a:prstGeom>
          <a:noFill/>
        </p:spPr>
        <p:txBody>
          <a:bodyPr wrap="square" rtlCol="0">
            <a:spAutoFit/>
          </a:bodyPr>
          <a:lstStyle/>
          <a:p>
            <a:r>
              <a:rPr lang="fr-CA" dirty="0"/>
              <a:t>* Faire attention aux termes synonymes et à ceux qui n’ajoutent </a:t>
            </a:r>
            <a:br>
              <a:rPr lang="fr-CA" dirty="0"/>
            </a:br>
            <a:r>
              <a:rPr lang="fr-CA" dirty="0"/>
              <a:t>rien à la stratégie de recherche.</a:t>
            </a:r>
          </a:p>
        </p:txBody>
      </p:sp>
    </p:spTree>
    <p:extLst>
      <p:ext uri="{BB962C8B-B14F-4D97-AF65-F5344CB8AC3E}">
        <p14:creationId xmlns:p14="http://schemas.microsoft.com/office/powerpoint/2010/main" val="300167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457200" y="1289537"/>
            <a:ext cx="8229600" cy="5228493"/>
          </a:xfrm>
          <a:prstGeom prst="rect">
            <a:avLst/>
          </a:prstGeom>
          <a:noFill/>
        </p:spPr>
        <p:txBody>
          <a:bodyPr wrap="square" rtlCol="0">
            <a:noAutofit/>
          </a:bodyPr>
          <a:lstStyle/>
          <a:p>
            <a:pPr>
              <a:spcAft>
                <a:spcPts val="1800"/>
              </a:spcAft>
            </a:pPr>
            <a:r>
              <a:rPr lang="fr-CA" sz="2800" b="1" dirty="0"/>
              <a:t>2. Trouver des synonymes et traductions</a:t>
            </a:r>
          </a:p>
          <a:p>
            <a:r>
              <a:rPr lang="fr-CA" sz="2400" dirty="0"/>
              <a:t>Quels autres termes existent pour décrire le même concept (le même outil, la même situation, le même processus, etc.)?</a:t>
            </a:r>
          </a:p>
          <a:p>
            <a:pPr>
              <a:spcBef>
                <a:spcPts val="2400"/>
              </a:spcBef>
            </a:pPr>
            <a:r>
              <a:rPr lang="fr-CA" sz="2000" b="1" dirty="0"/>
              <a:t>Pourquoi?</a:t>
            </a:r>
          </a:p>
          <a:p>
            <a:r>
              <a:rPr lang="fr-CA" sz="2000" dirty="0"/>
              <a:t>Dans la documentation, l’information que vous avez à trouver est peut-être exprimée avec des mots différents… ou dans une langue différente.</a:t>
            </a:r>
          </a:p>
          <a:p>
            <a:endParaRPr lang="fr-CA" dirty="0"/>
          </a:p>
        </p:txBody>
      </p:sp>
      <p:sp>
        <p:nvSpPr>
          <p:cNvPr id="5" name="ZoneTexte 4"/>
          <p:cNvSpPr txBox="1"/>
          <p:nvPr/>
        </p:nvSpPr>
        <p:spPr>
          <a:xfrm>
            <a:off x="457199" y="4794738"/>
            <a:ext cx="5474679" cy="1723292"/>
          </a:xfrm>
          <a:prstGeom prst="rect">
            <a:avLst/>
          </a:prstGeom>
          <a:solidFill>
            <a:schemeClr val="accent5">
              <a:lumMod val="20000"/>
              <a:lumOff val="80000"/>
            </a:schemeClr>
          </a:solidFill>
          <a:ln w="28575">
            <a:solidFill>
              <a:schemeClr val="accent5">
                <a:lumMod val="75000"/>
              </a:schemeClr>
            </a:solidFill>
          </a:ln>
        </p:spPr>
        <p:txBody>
          <a:bodyPr wrap="square" rtlCol="0" anchor="ctr">
            <a:noAutofit/>
          </a:bodyPr>
          <a:lstStyle/>
          <a:p>
            <a:r>
              <a:rPr lang="fr-CA" sz="2200" b="1" dirty="0"/>
              <a:t>Documentation:</a:t>
            </a:r>
            <a:r>
              <a:rPr lang="fr-CA" sz="2200" dirty="0"/>
              <a:t> </a:t>
            </a:r>
          </a:p>
          <a:p>
            <a:pPr marL="342900" indent="-342900">
              <a:spcBef>
                <a:spcPts val="300"/>
              </a:spcBef>
              <a:spcAft>
                <a:spcPts val="300"/>
              </a:spcAft>
              <a:buFont typeface="Arial" panose="020B0604020202020204" pitchFamily="34" charset="0"/>
              <a:buChar char="•"/>
            </a:pPr>
            <a:r>
              <a:rPr lang="fr-CA" sz="2200" dirty="0">
                <a:hlinkClick r:id="rId2"/>
              </a:rPr>
              <a:t>Dictionnaires</a:t>
            </a:r>
            <a:r>
              <a:rPr lang="fr-CA" sz="2200" dirty="0"/>
              <a:t>, tels que </a:t>
            </a:r>
            <a:r>
              <a:rPr lang="fr-CA" sz="2200" dirty="0">
                <a:hlinkClick r:id="rId3"/>
              </a:rPr>
              <a:t>Termium Plus</a:t>
            </a:r>
            <a:r>
              <a:rPr lang="fr-CA" sz="2200" dirty="0"/>
              <a:t> et le </a:t>
            </a:r>
            <a:r>
              <a:rPr lang="fr-CA" sz="2200" dirty="0">
                <a:hlinkClick r:id="rId4"/>
              </a:rPr>
              <a:t>Grand Dictionnaire terminologique</a:t>
            </a:r>
            <a:r>
              <a:rPr lang="fr-CA" sz="2200" dirty="0"/>
              <a:t>;</a:t>
            </a:r>
          </a:p>
          <a:p>
            <a:pPr marL="342900" indent="-342900">
              <a:spcBef>
                <a:spcPts val="300"/>
              </a:spcBef>
              <a:spcAft>
                <a:spcPts val="300"/>
              </a:spcAft>
              <a:buFont typeface="Arial" panose="020B0604020202020204" pitchFamily="34" charset="0"/>
              <a:buChar char="•"/>
            </a:pPr>
            <a:r>
              <a:rPr lang="fr-CA" sz="2200" dirty="0">
                <a:hlinkClick r:id="rId5"/>
              </a:rPr>
              <a:t>Encyclopédies</a:t>
            </a:r>
            <a:r>
              <a:rPr lang="fr-CA" sz="2200" dirty="0"/>
              <a:t>, Web, etc.</a:t>
            </a:r>
          </a:p>
        </p:txBody>
      </p:sp>
      <p:sp>
        <p:nvSpPr>
          <p:cNvPr id="6"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2.1. Bien identifier le sujet et les mots-clés</a:t>
            </a:r>
          </a:p>
        </p:txBody>
      </p:sp>
    </p:spTree>
    <p:extLst>
      <p:ext uri="{BB962C8B-B14F-4D97-AF65-F5344CB8AC3E}">
        <p14:creationId xmlns:p14="http://schemas.microsoft.com/office/powerpoint/2010/main" val="131989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70660"/>
            <a:ext cx="8229600" cy="5110668"/>
          </a:xfrm>
        </p:spPr>
        <p:txBody>
          <a:bodyPr>
            <a:normAutofit/>
          </a:bodyPr>
          <a:lstStyle/>
          <a:p>
            <a:pPr marL="0" indent="0">
              <a:spcAft>
                <a:spcPts val="1200"/>
              </a:spcAft>
              <a:buNone/>
            </a:pPr>
            <a:r>
              <a:rPr lang="fr-CA" sz="2800" b="1" dirty="0">
                <a:latin typeface="+mj-lt"/>
              </a:rPr>
              <a:t>Dictionnaires</a:t>
            </a:r>
            <a:endParaRPr lang="fr-CA" sz="2800" b="1" dirty="0">
              <a:latin typeface="+mj-lt"/>
              <a:hlinkClick r:id="rId3"/>
            </a:endParaRPr>
          </a:p>
          <a:p>
            <a:pPr marL="0" indent="0">
              <a:buNone/>
            </a:pPr>
            <a:r>
              <a:rPr lang="fr-CA" sz="2400" dirty="0">
                <a:latin typeface="+mj-lt"/>
                <a:hlinkClick r:id="rId3"/>
              </a:rPr>
              <a:t>Termium Plus</a:t>
            </a:r>
            <a:endParaRPr lang="fr-CA" sz="2400" dirty="0">
              <a:latin typeface="+mj-lt"/>
            </a:endParaRPr>
          </a:p>
          <a:p>
            <a:pPr>
              <a:buFont typeface="Wingdings" panose="05000000000000000000" pitchFamily="2" charset="2"/>
              <a:buChar char="§"/>
            </a:pPr>
            <a:r>
              <a:rPr lang="fr-CA" sz="1800" dirty="0">
                <a:latin typeface="+mj-lt"/>
              </a:rPr>
              <a:t>Banque de données terminologique gérée par le Bureau de la traduction du Canada</a:t>
            </a:r>
          </a:p>
          <a:p>
            <a:pPr>
              <a:buFont typeface="Wingdings" panose="05000000000000000000" pitchFamily="2" charset="2"/>
              <a:buChar char="§"/>
            </a:pPr>
            <a:r>
              <a:rPr lang="fr-CA" sz="1800" dirty="0">
                <a:latin typeface="+mj-lt"/>
              </a:rPr>
              <a:t>Propose la terminologie officielle employée au </a:t>
            </a:r>
            <a:r>
              <a:rPr lang="fr-CA" sz="1800" b="1" dirty="0">
                <a:latin typeface="+mj-lt"/>
              </a:rPr>
              <a:t>Canada</a:t>
            </a:r>
            <a:r>
              <a:rPr lang="fr-CA" sz="1800" dirty="0">
                <a:latin typeface="+mj-lt"/>
              </a:rPr>
              <a:t>, des définitions, des traduction en anglais et espagnol</a:t>
            </a:r>
          </a:p>
          <a:p>
            <a:pPr>
              <a:buFont typeface="Wingdings" panose="05000000000000000000" pitchFamily="2" charset="2"/>
              <a:buChar char="§"/>
            </a:pPr>
            <a:r>
              <a:rPr lang="fr-CA" sz="1800" dirty="0">
                <a:latin typeface="+mj-lt"/>
              </a:rPr>
              <a:t>Dictionnaire technique et spécialisé</a:t>
            </a:r>
          </a:p>
          <a:p>
            <a:pPr marL="0" indent="0">
              <a:buNone/>
            </a:pPr>
            <a:endParaRPr lang="fr-CA" sz="1800" dirty="0">
              <a:latin typeface="+mj-lt"/>
            </a:endParaRPr>
          </a:p>
          <a:p>
            <a:pPr marL="0" indent="0">
              <a:buNone/>
            </a:pPr>
            <a:r>
              <a:rPr lang="fr-CA" sz="2400" dirty="0">
                <a:latin typeface="+mj-lt"/>
                <a:hlinkClick r:id="rId4"/>
              </a:rPr>
              <a:t>Grand dictionnaire terminologique</a:t>
            </a:r>
            <a:endParaRPr lang="fr-CA" sz="2400" dirty="0">
              <a:latin typeface="+mj-lt"/>
            </a:endParaRPr>
          </a:p>
          <a:p>
            <a:pPr>
              <a:buFont typeface="Wingdings" panose="05000000000000000000" pitchFamily="2" charset="2"/>
              <a:buChar char="§"/>
            </a:pPr>
            <a:r>
              <a:rPr lang="fr-CA" sz="1800" dirty="0">
                <a:latin typeface="+mj-lt"/>
              </a:rPr>
              <a:t>Banque de données terminologique gérée par l’Office québécois de la langue française</a:t>
            </a:r>
          </a:p>
          <a:p>
            <a:pPr>
              <a:buFont typeface="Wingdings" panose="05000000000000000000" pitchFamily="2" charset="2"/>
              <a:buChar char="§"/>
            </a:pPr>
            <a:r>
              <a:rPr lang="fr-CA" sz="1800" dirty="0">
                <a:latin typeface="+mj-lt"/>
              </a:rPr>
              <a:t>Propose la terminologie officielle employée au </a:t>
            </a:r>
            <a:r>
              <a:rPr lang="fr-CA" sz="1800" b="1" dirty="0">
                <a:latin typeface="+mj-lt"/>
              </a:rPr>
              <a:t>Québec</a:t>
            </a:r>
            <a:r>
              <a:rPr lang="fr-CA" sz="1800" dirty="0">
                <a:latin typeface="+mj-lt"/>
              </a:rPr>
              <a:t>, des définitions et des traductions en anglais (voire en espagnol, italien, portugais, etc.)</a:t>
            </a:r>
          </a:p>
          <a:p>
            <a:pPr>
              <a:buFont typeface="Wingdings" panose="05000000000000000000" pitchFamily="2" charset="2"/>
              <a:buChar char="§"/>
            </a:pPr>
            <a:r>
              <a:rPr lang="fr-CA" sz="1800" dirty="0">
                <a:latin typeface="+mj-lt"/>
              </a:rPr>
              <a:t>Dictionnaire technique et spécialisé</a:t>
            </a:r>
          </a:p>
        </p:txBody>
      </p:sp>
      <p:sp>
        <p:nvSpPr>
          <p:cNvPr id="7"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2.1. Bien identifier le sujet et les mots-clés </a:t>
            </a:r>
          </a:p>
        </p:txBody>
      </p:sp>
    </p:spTree>
    <p:extLst>
      <p:ext uri="{BB962C8B-B14F-4D97-AF65-F5344CB8AC3E}">
        <p14:creationId xmlns:p14="http://schemas.microsoft.com/office/powerpoint/2010/main" val="218039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457200" y="1289537"/>
            <a:ext cx="8229600" cy="5228493"/>
          </a:xfrm>
          <a:prstGeom prst="rect">
            <a:avLst/>
          </a:prstGeom>
          <a:noFill/>
        </p:spPr>
        <p:txBody>
          <a:bodyPr wrap="square" rtlCol="0">
            <a:noAutofit/>
          </a:bodyPr>
          <a:lstStyle/>
          <a:p>
            <a:pPr>
              <a:spcAft>
                <a:spcPts val="1800"/>
              </a:spcAft>
            </a:pPr>
            <a:r>
              <a:rPr lang="fr-CA" sz="2800" b="1" dirty="0"/>
              <a:t>3. Faire un plan de concepts</a:t>
            </a:r>
          </a:p>
          <a:p>
            <a:r>
              <a:rPr lang="fr-CA" sz="2400" dirty="0"/>
              <a:t>Tableau qui indique les concepts importants pour votre recherche et leurs synonymes et traductions</a:t>
            </a:r>
          </a:p>
          <a:p>
            <a:endParaRPr lang="fr-CA" dirty="0"/>
          </a:p>
          <a:p>
            <a:endParaRPr lang="fr-CA" dirty="0"/>
          </a:p>
          <a:p>
            <a:endParaRPr lang="fr-CA" dirty="0"/>
          </a:p>
          <a:p>
            <a:endParaRPr lang="fr-CA" dirty="0"/>
          </a:p>
        </p:txBody>
      </p:sp>
      <p:sp>
        <p:nvSpPr>
          <p:cNvPr id="5" name="ZoneTexte 4"/>
          <p:cNvSpPr txBox="1"/>
          <p:nvPr/>
        </p:nvSpPr>
        <p:spPr>
          <a:xfrm>
            <a:off x="457198" y="5310552"/>
            <a:ext cx="6928340" cy="1207477"/>
          </a:xfrm>
          <a:prstGeom prst="rect">
            <a:avLst/>
          </a:prstGeom>
          <a:solidFill>
            <a:schemeClr val="accent6">
              <a:lumMod val="20000"/>
              <a:lumOff val="80000"/>
            </a:schemeClr>
          </a:solidFill>
          <a:ln w="28575">
            <a:solidFill>
              <a:schemeClr val="accent6">
                <a:lumMod val="75000"/>
              </a:schemeClr>
            </a:solidFill>
          </a:ln>
        </p:spPr>
        <p:txBody>
          <a:bodyPr wrap="square" rtlCol="0" anchor="ctr">
            <a:noAutofit/>
          </a:bodyPr>
          <a:lstStyle/>
          <a:p>
            <a:r>
              <a:rPr lang="fr-CA" sz="2000" b="1" dirty="0"/>
              <a:t>Résultat: </a:t>
            </a:r>
            <a:r>
              <a:rPr lang="fr-CA" sz="2000" dirty="0"/>
              <a:t>Une banque de termes qui représentent mon sujet et que je peux utiliser dans des moteurs de recherche, séparément ou tous en même temps avec des équations de recherche.</a:t>
            </a:r>
          </a:p>
        </p:txBody>
      </p:sp>
      <p:sp>
        <p:nvSpPr>
          <p:cNvPr id="6"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2.1. Bien identifier le sujet et les mots-clés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688" y="2911668"/>
            <a:ext cx="3818624" cy="2205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46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271140756"/>
              </p:ext>
            </p:extLst>
          </p:nvPr>
        </p:nvGraphicFramePr>
        <p:xfrm>
          <a:off x="728282" y="1385468"/>
          <a:ext cx="7550085" cy="4998982"/>
        </p:xfrm>
        <a:graphic>
          <a:graphicData uri="http://schemas.openxmlformats.org/drawingml/2006/table">
            <a:tbl>
              <a:tblPr firstRow="1" bandRow="1">
                <a:tableStyleId>{2D5ABB26-0587-4C30-8999-92F81FD0307C}</a:tableStyleId>
              </a:tblPr>
              <a:tblGrid>
                <a:gridCol w="7550085">
                  <a:extLst>
                    <a:ext uri="{9D8B030D-6E8A-4147-A177-3AD203B41FA5}">
                      <a16:colId xmlns:a16="http://schemas.microsoft.com/office/drawing/2014/main" val="20000"/>
                    </a:ext>
                  </a:extLst>
                </a:gridCol>
              </a:tblGrid>
              <a:tr h="567490">
                <a:tc>
                  <a:txBody>
                    <a:bodyPr/>
                    <a:lstStyle/>
                    <a:p>
                      <a:r>
                        <a:rPr lang="fr-CA" sz="2400" dirty="0"/>
                        <a:t>1. La bibliothèque</a:t>
                      </a:r>
                      <a:r>
                        <a:rPr lang="fr-CA" sz="2400" baseline="0" dirty="0"/>
                        <a:t> et les bibliothécaires de l’ÉTS</a:t>
                      </a:r>
                      <a:endParaRPr lang="fr-CA" sz="2400" dirty="0"/>
                    </a:p>
                  </a:txBody>
                  <a:tcPr/>
                </a:tc>
                <a:extLst>
                  <a:ext uri="{0D108BD9-81ED-4DB2-BD59-A6C34878D82A}">
                    <a16:rowId xmlns:a16="http://schemas.microsoft.com/office/drawing/2014/main" val="10000"/>
                  </a:ext>
                </a:extLst>
              </a:tr>
              <a:tr h="567490">
                <a:tc>
                  <a:txBody>
                    <a:bodyPr/>
                    <a:lstStyle/>
                    <a:p>
                      <a:r>
                        <a:rPr lang="fr-CA" sz="2400" dirty="0"/>
                        <a:t>2. Stratégies</a:t>
                      </a:r>
                      <a:r>
                        <a:rPr lang="fr-CA" sz="2400" baseline="0" dirty="0"/>
                        <a:t> de </a:t>
                      </a:r>
                      <a:r>
                        <a:rPr lang="fr-CA" sz="2400" dirty="0"/>
                        <a:t>recherche</a:t>
                      </a:r>
                      <a:r>
                        <a:rPr lang="fr-CA" sz="2400" baseline="0" dirty="0"/>
                        <a:t> documentaire</a:t>
                      </a:r>
                      <a:endParaRPr lang="fr-CA" sz="2400" dirty="0"/>
                    </a:p>
                  </a:txBody>
                  <a:tcPr/>
                </a:tc>
                <a:extLst>
                  <a:ext uri="{0D108BD9-81ED-4DB2-BD59-A6C34878D82A}">
                    <a16:rowId xmlns:a16="http://schemas.microsoft.com/office/drawing/2014/main" val="10001"/>
                  </a:ext>
                </a:extLst>
              </a:tr>
              <a:tr h="454682">
                <a:tc>
                  <a:txBody>
                    <a:bodyPr/>
                    <a:lstStyle/>
                    <a:p>
                      <a:r>
                        <a:rPr lang="fr-CA" sz="1600" dirty="0"/>
                        <a:t>	2.1. Bien identifier le</a:t>
                      </a:r>
                      <a:r>
                        <a:rPr lang="fr-CA" sz="1600" baseline="0" dirty="0"/>
                        <a:t> sujet et les mots-clés</a:t>
                      </a:r>
                      <a:endParaRPr lang="fr-CA" sz="1600" dirty="0"/>
                    </a:p>
                  </a:txBody>
                  <a:tcPr/>
                </a:tc>
                <a:extLst>
                  <a:ext uri="{0D108BD9-81ED-4DB2-BD59-A6C34878D82A}">
                    <a16:rowId xmlns:a16="http://schemas.microsoft.com/office/drawing/2014/main" val="10002"/>
                  </a:ext>
                </a:extLst>
              </a:tr>
              <a:tr h="440506">
                <a:tc>
                  <a:txBody>
                    <a:bodyPr/>
                    <a:lstStyle/>
                    <a:p>
                      <a:r>
                        <a:rPr lang="fr-CA" sz="1600" dirty="0"/>
                        <a:t>	2.2. Construire une équation de recherche</a:t>
                      </a:r>
                    </a:p>
                  </a:txBody>
                  <a:tcPr/>
                </a:tc>
                <a:extLst>
                  <a:ext uri="{0D108BD9-81ED-4DB2-BD59-A6C34878D82A}">
                    <a16:rowId xmlns:a16="http://schemas.microsoft.com/office/drawing/2014/main" val="10003"/>
                  </a:ext>
                </a:extLst>
              </a:tr>
              <a:tr h="481139">
                <a:tc>
                  <a:txBody>
                    <a:bodyPr/>
                    <a:lstStyle/>
                    <a:p>
                      <a:r>
                        <a:rPr lang="fr-CA" sz="1600" dirty="0"/>
                        <a:t>	2.3. Utiliser les outils de recherche pertinents</a:t>
                      </a:r>
                    </a:p>
                  </a:txBody>
                  <a:tcPr/>
                </a:tc>
                <a:extLst>
                  <a:ext uri="{0D108BD9-81ED-4DB2-BD59-A6C34878D82A}">
                    <a16:rowId xmlns:a16="http://schemas.microsoft.com/office/drawing/2014/main" val="10004"/>
                  </a:ext>
                </a:extLst>
              </a:tr>
              <a:tr h="600625">
                <a:tc>
                  <a:txBody>
                    <a:bodyPr/>
                    <a:lstStyle/>
                    <a:p>
                      <a:r>
                        <a:rPr lang="fr-CA" sz="1600" dirty="0"/>
                        <a:t>	2.4. Examiner les résultats et ajuster la stratégie</a:t>
                      </a:r>
                    </a:p>
                  </a:txBody>
                  <a:tcPr/>
                </a:tc>
                <a:extLst>
                  <a:ext uri="{0D108BD9-81ED-4DB2-BD59-A6C34878D82A}">
                    <a16:rowId xmlns:a16="http://schemas.microsoft.com/office/drawing/2014/main" val="10005"/>
                  </a:ext>
                </a:extLst>
              </a:tr>
              <a:tr h="600625">
                <a:tc>
                  <a:txBody>
                    <a:bodyPr/>
                    <a:lstStyle/>
                    <a:p>
                      <a:r>
                        <a:rPr lang="fr-CA" sz="2400" dirty="0"/>
                        <a:t>3. Évaluer l’information</a:t>
                      </a:r>
                    </a:p>
                  </a:txBody>
                  <a:tcPr/>
                </a:tc>
                <a:extLst>
                  <a:ext uri="{0D108BD9-81ED-4DB2-BD59-A6C34878D82A}">
                    <a16:rowId xmlns:a16="http://schemas.microsoft.com/office/drawing/2014/main" val="2105493791"/>
                  </a:ext>
                </a:extLst>
              </a:tr>
              <a:tr h="600625">
                <a:tc>
                  <a:txBody>
                    <a:bodyPr/>
                    <a:lstStyle/>
                    <a:p>
                      <a:r>
                        <a:rPr lang="fr-CA" sz="2400" dirty="0"/>
                        <a:t>4. Citer ses sources et</a:t>
                      </a:r>
                      <a:r>
                        <a:rPr lang="fr-CA" sz="2400" baseline="0" dirty="0"/>
                        <a:t> faire une bibliographie</a:t>
                      </a:r>
                      <a:endParaRPr lang="fr-CA" sz="2400" dirty="0"/>
                    </a:p>
                  </a:txBody>
                  <a:tcPr/>
                </a:tc>
                <a:extLst>
                  <a:ext uri="{0D108BD9-81ED-4DB2-BD59-A6C34878D82A}">
                    <a16:rowId xmlns:a16="http://schemas.microsoft.com/office/drawing/2014/main" val="126745935"/>
                  </a:ext>
                </a:extLst>
              </a:tr>
              <a:tr h="674157">
                <a:tc>
                  <a:txBody>
                    <a:bodyPr/>
                    <a:lstStyle/>
                    <a:p>
                      <a:endParaRPr lang="fr-CA" sz="1500" dirty="0"/>
                    </a:p>
                    <a:p>
                      <a:r>
                        <a:rPr lang="fr-CA" sz="2400" dirty="0"/>
                        <a:t>* Pour aller plus loin…</a:t>
                      </a:r>
                    </a:p>
                  </a:txBody>
                  <a:tcPr/>
                </a:tc>
                <a:extLst>
                  <a:ext uri="{0D108BD9-81ED-4DB2-BD59-A6C34878D82A}">
                    <a16:rowId xmlns:a16="http://schemas.microsoft.com/office/drawing/2014/main" val="1712599595"/>
                  </a:ext>
                </a:extLst>
              </a:tr>
            </a:tbl>
          </a:graphicData>
        </a:graphic>
      </p:graphicFrame>
      <p:sp>
        <p:nvSpPr>
          <p:cNvPr id="4" name="Titre 1"/>
          <p:cNvSpPr txBox="1">
            <a:spLocks/>
          </p:cNvSpPr>
          <p:nvPr/>
        </p:nvSpPr>
        <p:spPr>
          <a:xfrm>
            <a:off x="524188" y="351191"/>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Plan</a:t>
            </a:r>
          </a:p>
        </p:txBody>
      </p:sp>
      <p:sp>
        <p:nvSpPr>
          <p:cNvPr id="5" name="Rectangle 4"/>
          <p:cNvSpPr/>
          <p:nvPr/>
        </p:nvSpPr>
        <p:spPr>
          <a:xfrm>
            <a:off x="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891540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Rectangle 6"/>
          <p:cNvSpPr/>
          <p:nvPr/>
        </p:nvSpPr>
        <p:spPr>
          <a:xfrm rot="5400000">
            <a:off x="4457700" y="-4230206"/>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Rectangle 7"/>
          <p:cNvSpPr/>
          <p:nvPr/>
        </p:nvSpPr>
        <p:spPr>
          <a:xfrm rot="5400000">
            <a:off x="4457699" y="2400300"/>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946207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457200" y="1289537"/>
            <a:ext cx="8229600" cy="5228493"/>
          </a:xfrm>
          <a:prstGeom prst="rect">
            <a:avLst/>
          </a:prstGeom>
          <a:noFill/>
        </p:spPr>
        <p:txBody>
          <a:bodyPr wrap="square" rtlCol="0">
            <a:noAutofit/>
          </a:bodyPr>
          <a:lstStyle/>
          <a:p>
            <a:pPr>
              <a:spcAft>
                <a:spcPts val="1800"/>
              </a:spcAft>
            </a:pPr>
            <a:r>
              <a:rPr lang="fr-CA" sz="2800" b="1" dirty="0"/>
              <a:t>3. Faire un plan de concepts</a:t>
            </a:r>
          </a:p>
          <a:p>
            <a:endParaRPr lang="fr-CA" dirty="0"/>
          </a:p>
          <a:p>
            <a:endParaRPr lang="fr-CA" dirty="0"/>
          </a:p>
          <a:p>
            <a:endParaRPr lang="fr-CA" dirty="0"/>
          </a:p>
        </p:txBody>
      </p:sp>
      <p:graphicFrame>
        <p:nvGraphicFramePr>
          <p:cNvPr id="3" name="Tableau 2"/>
          <p:cNvGraphicFramePr>
            <a:graphicFrameLocks noGrp="1"/>
          </p:cNvGraphicFramePr>
          <p:nvPr>
            <p:extLst>
              <p:ext uri="{D42A27DB-BD31-4B8C-83A1-F6EECF244321}">
                <p14:modId xmlns:p14="http://schemas.microsoft.com/office/powerpoint/2010/main" val="2442807341"/>
              </p:ext>
            </p:extLst>
          </p:nvPr>
        </p:nvGraphicFramePr>
        <p:xfrm>
          <a:off x="457200" y="3753337"/>
          <a:ext cx="8229600" cy="262401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56004">
                <a:tc>
                  <a:txBody>
                    <a:bodyPr/>
                    <a:lstStyle/>
                    <a:p>
                      <a:pPr algn="ctr"/>
                      <a:r>
                        <a:rPr lang="fr-CA" sz="2400" b="1" dirty="0"/>
                        <a:t>robots mobiles</a:t>
                      </a:r>
                    </a:p>
                  </a:txBody>
                  <a:tcPr anchor="ctr"/>
                </a:tc>
                <a:tc>
                  <a:txBody>
                    <a:bodyPr/>
                    <a:lstStyle/>
                    <a:p>
                      <a:pPr algn="ctr"/>
                      <a:r>
                        <a:rPr lang="fr-CA" sz="2400" b="1" dirty="0"/>
                        <a:t>trajectoires</a:t>
                      </a:r>
                    </a:p>
                  </a:txBody>
                  <a:tcPr anchor="ctr"/>
                </a:tc>
                <a:tc>
                  <a:txBody>
                    <a:bodyPr/>
                    <a:lstStyle/>
                    <a:p>
                      <a:pPr algn="ctr"/>
                      <a:r>
                        <a:rPr lang="fr-CA" sz="2400" b="1" dirty="0"/>
                        <a:t>planification</a:t>
                      </a:r>
                    </a:p>
                  </a:txBody>
                  <a:tcPr anchor="ctr"/>
                </a:tc>
                <a:extLst>
                  <a:ext uri="{0D108BD9-81ED-4DB2-BD59-A6C34878D82A}">
                    <a16:rowId xmlns:a16="http://schemas.microsoft.com/office/drawing/2014/main" val="10000"/>
                  </a:ext>
                </a:extLst>
              </a:tr>
              <a:tr h="656004">
                <a:tc>
                  <a:txBody>
                    <a:bodyPr/>
                    <a:lstStyle/>
                    <a:p>
                      <a:pPr algn="ctr"/>
                      <a:endParaRPr lang="fr-CA" dirty="0"/>
                    </a:p>
                  </a:txBody>
                  <a:tcPr anchor="ctr"/>
                </a:tc>
                <a:tc>
                  <a:txBody>
                    <a:bodyPr/>
                    <a:lstStyle/>
                    <a:p>
                      <a:pPr algn="ctr"/>
                      <a:endParaRPr lang="fr-CA" dirty="0"/>
                    </a:p>
                  </a:txBody>
                  <a:tcPr anchor="ctr"/>
                </a:tc>
                <a:tc>
                  <a:txBody>
                    <a:bodyPr/>
                    <a:lstStyle/>
                    <a:p>
                      <a:pPr algn="ctr"/>
                      <a:endParaRPr lang="fr-CA" dirty="0"/>
                    </a:p>
                  </a:txBody>
                  <a:tcPr anchor="ctr"/>
                </a:tc>
                <a:extLst>
                  <a:ext uri="{0D108BD9-81ED-4DB2-BD59-A6C34878D82A}">
                    <a16:rowId xmlns:a16="http://schemas.microsoft.com/office/drawing/2014/main" val="10001"/>
                  </a:ext>
                </a:extLst>
              </a:tr>
              <a:tr h="656004">
                <a:tc>
                  <a:txBody>
                    <a:bodyPr/>
                    <a:lstStyle/>
                    <a:p>
                      <a:pPr algn="ctr"/>
                      <a:endParaRPr lang="fr-CA"/>
                    </a:p>
                  </a:txBody>
                  <a:tcPr anchor="ctr"/>
                </a:tc>
                <a:tc>
                  <a:txBody>
                    <a:bodyPr/>
                    <a:lstStyle/>
                    <a:p>
                      <a:pPr algn="ctr"/>
                      <a:endParaRPr lang="fr-CA" dirty="0"/>
                    </a:p>
                  </a:txBody>
                  <a:tcPr anchor="ctr"/>
                </a:tc>
                <a:tc>
                  <a:txBody>
                    <a:bodyPr/>
                    <a:lstStyle/>
                    <a:p>
                      <a:pPr algn="ctr"/>
                      <a:endParaRPr lang="fr-CA" dirty="0"/>
                    </a:p>
                  </a:txBody>
                  <a:tcPr anchor="ctr"/>
                </a:tc>
                <a:extLst>
                  <a:ext uri="{0D108BD9-81ED-4DB2-BD59-A6C34878D82A}">
                    <a16:rowId xmlns:a16="http://schemas.microsoft.com/office/drawing/2014/main" val="10002"/>
                  </a:ext>
                </a:extLst>
              </a:tr>
              <a:tr h="656004">
                <a:tc>
                  <a:txBody>
                    <a:bodyPr/>
                    <a:lstStyle/>
                    <a:p>
                      <a:pPr algn="ctr"/>
                      <a:endParaRPr lang="fr-CA" dirty="0"/>
                    </a:p>
                  </a:txBody>
                  <a:tcPr anchor="ctr"/>
                </a:tc>
                <a:tc>
                  <a:txBody>
                    <a:bodyPr/>
                    <a:lstStyle/>
                    <a:p>
                      <a:pPr algn="ctr"/>
                      <a:endParaRPr lang="fr-CA" dirty="0"/>
                    </a:p>
                  </a:txBody>
                  <a:tcPr anchor="ctr"/>
                </a:tc>
                <a:tc>
                  <a:txBody>
                    <a:bodyPr/>
                    <a:lstStyle/>
                    <a:p>
                      <a:pPr algn="ctr"/>
                      <a:endParaRPr lang="fr-CA" dirty="0"/>
                    </a:p>
                  </a:txBody>
                  <a:tcPr anchor="ctr"/>
                </a:tc>
                <a:extLst>
                  <a:ext uri="{0D108BD9-81ED-4DB2-BD59-A6C34878D82A}">
                    <a16:rowId xmlns:a16="http://schemas.microsoft.com/office/drawing/2014/main" val="10003"/>
                  </a:ext>
                </a:extLst>
              </a:tr>
            </a:tbl>
          </a:graphicData>
        </a:graphic>
      </p:graphicFrame>
      <p:sp>
        <p:nvSpPr>
          <p:cNvPr id="6" name="ZoneTexte 5"/>
          <p:cNvSpPr txBox="1"/>
          <p:nvPr/>
        </p:nvSpPr>
        <p:spPr>
          <a:xfrm>
            <a:off x="1078523" y="1946029"/>
            <a:ext cx="6986954" cy="1488831"/>
          </a:xfrm>
          <a:prstGeom prst="rect">
            <a:avLst/>
          </a:prstGeom>
          <a:solidFill>
            <a:schemeClr val="accent3">
              <a:lumMod val="20000"/>
              <a:lumOff val="80000"/>
            </a:schemeClr>
          </a:solidFill>
        </p:spPr>
        <p:txBody>
          <a:bodyPr wrap="square" rtlCol="0">
            <a:noAutofit/>
          </a:bodyPr>
          <a:lstStyle/>
          <a:p>
            <a:pPr marL="216000">
              <a:spcBef>
                <a:spcPts val="1200"/>
              </a:spcBef>
            </a:pPr>
            <a:r>
              <a:rPr lang="fr-CA" dirty="0"/>
              <a:t>Exemple:</a:t>
            </a:r>
          </a:p>
          <a:p>
            <a:pPr marL="216000">
              <a:spcBef>
                <a:spcPts val="600"/>
              </a:spcBef>
            </a:pPr>
            <a:r>
              <a:rPr lang="fr-CA" sz="3200" dirty="0">
                <a:solidFill>
                  <a:srgbClr val="B7222D"/>
                </a:solidFill>
              </a:rPr>
              <a:t>La </a:t>
            </a:r>
            <a:r>
              <a:rPr lang="fr-CA" sz="3200" u="sng" dirty="0">
                <a:solidFill>
                  <a:srgbClr val="B7222D"/>
                </a:solidFill>
              </a:rPr>
              <a:t>planification</a:t>
            </a:r>
            <a:r>
              <a:rPr lang="fr-CA" sz="3200" dirty="0">
                <a:solidFill>
                  <a:srgbClr val="B7222D"/>
                </a:solidFill>
              </a:rPr>
              <a:t> de </a:t>
            </a:r>
            <a:r>
              <a:rPr lang="fr-CA" sz="3200" u="sng" dirty="0">
                <a:solidFill>
                  <a:srgbClr val="B7222D"/>
                </a:solidFill>
              </a:rPr>
              <a:t>trajectoires</a:t>
            </a:r>
            <a:r>
              <a:rPr lang="fr-CA" sz="3200" dirty="0">
                <a:solidFill>
                  <a:srgbClr val="B7222D"/>
                </a:solidFill>
              </a:rPr>
              <a:t> pour le déplacement d’un </a:t>
            </a:r>
            <a:r>
              <a:rPr lang="fr-CA" sz="3200" u="sng" dirty="0">
                <a:solidFill>
                  <a:srgbClr val="B7222D"/>
                </a:solidFill>
              </a:rPr>
              <a:t>robot mobile</a:t>
            </a:r>
          </a:p>
        </p:txBody>
      </p:sp>
      <p:sp>
        <p:nvSpPr>
          <p:cNvPr id="7" name="ZoneTexte 6"/>
          <p:cNvSpPr txBox="1"/>
          <p:nvPr/>
        </p:nvSpPr>
        <p:spPr>
          <a:xfrm>
            <a:off x="562708" y="4502388"/>
            <a:ext cx="2567354" cy="461665"/>
          </a:xfrm>
          <a:prstGeom prst="rect">
            <a:avLst/>
          </a:prstGeom>
          <a:noFill/>
        </p:spPr>
        <p:txBody>
          <a:bodyPr wrap="square" rtlCol="0" anchor="ctr">
            <a:spAutoFit/>
          </a:bodyPr>
          <a:lstStyle/>
          <a:p>
            <a:pPr algn="ctr"/>
            <a:r>
              <a:rPr lang="fr-CA" sz="2400" dirty="0"/>
              <a:t>mobile robot</a:t>
            </a:r>
          </a:p>
        </p:txBody>
      </p:sp>
      <p:sp>
        <p:nvSpPr>
          <p:cNvPr id="8" name="ZoneTexte 7"/>
          <p:cNvSpPr txBox="1"/>
          <p:nvPr/>
        </p:nvSpPr>
        <p:spPr>
          <a:xfrm>
            <a:off x="562708" y="5121644"/>
            <a:ext cx="2567354" cy="461665"/>
          </a:xfrm>
          <a:prstGeom prst="rect">
            <a:avLst/>
          </a:prstGeom>
          <a:noFill/>
        </p:spPr>
        <p:txBody>
          <a:bodyPr wrap="square" rtlCol="0" anchor="ctr">
            <a:spAutoFit/>
          </a:bodyPr>
          <a:lstStyle/>
          <a:p>
            <a:pPr algn="ctr"/>
            <a:r>
              <a:rPr lang="fr-CA" sz="2400" dirty="0" err="1"/>
              <a:t>mobot</a:t>
            </a:r>
            <a:endParaRPr lang="fr-CA" sz="2400" dirty="0"/>
          </a:p>
        </p:txBody>
      </p:sp>
      <p:sp>
        <p:nvSpPr>
          <p:cNvPr id="9" name="ZoneTexte 8"/>
          <p:cNvSpPr txBox="1"/>
          <p:nvPr/>
        </p:nvSpPr>
        <p:spPr>
          <a:xfrm>
            <a:off x="3288323" y="4502388"/>
            <a:ext cx="2567354" cy="461665"/>
          </a:xfrm>
          <a:prstGeom prst="rect">
            <a:avLst/>
          </a:prstGeom>
          <a:noFill/>
        </p:spPr>
        <p:txBody>
          <a:bodyPr wrap="square" rtlCol="0" anchor="ctr">
            <a:spAutoFit/>
          </a:bodyPr>
          <a:lstStyle/>
          <a:p>
            <a:pPr algn="ctr"/>
            <a:r>
              <a:rPr lang="fr-CA" sz="2400" dirty="0"/>
              <a:t>déplacement</a:t>
            </a:r>
          </a:p>
        </p:txBody>
      </p:sp>
      <p:sp>
        <p:nvSpPr>
          <p:cNvPr id="10" name="ZoneTexte 9"/>
          <p:cNvSpPr txBox="1"/>
          <p:nvPr/>
        </p:nvSpPr>
        <p:spPr>
          <a:xfrm>
            <a:off x="3288323" y="5150282"/>
            <a:ext cx="2567354" cy="461665"/>
          </a:xfrm>
          <a:prstGeom prst="rect">
            <a:avLst/>
          </a:prstGeom>
          <a:noFill/>
        </p:spPr>
        <p:txBody>
          <a:bodyPr wrap="square" rtlCol="0" anchor="ctr">
            <a:spAutoFit/>
          </a:bodyPr>
          <a:lstStyle/>
          <a:p>
            <a:pPr algn="ctr"/>
            <a:r>
              <a:rPr lang="fr-CA" sz="2400" dirty="0" err="1"/>
              <a:t>trajectory</a:t>
            </a:r>
            <a:endParaRPr lang="fr-CA" sz="2400" dirty="0"/>
          </a:p>
        </p:txBody>
      </p:sp>
      <p:sp>
        <p:nvSpPr>
          <p:cNvPr id="11" name="ZoneTexte 10"/>
          <p:cNvSpPr txBox="1"/>
          <p:nvPr/>
        </p:nvSpPr>
        <p:spPr>
          <a:xfrm>
            <a:off x="3288323" y="5764347"/>
            <a:ext cx="2567354" cy="461665"/>
          </a:xfrm>
          <a:prstGeom prst="rect">
            <a:avLst/>
          </a:prstGeom>
          <a:noFill/>
        </p:spPr>
        <p:txBody>
          <a:bodyPr wrap="square" rtlCol="0" anchor="ctr">
            <a:spAutoFit/>
          </a:bodyPr>
          <a:lstStyle/>
          <a:p>
            <a:pPr algn="ctr"/>
            <a:r>
              <a:rPr lang="fr-CA" sz="2400" dirty="0" err="1"/>
              <a:t>path</a:t>
            </a:r>
            <a:endParaRPr lang="fr-CA" sz="2400" dirty="0"/>
          </a:p>
        </p:txBody>
      </p:sp>
      <p:sp>
        <p:nvSpPr>
          <p:cNvPr id="12" name="ZoneTexte 11"/>
          <p:cNvSpPr txBox="1"/>
          <p:nvPr/>
        </p:nvSpPr>
        <p:spPr>
          <a:xfrm>
            <a:off x="6008077" y="4506239"/>
            <a:ext cx="2567354" cy="461665"/>
          </a:xfrm>
          <a:prstGeom prst="rect">
            <a:avLst/>
          </a:prstGeom>
          <a:noFill/>
        </p:spPr>
        <p:txBody>
          <a:bodyPr wrap="square" rtlCol="0" anchor="ctr">
            <a:spAutoFit/>
          </a:bodyPr>
          <a:lstStyle/>
          <a:p>
            <a:pPr algn="ctr"/>
            <a:r>
              <a:rPr lang="fr-CA" sz="2400" dirty="0"/>
              <a:t>planning</a:t>
            </a:r>
          </a:p>
        </p:txBody>
      </p:sp>
      <p:sp>
        <p:nvSpPr>
          <p:cNvPr id="13" name="ZoneTexte 12"/>
          <p:cNvSpPr txBox="1"/>
          <p:nvPr/>
        </p:nvSpPr>
        <p:spPr>
          <a:xfrm>
            <a:off x="3288323" y="6366688"/>
            <a:ext cx="2567354" cy="461665"/>
          </a:xfrm>
          <a:prstGeom prst="rect">
            <a:avLst/>
          </a:prstGeom>
          <a:noFill/>
        </p:spPr>
        <p:txBody>
          <a:bodyPr wrap="square" rtlCol="0" anchor="ctr">
            <a:spAutoFit/>
          </a:bodyPr>
          <a:lstStyle/>
          <a:p>
            <a:pPr algn="ctr"/>
            <a:r>
              <a:rPr lang="fr-CA" sz="2400" dirty="0"/>
              <a:t>navigation</a:t>
            </a:r>
          </a:p>
        </p:txBody>
      </p:sp>
      <p:sp>
        <p:nvSpPr>
          <p:cNvPr id="14"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2.1. Bien identifier le sujet et les mots-clés</a:t>
            </a:r>
          </a:p>
        </p:txBody>
      </p:sp>
    </p:spTree>
    <p:extLst>
      <p:ext uri="{BB962C8B-B14F-4D97-AF65-F5344CB8AC3E}">
        <p14:creationId xmlns:p14="http://schemas.microsoft.com/office/powerpoint/2010/main" val="425281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457200" y="1289537"/>
            <a:ext cx="8229600" cy="5228493"/>
          </a:xfrm>
          <a:prstGeom prst="rect">
            <a:avLst/>
          </a:prstGeom>
          <a:noFill/>
        </p:spPr>
        <p:txBody>
          <a:bodyPr wrap="square" rtlCol="0">
            <a:noAutofit/>
          </a:bodyPr>
          <a:lstStyle/>
          <a:p>
            <a:r>
              <a:rPr lang="fr-CA" sz="2800" b="1" dirty="0"/>
              <a:t>3. Élaborer une ou des équation(s) de recherche</a:t>
            </a:r>
          </a:p>
          <a:p>
            <a:pPr>
              <a:spcAft>
                <a:spcPts val="1800"/>
              </a:spcAft>
            </a:pPr>
            <a:r>
              <a:rPr lang="fr-CA" sz="2400" dirty="0"/>
              <a:t>… à partir du plan de concepts</a:t>
            </a:r>
          </a:p>
          <a:p>
            <a:r>
              <a:rPr lang="fr-CA" sz="2400" dirty="0"/>
              <a:t>Une équation de recherche est ce que vous tapez dans un outil de recherche. Possibilité de faire des recherches puissantes en utilisant la </a:t>
            </a:r>
            <a:r>
              <a:rPr lang="fr-CA" sz="2400" dirty="0">
                <a:solidFill>
                  <a:srgbClr val="B7222D"/>
                </a:solidFill>
              </a:rPr>
              <a:t>logique booléenne</a:t>
            </a:r>
            <a:r>
              <a:rPr lang="fr-CA" sz="2400" dirty="0"/>
              <a:t> et d’autres </a:t>
            </a:r>
            <a:r>
              <a:rPr lang="fr-CA" sz="2400" dirty="0">
                <a:solidFill>
                  <a:srgbClr val="B7222D"/>
                </a:solidFill>
              </a:rPr>
              <a:t>opérateurs</a:t>
            </a:r>
            <a:r>
              <a:rPr lang="fr-CA" sz="2400" dirty="0"/>
              <a:t> compris par les outils de recherche.</a:t>
            </a:r>
          </a:p>
          <a:p>
            <a:endParaRPr lang="fr-CA" sz="2400" dirty="0"/>
          </a:p>
          <a:p>
            <a:endParaRPr lang="fr-CA" sz="2400" dirty="0"/>
          </a:p>
          <a:p>
            <a:endParaRPr lang="fr-CA" dirty="0"/>
          </a:p>
        </p:txBody>
      </p:sp>
      <p:sp>
        <p:nvSpPr>
          <p:cNvPr id="5" name="ZoneTexte 4"/>
          <p:cNvSpPr txBox="1"/>
          <p:nvPr/>
        </p:nvSpPr>
        <p:spPr>
          <a:xfrm>
            <a:off x="457201" y="4325812"/>
            <a:ext cx="8229599" cy="1946033"/>
          </a:xfrm>
          <a:prstGeom prst="rect">
            <a:avLst/>
          </a:prstGeom>
          <a:solidFill>
            <a:schemeClr val="accent3">
              <a:lumMod val="20000"/>
              <a:lumOff val="80000"/>
            </a:schemeClr>
          </a:solidFill>
        </p:spPr>
        <p:txBody>
          <a:bodyPr wrap="square" rtlCol="0">
            <a:noAutofit/>
          </a:bodyPr>
          <a:lstStyle/>
          <a:p>
            <a:pPr marL="216000">
              <a:spcBef>
                <a:spcPts val="1200"/>
              </a:spcBef>
            </a:pPr>
            <a:r>
              <a:rPr lang="fr-CA" dirty="0"/>
              <a:t>Exemple:</a:t>
            </a:r>
          </a:p>
          <a:p>
            <a:pPr marL="216000">
              <a:spcBef>
                <a:spcPts val="600"/>
              </a:spcBef>
            </a:pPr>
            <a:r>
              <a:rPr lang="en-US" sz="2800" dirty="0"/>
              <a:t>("mobile robot" OR "mobile robots" OR </a:t>
            </a:r>
            <a:r>
              <a:rPr lang="en-US" sz="2800" dirty="0" err="1"/>
              <a:t>mobot</a:t>
            </a:r>
            <a:r>
              <a:rPr lang="en-US" sz="2800" dirty="0"/>
              <a:t>*) AND (</a:t>
            </a:r>
            <a:r>
              <a:rPr lang="en-US" sz="2800" dirty="0" err="1"/>
              <a:t>traject</a:t>
            </a:r>
            <a:r>
              <a:rPr lang="en-US" sz="2800" dirty="0"/>
              <a:t>* OR path OR </a:t>
            </a:r>
            <a:r>
              <a:rPr lang="en-US" sz="2800" dirty="0" err="1"/>
              <a:t>navigat</a:t>
            </a:r>
            <a:r>
              <a:rPr lang="en-US" sz="2800" dirty="0"/>
              <a:t>*) AND (</a:t>
            </a:r>
            <a:r>
              <a:rPr lang="en-US" sz="2800" dirty="0" err="1"/>
              <a:t>planification</a:t>
            </a:r>
            <a:r>
              <a:rPr lang="en-US" sz="2800" dirty="0"/>
              <a:t> OR planning)</a:t>
            </a:r>
            <a:endParaRPr lang="fr-CA" sz="2800" u="sng" dirty="0"/>
          </a:p>
        </p:txBody>
      </p:sp>
      <p:sp>
        <p:nvSpPr>
          <p:cNvPr id="6"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2.2. Construire des équations de recherche</a:t>
            </a:r>
          </a:p>
        </p:txBody>
      </p:sp>
    </p:spTree>
    <p:extLst>
      <p:ext uri="{BB962C8B-B14F-4D97-AF65-F5344CB8AC3E}">
        <p14:creationId xmlns:p14="http://schemas.microsoft.com/office/powerpoint/2010/main" val="69299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457200" y="1289537"/>
            <a:ext cx="8229600" cy="5228493"/>
          </a:xfrm>
          <a:prstGeom prst="rect">
            <a:avLst/>
          </a:prstGeom>
          <a:noFill/>
        </p:spPr>
        <p:txBody>
          <a:bodyPr wrap="square" rtlCol="0">
            <a:noAutofit/>
          </a:bodyPr>
          <a:lstStyle/>
          <a:p>
            <a:pPr>
              <a:spcAft>
                <a:spcPts val="1800"/>
              </a:spcAft>
            </a:pPr>
            <a:r>
              <a:rPr lang="fr-CA" sz="2800" b="1" dirty="0"/>
              <a:t>3. Élaborer une ou des équation(s) de recherche</a:t>
            </a:r>
          </a:p>
          <a:p>
            <a:endParaRPr lang="fr-CA" dirty="0"/>
          </a:p>
          <a:p>
            <a:endParaRPr lang="fr-CA" dirty="0"/>
          </a:p>
          <a:p>
            <a:endParaRPr lang="fr-CA" dirty="0"/>
          </a:p>
          <a:p>
            <a:endParaRPr lang="fr-CA" dirty="0"/>
          </a:p>
        </p:txBody>
      </p:sp>
      <p:graphicFrame>
        <p:nvGraphicFramePr>
          <p:cNvPr id="6" name="Tableau 5"/>
          <p:cNvGraphicFramePr>
            <a:graphicFrameLocks noGrp="1"/>
          </p:cNvGraphicFramePr>
          <p:nvPr>
            <p:extLst>
              <p:ext uri="{D42A27DB-BD31-4B8C-83A1-F6EECF244321}">
                <p14:modId xmlns:p14="http://schemas.microsoft.com/office/powerpoint/2010/main" val="1060146997"/>
              </p:ext>
            </p:extLst>
          </p:nvPr>
        </p:nvGraphicFramePr>
        <p:xfrm>
          <a:off x="457200" y="1924537"/>
          <a:ext cx="8229600" cy="183857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9643">
                <a:tc>
                  <a:txBody>
                    <a:bodyPr/>
                    <a:lstStyle/>
                    <a:p>
                      <a:pPr algn="ctr"/>
                      <a:r>
                        <a:rPr lang="fr-CA" sz="2000" b="1" dirty="0"/>
                        <a:t>robots mobiles</a:t>
                      </a:r>
                    </a:p>
                  </a:txBody>
                  <a:tcPr anchor="ctr"/>
                </a:tc>
                <a:tc>
                  <a:txBody>
                    <a:bodyPr/>
                    <a:lstStyle/>
                    <a:p>
                      <a:pPr algn="ctr"/>
                      <a:r>
                        <a:rPr lang="fr-CA" sz="2000" b="1" dirty="0"/>
                        <a:t>trajectoires</a:t>
                      </a:r>
                    </a:p>
                  </a:txBody>
                  <a:tcPr anchor="ctr"/>
                </a:tc>
                <a:tc>
                  <a:txBody>
                    <a:bodyPr/>
                    <a:lstStyle/>
                    <a:p>
                      <a:pPr algn="ctr"/>
                      <a:r>
                        <a:rPr lang="fr-CA" sz="2000" b="1" dirty="0"/>
                        <a:t>planification</a:t>
                      </a:r>
                    </a:p>
                  </a:txBody>
                  <a:tcPr anchor="ctr"/>
                </a:tc>
                <a:extLst>
                  <a:ext uri="{0D108BD9-81ED-4DB2-BD59-A6C34878D82A}">
                    <a16:rowId xmlns:a16="http://schemas.microsoft.com/office/drawing/2014/main" val="10000"/>
                  </a:ext>
                </a:extLst>
              </a:tr>
              <a:tr h="459643">
                <a:tc>
                  <a:txBody>
                    <a:bodyPr/>
                    <a:lstStyle/>
                    <a:p>
                      <a:pPr algn="ctr"/>
                      <a:r>
                        <a:rPr lang="fr-CA" dirty="0"/>
                        <a:t>mobile robot</a:t>
                      </a:r>
                    </a:p>
                  </a:txBody>
                  <a:tcPr anchor="ctr"/>
                </a:tc>
                <a:tc>
                  <a:txBody>
                    <a:bodyPr/>
                    <a:lstStyle/>
                    <a:p>
                      <a:pPr algn="ctr"/>
                      <a:r>
                        <a:rPr lang="fr-CA" dirty="0" err="1"/>
                        <a:t>trajectory</a:t>
                      </a:r>
                      <a:endParaRPr lang="fr-CA" dirty="0"/>
                    </a:p>
                  </a:txBody>
                  <a:tcPr anchor="ctr"/>
                </a:tc>
                <a:tc>
                  <a:txBody>
                    <a:bodyPr/>
                    <a:lstStyle/>
                    <a:p>
                      <a:pPr algn="ctr"/>
                      <a:r>
                        <a:rPr lang="fr-CA" dirty="0"/>
                        <a:t>planning</a:t>
                      </a:r>
                    </a:p>
                  </a:txBody>
                  <a:tcPr anchor="ctr"/>
                </a:tc>
                <a:extLst>
                  <a:ext uri="{0D108BD9-81ED-4DB2-BD59-A6C34878D82A}">
                    <a16:rowId xmlns:a16="http://schemas.microsoft.com/office/drawing/2014/main" val="10001"/>
                  </a:ext>
                </a:extLst>
              </a:tr>
              <a:tr h="459643">
                <a:tc>
                  <a:txBody>
                    <a:bodyPr/>
                    <a:lstStyle/>
                    <a:p>
                      <a:pPr algn="ctr"/>
                      <a:r>
                        <a:rPr lang="fr-CA" dirty="0" err="1"/>
                        <a:t>mobot</a:t>
                      </a:r>
                      <a:endParaRPr lang="fr-CA" dirty="0"/>
                    </a:p>
                  </a:txBody>
                  <a:tcPr anchor="ctr"/>
                </a:tc>
                <a:tc>
                  <a:txBody>
                    <a:bodyPr/>
                    <a:lstStyle/>
                    <a:p>
                      <a:pPr algn="ctr"/>
                      <a:r>
                        <a:rPr lang="fr-CA" dirty="0" err="1"/>
                        <a:t>path</a:t>
                      </a:r>
                      <a:endParaRPr lang="fr-CA" dirty="0"/>
                    </a:p>
                  </a:txBody>
                  <a:tcPr anchor="ctr"/>
                </a:tc>
                <a:tc>
                  <a:txBody>
                    <a:bodyPr/>
                    <a:lstStyle/>
                    <a:p>
                      <a:pPr algn="ctr"/>
                      <a:endParaRPr lang="fr-CA" dirty="0"/>
                    </a:p>
                  </a:txBody>
                  <a:tcPr anchor="ctr"/>
                </a:tc>
                <a:extLst>
                  <a:ext uri="{0D108BD9-81ED-4DB2-BD59-A6C34878D82A}">
                    <a16:rowId xmlns:a16="http://schemas.microsoft.com/office/drawing/2014/main" val="10002"/>
                  </a:ext>
                </a:extLst>
              </a:tr>
              <a:tr h="459643">
                <a:tc>
                  <a:txBody>
                    <a:bodyPr/>
                    <a:lstStyle/>
                    <a:p>
                      <a:pPr algn="ctr"/>
                      <a:endParaRPr lang="fr-CA" dirty="0"/>
                    </a:p>
                  </a:txBody>
                  <a:tcPr anchor="ctr"/>
                </a:tc>
                <a:tc>
                  <a:txBody>
                    <a:bodyPr/>
                    <a:lstStyle/>
                    <a:p>
                      <a:pPr algn="ctr"/>
                      <a:r>
                        <a:rPr lang="fr-CA" dirty="0"/>
                        <a:t>navigation</a:t>
                      </a:r>
                    </a:p>
                  </a:txBody>
                  <a:tcPr anchor="ctr"/>
                </a:tc>
                <a:tc>
                  <a:txBody>
                    <a:bodyPr/>
                    <a:lstStyle/>
                    <a:p>
                      <a:pPr algn="ctr"/>
                      <a:endParaRPr lang="fr-CA" dirty="0"/>
                    </a:p>
                  </a:txBody>
                  <a:tcPr anchor="ctr"/>
                </a:tc>
                <a:extLst>
                  <a:ext uri="{0D108BD9-81ED-4DB2-BD59-A6C34878D82A}">
                    <a16:rowId xmlns:a16="http://schemas.microsoft.com/office/drawing/2014/main" val="10003"/>
                  </a:ext>
                </a:extLst>
              </a:tr>
            </a:tbl>
          </a:graphicData>
        </a:graphic>
      </p:graphicFrame>
      <p:sp>
        <p:nvSpPr>
          <p:cNvPr id="7" name="ZoneTexte 6"/>
          <p:cNvSpPr txBox="1"/>
          <p:nvPr/>
        </p:nvSpPr>
        <p:spPr>
          <a:xfrm>
            <a:off x="2779810" y="1779964"/>
            <a:ext cx="744467" cy="461665"/>
          </a:xfrm>
          <a:prstGeom prst="rect">
            <a:avLst/>
          </a:prstGeom>
          <a:solidFill>
            <a:srgbClr val="FFC000"/>
          </a:solidFill>
          <a:ln w="28575">
            <a:solidFill>
              <a:schemeClr val="accent6">
                <a:lumMod val="75000"/>
              </a:schemeClr>
            </a:solidFill>
          </a:ln>
        </p:spPr>
        <p:txBody>
          <a:bodyPr wrap="square" rtlCol="0">
            <a:spAutoFit/>
          </a:bodyPr>
          <a:lstStyle/>
          <a:p>
            <a:pPr algn="ctr"/>
            <a:r>
              <a:rPr lang="fr-FR" sz="2400" dirty="0"/>
              <a:t>AND</a:t>
            </a:r>
            <a:endParaRPr lang="fr-CA" sz="2400" dirty="0"/>
          </a:p>
        </p:txBody>
      </p:sp>
      <p:sp>
        <p:nvSpPr>
          <p:cNvPr id="8" name="ZoneTexte 7"/>
          <p:cNvSpPr txBox="1"/>
          <p:nvPr/>
        </p:nvSpPr>
        <p:spPr>
          <a:xfrm>
            <a:off x="5607977" y="1779963"/>
            <a:ext cx="744467" cy="461665"/>
          </a:xfrm>
          <a:prstGeom prst="rect">
            <a:avLst/>
          </a:prstGeom>
          <a:solidFill>
            <a:srgbClr val="FFC000"/>
          </a:solidFill>
          <a:ln w="28575">
            <a:solidFill>
              <a:schemeClr val="accent6">
                <a:lumMod val="75000"/>
              </a:schemeClr>
            </a:solidFill>
          </a:ln>
        </p:spPr>
        <p:txBody>
          <a:bodyPr wrap="square" rtlCol="0">
            <a:spAutoFit/>
          </a:bodyPr>
          <a:lstStyle/>
          <a:p>
            <a:pPr algn="ctr"/>
            <a:r>
              <a:rPr lang="fr-FR" sz="2400" dirty="0"/>
              <a:t>AND</a:t>
            </a:r>
            <a:endParaRPr lang="fr-CA" sz="2400" dirty="0"/>
          </a:p>
        </p:txBody>
      </p:sp>
      <p:sp>
        <p:nvSpPr>
          <p:cNvPr id="11" name="ZoneTexte 10"/>
          <p:cNvSpPr txBox="1"/>
          <p:nvPr/>
        </p:nvSpPr>
        <p:spPr>
          <a:xfrm>
            <a:off x="449847" y="6056365"/>
            <a:ext cx="8431917" cy="461665"/>
          </a:xfrm>
          <a:prstGeom prst="rect">
            <a:avLst/>
          </a:prstGeom>
          <a:noFill/>
        </p:spPr>
        <p:txBody>
          <a:bodyPr wrap="square" rtlCol="0">
            <a:spAutoFit/>
          </a:bodyPr>
          <a:lstStyle/>
          <a:p>
            <a:r>
              <a:rPr lang="fr-FR" sz="2400" dirty="0"/>
              <a:t>(</a:t>
            </a:r>
            <a:r>
              <a:rPr lang="fr-CA" sz="2400" dirty="0"/>
              <a:t>planning OR planification</a:t>
            </a:r>
            <a:r>
              <a:rPr lang="fr-FR" sz="2400" dirty="0"/>
              <a:t>)</a:t>
            </a:r>
          </a:p>
        </p:txBody>
      </p:sp>
      <p:sp>
        <p:nvSpPr>
          <p:cNvPr id="15" name="Flèche vers le bas 14"/>
          <p:cNvSpPr/>
          <p:nvPr/>
        </p:nvSpPr>
        <p:spPr>
          <a:xfrm>
            <a:off x="4354339" y="3763109"/>
            <a:ext cx="332079" cy="1417807"/>
          </a:xfrm>
          <a:prstGeom prst="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9" name="Flèche gauche 18"/>
          <p:cNvSpPr/>
          <p:nvPr/>
        </p:nvSpPr>
        <p:spPr>
          <a:xfrm>
            <a:off x="4354339" y="6096151"/>
            <a:ext cx="3070341" cy="413783"/>
          </a:xfrm>
          <a:prstGeom prst="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6" name="Flèche vers le bas 15"/>
          <p:cNvSpPr/>
          <p:nvPr/>
        </p:nvSpPr>
        <p:spPr>
          <a:xfrm>
            <a:off x="1637398" y="3513247"/>
            <a:ext cx="332079" cy="716364"/>
          </a:xfrm>
          <a:prstGeom prst="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7" name="Flèche vers le bas 16"/>
          <p:cNvSpPr/>
          <p:nvPr/>
        </p:nvSpPr>
        <p:spPr>
          <a:xfrm>
            <a:off x="7092601" y="2967942"/>
            <a:ext cx="332079" cy="3335099"/>
          </a:xfrm>
          <a:prstGeom prst="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ZoneTexte 8"/>
          <p:cNvSpPr txBox="1"/>
          <p:nvPr/>
        </p:nvSpPr>
        <p:spPr>
          <a:xfrm>
            <a:off x="125811" y="2534797"/>
            <a:ext cx="648072" cy="461665"/>
          </a:xfrm>
          <a:prstGeom prst="rect">
            <a:avLst/>
          </a:prstGeom>
          <a:solidFill>
            <a:srgbClr val="FFC000"/>
          </a:solidFill>
          <a:ln w="28575">
            <a:solidFill>
              <a:schemeClr val="accent6">
                <a:lumMod val="75000"/>
              </a:schemeClr>
            </a:solidFill>
          </a:ln>
        </p:spPr>
        <p:txBody>
          <a:bodyPr wrap="square" rtlCol="0">
            <a:spAutoFit/>
          </a:bodyPr>
          <a:lstStyle/>
          <a:p>
            <a:pPr algn="ctr"/>
            <a:r>
              <a:rPr lang="fr-FR" sz="2400" dirty="0"/>
              <a:t>OR</a:t>
            </a:r>
            <a:endParaRPr lang="fr-CA" dirty="0"/>
          </a:p>
        </p:txBody>
      </p:sp>
      <p:sp>
        <p:nvSpPr>
          <p:cNvPr id="10" name="ZoneTexte 9"/>
          <p:cNvSpPr txBox="1"/>
          <p:nvPr/>
        </p:nvSpPr>
        <p:spPr>
          <a:xfrm>
            <a:off x="513245" y="5180916"/>
            <a:ext cx="5441793" cy="461665"/>
          </a:xfrm>
          <a:prstGeom prst="rect">
            <a:avLst/>
          </a:prstGeom>
          <a:noFill/>
        </p:spPr>
        <p:txBody>
          <a:bodyPr wrap="square" rtlCol="0">
            <a:spAutoFit/>
          </a:bodyPr>
          <a:lstStyle/>
          <a:p>
            <a:r>
              <a:rPr lang="fr-FR" sz="2400" dirty="0"/>
              <a:t>(</a:t>
            </a:r>
            <a:r>
              <a:rPr lang="fr-CA" sz="2400" dirty="0" err="1"/>
              <a:t>traject</a:t>
            </a:r>
            <a:r>
              <a:rPr lang="fr-CA" sz="2400" dirty="0"/>
              <a:t>* OR </a:t>
            </a:r>
            <a:r>
              <a:rPr lang="fr-CA" sz="2400" dirty="0" err="1"/>
              <a:t>path</a:t>
            </a:r>
            <a:r>
              <a:rPr lang="fr-CA" sz="2400" dirty="0"/>
              <a:t> OR </a:t>
            </a:r>
            <a:r>
              <a:rPr lang="fr-CA" sz="2400" dirty="0" err="1"/>
              <a:t>paths</a:t>
            </a:r>
            <a:r>
              <a:rPr lang="fr-CA" sz="2400" dirty="0"/>
              <a:t> OR </a:t>
            </a:r>
            <a:r>
              <a:rPr lang="fr-CA" sz="2400" dirty="0" err="1"/>
              <a:t>navigat</a:t>
            </a:r>
            <a:r>
              <a:rPr lang="fr-CA" sz="2400" dirty="0"/>
              <a:t>*</a:t>
            </a:r>
            <a:r>
              <a:rPr lang="fr-FR" sz="2400" dirty="0"/>
              <a:t>)</a:t>
            </a:r>
          </a:p>
        </p:txBody>
      </p:sp>
      <p:sp>
        <p:nvSpPr>
          <p:cNvPr id="12" name="ZoneTexte 11"/>
          <p:cNvSpPr txBox="1"/>
          <p:nvPr/>
        </p:nvSpPr>
        <p:spPr>
          <a:xfrm>
            <a:off x="513245" y="4122503"/>
            <a:ext cx="6496779" cy="461665"/>
          </a:xfrm>
          <a:prstGeom prst="rect">
            <a:avLst/>
          </a:prstGeom>
          <a:noFill/>
        </p:spPr>
        <p:txBody>
          <a:bodyPr wrap="square" rtlCol="0">
            <a:spAutoFit/>
          </a:bodyPr>
          <a:lstStyle/>
          <a:p>
            <a:r>
              <a:rPr lang="fr-FR" sz="2400" dirty="0"/>
              <a:t>(</a:t>
            </a:r>
            <a:r>
              <a:rPr lang="fr-CA" sz="2400" dirty="0"/>
              <a:t>"mobile robot" OR "mobile robots" OR </a:t>
            </a:r>
            <a:r>
              <a:rPr lang="fr-CA" sz="2400" dirty="0" err="1"/>
              <a:t>mobot</a:t>
            </a:r>
            <a:r>
              <a:rPr lang="fr-CA" sz="2400" dirty="0"/>
              <a:t>*</a:t>
            </a:r>
            <a:r>
              <a:rPr lang="fr-FR" sz="2400" dirty="0"/>
              <a:t>)</a:t>
            </a:r>
          </a:p>
        </p:txBody>
      </p:sp>
      <p:sp>
        <p:nvSpPr>
          <p:cNvPr id="13" name="ZoneTexte 12"/>
          <p:cNvSpPr txBox="1"/>
          <p:nvPr/>
        </p:nvSpPr>
        <p:spPr>
          <a:xfrm>
            <a:off x="513244" y="4601547"/>
            <a:ext cx="829351" cy="461665"/>
          </a:xfrm>
          <a:prstGeom prst="rect">
            <a:avLst/>
          </a:prstGeom>
          <a:noFill/>
        </p:spPr>
        <p:txBody>
          <a:bodyPr wrap="square" rtlCol="0">
            <a:spAutoFit/>
          </a:bodyPr>
          <a:lstStyle/>
          <a:p>
            <a:r>
              <a:rPr lang="en-CA" sz="2400" dirty="0"/>
              <a:t>AND</a:t>
            </a:r>
            <a:endParaRPr lang="fr-FR" sz="2400" dirty="0"/>
          </a:p>
        </p:txBody>
      </p:sp>
      <p:sp>
        <p:nvSpPr>
          <p:cNvPr id="14" name="ZoneTexte 13"/>
          <p:cNvSpPr txBox="1"/>
          <p:nvPr/>
        </p:nvSpPr>
        <p:spPr>
          <a:xfrm>
            <a:off x="513245" y="5642581"/>
            <a:ext cx="829351" cy="461665"/>
          </a:xfrm>
          <a:prstGeom prst="rect">
            <a:avLst/>
          </a:prstGeom>
          <a:noFill/>
        </p:spPr>
        <p:txBody>
          <a:bodyPr wrap="square" rtlCol="0">
            <a:spAutoFit/>
          </a:bodyPr>
          <a:lstStyle/>
          <a:p>
            <a:r>
              <a:rPr lang="en-CA" sz="2400" dirty="0"/>
              <a:t>AND</a:t>
            </a:r>
            <a:endParaRPr lang="fr-FR" sz="2400" dirty="0"/>
          </a:p>
        </p:txBody>
      </p:sp>
      <p:sp>
        <p:nvSpPr>
          <p:cNvPr id="18"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2.2. Construire des équations de recherche</a:t>
            </a:r>
          </a:p>
        </p:txBody>
      </p:sp>
    </p:spTree>
    <p:extLst>
      <p:ext uri="{BB962C8B-B14F-4D97-AF65-F5344CB8AC3E}">
        <p14:creationId xmlns:p14="http://schemas.microsoft.com/office/powerpoint/2010/main" val="45986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5" grpId="0" animBg="1"/>
      <p:bldP spid="19" grpId="0" animBg="1"/>
      <p:bldP spid="16" grpId="0" animBg="1"/>
      <p:bldP spid="17" grpId="0" animBg="1"/>
      <p:bldP spid="9" grpId="0" animBg="1"/>
      <p:bldP spid="10"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467544" y="1839310"/>
            <a:ext cx="8229600" cy="4719145"/>
          </a:xfrm>
          <a:prstGeom prst="rect">
            <a:avLst/>
          </a:prstGeom>
          <a:noFill/>
        </p:spPr>
        <p:txBody>
          <a:bodyPr wrap="square" rtlCol="0">
            <a:noAutofit/>
          </a:bodyPr>
          <a:lstStyle/>
          <a:p>
            <a:endParaRPr lang="fr-CA" dirty="0"/>
          </a:p>
        </p:txBody>
      </p:sp>
      <p:graphicFrame>
        <p:nvGraphicFramePr>
          <p:cNvPr id="3" name="Tableau 2"/>
          <p:cNvGraphicFramePr>
            <a:graphicFrameLocks noGrp="1"/>
          </p:cNvGraphicFramePr>
          <p:nvPr>
            <p:extLst>
              <p:ext uri="{D42A27DB-BD31-4B8C-83A1-F6EECF244321}">
                <p14:modId xmlns:p14="http://schemas.microsoft.com/office/powerpoint/2010/main" val="778835189"/>
              </p:ext>
            </p:extLst>
          </p:nvPr>
        </p:nvGraphicFramePr>
        <p:xfrm>
          <a:off x="467544" y="1681655"/>
          <a:ext cx="8229602" cy="4855969"/>
        </p:xfrm>
        <a:graphic>
          <a:graphicData uri="http://schemas.openxmlformats.org/drawingml/2006/table">
            <a:tbl>
              <a:tblPr firstRow="1" bandRow="1">
                <a:tableStyleId>{9DCAF9ED-07DC-4A11-8D7F-57B35C25682E}</a:tableStyleId>
              </a:tblPr>
              <a:tblGrid>
                <a:gridCol w="1487383">
                  <a:extLst>
                    <a:ext uri="{9D8B030D-6E8A-4147-A177-3AD203B41FA5}">
                      <a16:colId xmlns:a16="http://schemas.microsoft.com/office/drawing/2014/main" val="20000"/>
                    </a:ext>
                  </a:extLst>
                </a:gridCol>
                <a:gridCol w="6742219">
                  <a:extLst>
                    <a:ext uri="{9D8B030D-6E8A-4147-A177-3AD203B41FA5}">
                      <a16:colId xmlns:a16="http://schemas.microsoft.com/office/drawing/2014/main" val="20001"/>
                    </a:ext>
                  </a:extLst>
                </a:gridCol>
              </a:tblGrid>
              <a:tr h="693683">
                <a:tc gridSpan="2">
                  <a:txBody>
                    <a:bodyPr/>
                    <a:lstStyle/>
                    <a:p>
                      <a:pPr algn="ctr"/>
                      <a:r>
                        <a:rPr lang="fr-CA" sz="2000" dirty="0"/>
                        <a:t>Opérateurs à utiliser pour combiner les concepts </a:t>
                      </a:r>
                    </a:p>
                    <a:p>
                      <a:pPr algn="ctr"/>
                      <a:r>
                        <a:rPr lang="fr-CA" sz="2000" dirty="0"/>
                        <a:t>de la stratégie de recherche</a:t>
                      </a:r>
                    </a:p>
                  </a:txBody>
                  <a:tcPr>
                    <a:solidFill>
                      <a:srgbClr val="A9262D"/>
                    </a:solidFill>
                  </a:tcPr>
                </a:tc>
                <a:tc hMerge="1">
                  <a:txBody>
                    <a:bodyPr/>
                    <a:lstStyle/>
                    <a:p>
                      <a:endParaRPr lang="fr-CA" dirty="0"/>
                    </a:p>
                  </a:txBody>
                  <a:tcPr>
                    <a:solidFill>
                      <a:srgbClr val="A9262D"/>
                    </a:solidFill>
                  </a:tcPr>
                </a:tc>
                <a:extLst>
                  <a:ext uri="{0D108BD9-81ED-4DB2-BD59-A6C34878D82A}">
                    <a16:rowId xmlns:a16="http://schemas.microsoft.com/office/drawing/2014/main" val="10000"/>
                  </a:ext>
                </a:extLst>
              </a:tr>
              <a:tr h="774760">
                <a:tc>
                  <a:txBody>
                    <a:bodyPr/>
                    <a:lstStyle/>
                    <a:p>
                      <a:pPr algn="ctr"/>
                      <a:r>
                        <a:rPr lang="fr-CA" sz="2400" b="1" dirty="0"/>
                        <a:t>AND</a:t>
                      </a:r>
                      <a:r>
                        <a:rPr lang="fr-CA" sz="2400" b="1" baseline="0" dirty="0"/>
                        <a:t> / ET</a:t>
                      </a:r>
                      <a:endParaRPr lang="fr-CA" sz="2400" b="1" dirty="0"/>
                    </a:p>
                  </a:txBody>
                  <a:tcPr anchor="ctr"/>
                </a:tc>
                <a:tc>
                  <a:txBody>
                    <a:bodyPr/>
                    <a:lstStyle/>
                    <a:p>
                      <a:r>
                        <a:rPr lang="fr-CA" sz="2000" dirty="0"/>
                        <a:t>Pour ajouter un concept</a:t>
                      </a:r>
                    </a:p>
                    <a:p>
                      <a:r>
                        <a:rPr lang="fr-CA" sz="2000" dirty="0"/>
                        <a:t>     </a:t>
                      </a:r>
                      <a:r>
                        <a:rPr lang="fr-CA" sz="2000" dirty="0">
                          <a:solidFill>
                            <a:srgbClr val="E6313D"/>
                          </a:solidFill>
                        </a:rPr>
                        <a:t>robot ET mobile</a:t>
                      </a:r>
                    </a:p>
                  </a:txBody>
                  <a:tcPr/>
                </a:tc>
                <a:extLst>
                  <a:ext uri="{0D108BD9-81ED-4DB2-BD59-A6C34878D82A}">
                    <a16:rowId xmlns:a16="http://schemas.microsoft.com/office/drawing/2014/main" val="10001"/>
                  </a:ext>
                </a:extLst>
              </a:tr>
              <a:tr h="774760">
                <a:tc>
                  <a:txBody>
                    <a:bodyPr/>
                    <a:lstStyle/>
                    <a:p>
                      <a:pPr algn="ctr"/>
                      <a:r>
                        <a:rPr lang="fr-CA" sz="2400" b="1" dirty="0"/>
                        <a:t>OR / OU</a:t>
                      </a:r>
                    </a:p>
                  </a:txBody>
                  <a:tcPr anchor="ctr"/>
                </a:tc>
                <a:tc>
                  <a:txBody>
                    <a:bodyPr/>
                    <a:lstStyle/>
                    <a:p>
                      <a:r>
                        <a:rPr lang="fr-CA" sz="2000" dirty="0"/>
                        <a:t>Pour</a:t>
                      </a:r>
                      <a:r>
                        <a:rPr lang="fr-CA" sz="2000" baseline="0" dirty="0"/>
                        <a:t> préciser des équivalences</a:t>
                      </a:r>
                    </a:p>
                    <a:p>
                      <a:r>
                        <a:rPr lang="fr-CA" sz="2000" dirty="0"/>
                        <a:t>     </a:t>
                      </a:r>
                      <a:r>
                        <a:rPr lang="fr-CA" sz="2000" dirty="0">
                          <a:solidFill>
                            <a:srgbClr val="E6313D"/>
                          </a:solidFill>
                        </a:rPr>
                        <a:t>trajectoire OU chemin</a:t>
                      </a:r>
                    </a:p>
                  </a:txBody>
                  <a:tcPr/>
                </a:tc>
                <a:extLst>
                  <a:ext uri="{0D108BD9-81ED-4DB2-BD59-A6C34878D82A}">
                    <a16:rowId xmlns:a16="http://schemas.microsoft.com/office/drawing/2014/main" val="10002"/>
                  </a:ext>
                </a:extLst>
              </a:tr>
              <a:tr h="774760">
                <a:tc>
                  <a:txBody>
                    <a:bodyPr/>
                    <a:lstStyle/>
                    <a:p>
                      <a:pPr algn="ctr"/>
                      <a:r>
                        <a:rPr lang="fr-CA" sz="2400" b="1" dirty="0"/>
                        <a:t>" "</a:t>
                      </a:r>
                    </a:p>
                  </a:txBody>
                  <a:tcPr anchor="ctr"/>
                </a:tc>
                <a:tc>
                  <a:txBody>
                    <a:bodyPr/>
                    <a:lstStyle/>
                    <a:p>
                      <a:r>
                        <a:rPr lang="fr-CA" sz="2000" dirty="0"/>
                        <a:t>Guillemets droits: pour chercher une expression exacte</a:t>
                      </a:r>
                    </a:p>
                    <a:p>
                      <a:r>
                        <a:rPr lang="fr-CA" sz="2000" dirty="0"/>
                        <a:t>     </a:t>
                      </a:r>
                      <a:r>
                        <a:rPr lang="fr-CA" sz="2000" dirty="0">
                          <a:solidFill>
                            <a:srgbClr val="E6313D"/>
                          </a:solidFill>
                        </a:rPr>
                        <a:t>"robot mobile" OR "mobile robot"</a:t>
                      </a:r>
                    </a:p>
                  </a:txBody>
                  <a:tcPr/>
                </a:tc>
                <a:extLst>
                  <a:ext uri="{0D108BD9-81ED-4DB2-BD59-A6C34878D82A}">
                    <a16:rowId xmlns:a16="http://schemas.microsoft.com/office/drawing/2014/main" val="10003"/>
                  </a:ext>
                </a:extLst>
              </a:tr>
              <a:tr h="774760">
                <a:tc>
                  <a:txBody>
                    <a:bodyPr/>
                    <a:lstStyle/>
                    <a:p>
                      <a:pPr algn="ctr"/>
                      <a:r>
                        <a:rPr lang="fr-CA" sz="2400" b="1" dirty="0"/>
                        <a:t>* </a:t>
                      </a:r>
                    </a:p>
                  </a:txBody>
                  <a:tcPr anchor="ctr"/>
                </a:tc>
                <a:tc>
                  <a:txBody>
                    <a:bodyPr/>
                    <a:lstStyle/>
                    <a:p>
                      <a:r>
                        <a:rPr lang="fr-CA" sz="1800" dirty="0"/>
                        <a:t>Astérisque: pour chercher les</a:t>
                      </a:r>
                      <a:r>
                        <a:rPr lang="fr-CA" sz="1800" baseline="0" dirty="0"/>
                        <a:t> mots débutant par les mêmes lettres</a:t>
                      </a:r>
                    </a:p>
                    <a:p>
                      <a:r>
                        <a:rPr lang="fr-CA" sz="1800" dirty="0"/>
                        <a:t>     </a:t>
                      </a:r>
                      <a:r>
                        <a:rPr lang="fr-CA" sz="2000" dirty="0">
                          <a:solidFill>
                            <a:srgbClr val="E6313D"/>
                          </a:solidFill>
                        </a:rPr>
                        <a:t>robot* = robot, robots, robotique, robotisé, etc.</a:t>
                      </a:r>
                    </a:p>
                  </a:txBody>
                  <a:tcPr/>
                </a:tc>
                <a:extLst>
                  <a:ext uri="{0D108BD9-81ED-4DB2-BD59-A6C34878D82A}">
                    <a16:rowId xmlns:a16="http://schemas.microsoft.com/office/drawing/2014/main" val="10004"/>
                  </a:ext>
                </a:extLst>
              </a:tr>
              <a:tr h="1055889">
                <a:tc>
                  <a:txBody>
                    <a:bodyPr/>
                    <a:lstStyle/>
                    <a:p>
                      <a:pPr algn="ctr"/>
                      <a:r>
                        <a:rPr lang="fr-CA" sz="2400" b="1" dirty="0"/>
                        <a:t>(  )</a:t>
                      </a:r>
                    </a:p>
                  </a:txBody>
                  <a:tcPr anchor="ctr"/>
                </a:tc>
                <a:tc>
                  <a:txBody>
                    <a:bodyPr/>
                    <a:lstStyle/>
                    <a:p>
                      <a:r>
                        <a:rPr lang="fr-CA" sz="2000" dirty="0"/>
                        <a:t>Parenthèses: pour contraindre l’ordre</a:t>
                      </a:r>
                      <a:r>
                        <a:rPr lang="fr-CA" sz="2000" baseline="0" dirty="0"/>
                        <a:t> de la recherche</a:t>
                      </a:r>
                    </a:p>
                    <a:p>
                      <a:r>
                        <a:rPr lang="fr-CA" sz="2000" baseline="0" dirty="0"/>
                        <a:t>     </a:t>
                      </a:r>
                      <a:r>
                        <a:rPr lang="fr-CA" sz="2000" baseline="0" dirty="0">
                          <a:solidFill>
                            <a:srgbClr val="E6313D"/>
                          </a:solidFill>
                        </a:rPr>
                        <a:t>(</a:t>
                      </a:r>
                      <a:r>
                        <a:rPr lang="fr-CA" sz="2000" baseline="0" dirty="0" err="1">
                          <a:solidFill>
                            <a:srgbClr val="E6313D"/>
                          </a:solidFill>
                        </a:rPr>
                        <a:t>trajectory</a:t>
                      </a:r>
                      <a:r>
                        <a:rPr lang="fr-CA" sz="2000" baseline="0" dirty="0">
                          <a:solidFill>
                            <a:srgbClr val="E6313D"/>
                          </a:solidFill>
                        </a:rPr>
                        <a:t> OR </a:t>
                      </a:r>
                      <a:r>
                        <a:rPr lang="fr-CA" sz="2000" baseline="0" dirty="0" err="1">
                          <a:solidFill>
                            <a:srgbClr val="E6313D"/>
                          </a:solidFill>
                        </a:rPr>
                        <a:t>path</a:t>
                      </a:r>
                      <a:r>
                        <a:rPr lang="fr-CA" sz="2000" baseline="0" dirty="0">
                          <a:solidFill>
                            <a:srgbClr val="E6313D"/>
                          </a:solidFill>
                        </a:rPr>
                        <a:t>) AND "mobile robot"</a:t>
                      </a:r>
                    </a:p>
                    <a:p>
                      <a:r>
                        <a:rPr lang="fr-CA" sz="2000" dirty="0"/>
                        <a:t>     plutôt que </a:t>
                      </a:r>
                      <a:r>
                        <a:rPr lang="fr-CA" sz="2000" strike="sngStrike" dirty="0" err="1"/>
                        <a:t>trajectory</a:t>
                      </a:r>
                      <a:r>
                        <a:rPr lang="fr-CA" sz="2000" strike="sngStrike" baseline="0" dirty="0"/>
                        <a:t> OR (</a:t>
                      </a:r>
                      <a:r>
                        <a:rPr lang="fr-CA" sz="2000" strike="sngStrike" baseline="0" dirty="0" err="1"/>
                        <a:t>path</a:t>
                      </a:r>
                      <a:r>
                        <a:rPr lang="fr-CA" sz="2000" strike="sngStrike" baseline="0" dirty="0"/>
                        <a:t> AND "mobile robot")</a:t>
                      </a:r>
                      <a:endParaRPr lang="fr-CA" sz="2000" strike="sngStrike" dirty="0"/>
                    </a:p>
                  </a:txBody>
                  <a:tcPr/>
                </a:tc>
                <a:extLst>
                  <a:ext uri="{0D108BD9-81ED-4DB2-BD59-A6C34878D82A}">
                    <a16:rowId xmlns:a16="http://schemas.microsoft.com/office/drawing/2014/main" val="10005"/>
                  </a:ext>
                </a:extLst>
              </a:tr>
            </a:tbl>
          </a:graphicData>
        </a:graphic>
      </p:graphicFrame>
      <p:sp>
        <p:nvSpPr>
          <p:cNvPr id="5"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2.2. Construire des équations de recherche</a:t>
            </a:r>
          </a:p>
        </p:txBody>
      </p:sp>
    </p:spTree>
    <p:extLst>
      <p:ext uri="{BB962C8B-B14F-4D97-AF65-F5344CB8AC3E}">
        <p14:creationId xmlns:p14="http://schemas.microsoft.com/office/powerpoint/2010/main" val="955259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457200" y="1289537"/>
            <a:ext cx="8229600" cy="5228493"/>
          </a:xfrm>
          <a:prstGeom prst="rect">
            <a:avLst/>
          </a:prstGeom>
          <a:noFill/>
        </p:spPr>
        <p:txBody>
          <a:bodyPr wrap="square" rtlCol="0">
            <a:noAutofit/>
          </a:bodyPr>
          <a:lstStyle/>
          <a:p>
            <a:r>
              <a:rPr lang="fr-CA" sz="2800" b="1" dirty="0"/>
              <a:t>Si on récapitule ce qui a été fait jusqu’à maintenant:</a:t>
            </a:r>
            <a:endParaRPr lang="fr-CA" sz="2400" dirty="0"/>
          </a:p>
          <a:p>
            <a:pPr marL="342900" indent="-342900">
              <a:spcBef>
                <a:spcPts val="1800"/>
              </a:spcBef>
              <a:spcAft>
                <a:spcPts val="1800"/>
              </a:spcAft>
              <a:buFont typeface="Arial" panose="020B0604020202020204" pitchFamily="34" charset="0"/>
              <a:buChar char="•"/>
            </a:pPr>
            <a:r>
              <a:rPr lang="fr-CA" sz="2400" dirty="0"/>
              <a:t>Énoncé du sujet</a:t>
            </a:r>
          </a:p>
          <a:p>
            <a:pPr marL="342900" indent="-342900">
              <a:spcAft>
                <a:spcPts val="1800"/>
              </a:spcAft>
              <a:buFont typeface="Arial" panose="020B0604020202020204" pitchFamily="34" charset="0"/>
              <a:buChar char="•"/>
            </a:pPr>
            <a:r>
              <a:rPr lang="fr-CA" sz="2400" dirty="0"/>
              <a:t>Concepts importants</a:t>
            </a:r>
          </a:p>
          <a:p>
            <a:pPr marL="342900" indent="-342900">
              <a:spcAft>
                <a:spcPts val="1800"/>
              </a:spcAft>
              <a:buFont typeface="Arial" panose="020B0604020202020204" pitchFamily="34" charset="0"/>
              <a:buChar char="•"/>
            </a:pPr>
            <a:r>
              <a:rPr lang="fr-CA" sz="2400" dirty="0"/>
              <a:t>Synonymes et traductions</a:t>
            </a:r>
          </a:p>
          <a:p>
            <a:pPr marL="342900" indent="-342900">
              <a:spcAft>
                <a:spcPts val="1800"/>
              </a:spcAft>
              <a:buFont typeface="Arial" panose="020B0604020202020204" pitchFamily="34" charset="0"/>
              <a:buChar char="•"/>
            </a:pPr>
            <a:r>
              <a:rPr lang="fr-CA" sz="2400" dirty="0"/>
              <a:t>Plan de concepts</a:t>
            </a:r>
          </a:p>
          <a:p>
            <a:pPr marL="342900" indent="-342900">
              <a:spcAft>
                <a:spcPts val="1800"/>
              </a:spcAft>
              <a:buFont typeface="Arial" panose="020B0604020202020204" pitchFamily="34" charset="0"/>
              <a:buChar char="•"/>
            </a:pPr>
            <a:r>
              <a:rPr lang="fr-CA" sz="2400" dirty="0"/>
              <a:t>Équations de recherche</a:t>
            </a:r>
          </a:p>
          <a:p>
            <a:pPr>
              <a:spcBef>
                <a:spcPts val="2400"/>
              </a:spcBef>
              <a:spcAft>
                <a:spcPts val="1800"/>
              </a:spcAft>
            </a:pPr>
            <a:r>
              <a:rPr lang="fr-CA" sz="2400" b="1" dirty="0"/>
              <a:t>La suite =</a:t>
            </a:r>
            <a:r>
              <a:rPr lang="fr-CA" sz="2400" dirty="0"/>
              <a:t> aller faire des recherches dans les outils</a:t>
            </a:r>
            <a:br>
              <a:rPr lang="fr-CA" sz="2400" dirty="0"/>
            </a:br>
            <a:r>
              <a:rPr lang="fr-CA" sz="2400" dirty="0"/>
              <a:t>appropriés selon ses besoins.</a:t>
            </a:r>
          </a:p>
          <a:p>
            <a:endParaRPr lang="fr-CA" sz="2400" dirty="0"/>
          </a:p>
          <a:p>
            <a:endParaRPr lang="fr-CA" sz="2400" dirty="0"/>
          </a:p>
          <a:p>
            <a:endParaRPr lang="fr-CA" dirty="0"/>
          </a:p>
        </p:txBody>
      </p:sp>
      <p:sp>
        <p:nvSpPr>
          <p:cNvPr id="4"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 Stratégies de recherche documentaire</a:t>
            </a:r>
          </a:p>
        </p:txBody>
      </p:sp>
    </p:spTree>
    <p:extLst>
      <p:ext uri="{BB962C8B-B14F-4D97-AF65-F5344CB8AC3E}">
        <p14:creationId xmlns:p14="http://schemas.microsoft.com/office/powerpoint/2010/main" val="2147807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121220543"/>
              </p:ext>
            </p:extLst>
          </p:nvPr>
        </p:nvGraphicFramePr>
        <p:xfrm>
          <a:off x="728282" y="1385468"/>
          <a:ext cx="7550085" cy="4998982"/>
        </p:xfrm>
        <a:graphic>
          <a:graphicData uri="http://schemas.openxmlformats.org/drawingml/2006/table">
            <a:tbl>
              <a:tblPr firstRow="1" bandRow="1">
                <a:tableStyleId>{2D5ABB26-0587-4C30-8999-92F81FD0307C}</a:tableStyleId>
              </a:tblPr>
              <a:tblGrid>
                <a:gridCol w="7550085">
                  <a:extLst>
                    <a:ext uri="{9D8B030D-6E8A-4147-A177-3AD203B41FA5}">
                      <a16:colId xmlns:a16="http://schemas.microsoft.com/office/drawing/2014/main" val="20000"/>
                    </a:ext>
                  </a:extLst>
                </a:gridCol>
              </a:tblGrid>
              <a:tr h="567490">
                <a:tc>
                  <a:txBody>
                    <a:bodyPr/>
                    <a:lstStyle/>
                    <a:p>
                      <a:r>
                        <a:rPr lang="fr-CA" sz="2400" b="0" dirty="0">
                          <a:solidFill>
                            <a:schemeClr val="bg1">
                              <a:lumMod val="75000"/>
                            </a:schemeClr>
                          </a:solidFill>
                        </a:rPr>
                        <a:t>1. La bibliothèque</a:t>
                      </a:r>
                      <a:r>
                        <a:rPr lang="fr-CA" sz="2400" b="0" baseline="0" dirty="0">
                          <a:solidFill>
                            <a:schemeClr val="bg1">
                              <a:lumMod val="75000"/>
                            </a:schemeClr>
                          </a:solidFill>
                        </a:rPr>
                        <a:t> et les bibliothécaires de l’ÉTS</a:t>
                      </a:r>
                      <a:endParaRPr lang="fr-CA" sz="2400" b="0" dirty="0">
                        <a:solidFill>
                          <a:schemeClr val="bg1">
                            <a:lumMod val="75000"/>
                          </a:schemeClr>
                        </a:solidFill>
                      </a:endParaRPr>
                    </a:p>
                  </a:txBody>
                  <a:tcPr/>
                </a:tc>
                <a:extLst>
                  <a:ext uri="{0D108BD9-81ED-4DB2-BD59-A6C34878D82A}">
                    <a16:rowId xmlns:a16="http://schemas.microsoft.com/office/drawing/2014/main" val="10000"/>
                  </a:ext>
                </a:extLst>
              </a:tr>
              <a:tr h="567490">
                <a:tc>
                  <a:txBody>
                    <a:bodyPr/>
                    <a:lstStyle/>
                    <a:p>
                      <a:r>
                        <a:rPr lang="fr-CA" sz="2400" b="1" dirty="0">
                          <a:solidFill>
                            <a:schemeClr val="tx1"/>
                          </a:solidFill>
                        </a:rPr>
                        <a:t>2. Stratégies</a:t>
                      </a:r>
                      <a:r>
                        <a:rPr lang="fr-CA" sz="2400" b="1" baseline="0" dirty="0">
                          <a:solidFill>
                            <a:schemeClr val="tx1"/>
                          </a:solidFill>
                        </a:rPr>
                        <a:t> de </a:t>
                      </a:r>
                      <a:r>
                        <a:rPr lang="fr-CA" sz="2400" b="1" dirty="0">
                          <a:solidFill>
                            <a:schemeClr val="tx1"/>
                          </a:solidFill>
                        </a:rPr>
                        <a:t>recherche</a:t>
                      </a:r>
                      <a:r>
                        <a:rPr lang="fr-CA" sz="2400" b="1" baseline="0" dirty="0">
                          <a:solidFill>
                            <a:schemeClr val="tx1"/>
                          </a:solidFill>
                        </a:rPr>
                        <a:t> documentaire</a:t>
                      </a:r>
                      <a:endParaRPr lang="fr-CA" sz="2400" b="1" dirty="0">
                        <a:solidFill>
                          <a:schemeClr val="tx1"/>
                        </a:solidFill>
                      </a:endParaRPr>
                    </a:p>
                  </a:txBody>
                  <a:tcPr/>
                </a:tc>
                <a:extLst>
                  <a:ext uri="{0D108BD9-81ED-4DB2-BD59-A6C34878D82A}">
                    <a16:rowId xmlns:a16="http://schemas.microsoft.com/office/drawing/2014/main" val="10001"/>
                  </a:ext>
                </a:extLst>
              </a:tr>
              <a:tr h="454682">
                <a:tc>
                  <a:txBody>
                    <a:bodyPr/>
                    <a:lstStyle/>
                    <a:p>
                      <a:r>
                        <a:rPr lang="fr-CA" sz="1600" b="0" dirty="0">
                          <a:solidFill>
                            <a:schemeClr val="bg1">
                              <a:lumMod val="75000"/>
                            </a:schemeClr>
                          </a:solidFill>
                        </a:rPr>
                        <a:t>	2.1. Bien identifier le</a:t>
                      </a:r>
                      <a:r>
                        <a:rPr lang="fr-CA" sz="1600" b="0" baseline="0" dirty="0">
                          <a:solidFill>
                            <a:schemeClr val="bg1">
                              <a:lumMod val="75000"/>
                            </a:schemeClr>
                          </a:solidFill>
                        </a:rPr>
                        <a:t> sujet et les mots-clés</a:t>
                      </a:r>
                      <a:endParaRPr lang="fr-CA" sz="1600" b="0" dirty="0">
                        <a:solidFill>
                          <a:schemeClr val="bg1">
                            <a:lumMod val="75000"/>
                          </a:schemeClr>
                        </a:solidFill>
                      </a:endParaRPr>
                    </a:p>
                  </a:txBody>
                  <a:tcPr/>
                </a:tc>
                <a:extLst>
                  <a:ext uri="{0D108BD9-81ED-4DB2-BD59-A6C34878D82A}">
                    <a16:rowId xmlns:a16="http://schemas.microsoft.com/office/drawing/2014/main" val="10002"/>
                  </a:ext>
                </a:extLst>
              </a:tr>
              <a:tr h="440506">
                <a:tc>
                  <a:txBody>
                    <a:bodyPr/>
                    <a:lstStyle/>
                    <a:p>
                      <a:r>
                        <a:rPr lang="fr-CA" sz="1600" b="0" dirty="0">
                          <a:solidFill>
                            <a:schemeClr val="bg1">
                              <a:lumMod val="75000"/>
                            </a:schemeClr>
                          </a:solidFill>
                        </a:rPr>
                        <a:t>	2.2. Construire une équation de recherche</a:t>
                      </a:r>
                    </a:p>
                  </a:txBody>
                  <a:tcPr/>
                </a:tc>
                <a:extLst>
                  <a:ext uri="{0D108BD9-81ED-4DB2-BD59-A6C34878D82A}">
                    <a16:rowId xmlns:a16="http://schemas.microsoft.com/office/drawing/2014/main" val="10003"/>
                  </a:ext>
                </a:extLst>
              </a:tr>
              <a:tr h="481139">
                <a:tc>
                  <a:txBody>
                    <a:bodyPr/>
                    <a:lstStyle/>
                    <a:p>
                      <a:r>
                        <a:rPr lang="fr-CA" sz="1600" dirty="0">
                          <a:solidFill>
                            <a:schemeClr val="bg1">
                              <a:lumMod val="75000"/>
                            </a:schemeClr>
                          </a:solidFill>
                        </a:rPr>
                        <a:t>	</a:t>
                      </a:r>
                      <a:r>
                        <a:rPr lang="fr-CA" sz="1600" b="1" dirty="0">
                          <a:solidFill>
                            <a:schemeClr val="tx1"/>
                          </a:solidFill>
                        </a:rPr>
                        <a:t>2.3. Utiliser les outils de recherche pertinents</a:t>
                      </a:r>
                    </a:p>
                  </a:txBody>
                  <a:tcPr/>
                </a:tc>
                <a:extLst>
                  <a:ext uri="{0D108BD9-81ED-4DB2-BD59-A6C34878D82A}">
                    <a16:rowId xmlns:a16="http://schemas.microsoft.com/office/drawing/2014/main" val="10004"/>
                  </a:ext>
                </a:extLst>
              </a:tr>
              <a:tr h="600625">
                <a:tc>
                  <a:txBody>
                    <a:bodyPr/>
                    <a:lstStyle/>
                    <a:p>
                      <a:r>
                        <a:rPr lang="fr-CA" sz="1600" dirty="0">
                          <a:solidFill>
                            <a:schemeClr val="bg1">
                              <a:lumMod val="75000"/>
                            </a:schemeClr>
                          </a:solidFill>
                        </a:rPr>
                        <a:t>	2.4. Examiner les résultats et ajuster la stratégie</a:t>
                      </a:r>
                    </a:p>
                  </a:txBody>
                  <a:tcPr/>
                </a:tc>
                <a:extLst>
                  <a:ext uri="{0D108BD9-81ED-4DB2-BD59-A6C34878D82A}">
                    <a16:rowId xmlns:a16="http://schemas.microsoft.com/office/drawing/2014/main" val="10005"/>
                  </a:ext>
                </a:extLst>
              </a:tr>
              <a:tr h="600625">
                <a:tc>
                  <a:txBody>
                    <a:bodyPr/>
                    <a:lstStyle/>
                    <a:p>
                      <a:r>
                        <a:rPr lang="fr-CA" sz="2400" dirty="0">
                          <a:solidFill>
                            <a:schemeClr val="bg1">
                              <a:lumMod val="75000"/>
                            </a:schemeClr>
                          </a:solidFill>
                        </a:rPr>
                        <a:t>3. Évaluer l’information</a:t>
                      </a:r>
                    </a:p>
                  </a:txBody>
                  <a:tcPr/>
                </a:tc>
                <a:extLst>
                  <a:ext uri="{0D108BD9-81ED-4DB2-BD59-A6C34878D82A}">
                    <a16:rowId xmlns:a16="http://schemas.microsoft.com/office/drawing/2014/main" val="2105493791"/>
                  </a:ext>
                </a:extLst>
              </a:tr>
              <a:tr h="600625">
                <a:tc>
                  <a:txBody>
                    <a:bodyPr/>
                    <a:lstStyle/>
                    <a:p>
                      <a:r>
                        <a:rPr lang="fr-CA" sz="2400" dirty="0">
                          <a:solidFill>
                            <a:schemeClr val="bg1">
                              <a:lumMod val="75000"/>
                            </a:schemeClr>
                          </a:solidFill>
                        </a:rPr>
                        <a:t>4. Citer ses sources et</a:t>
                      </a:r>
                      <a:r>
                        <a:rPr lang="fr-CA" sz="2400" baseline="0" dirty="0">
                          <a:solidFill>
                            <a:schemeClr val="bg1">
                              <a:lumMod val="75000"/>
                            </a:schemeClr>
                          </a:solidFill>
                        </a:rPr>
                        <a:t> faire une bibliographie</a:t>
                      </a:r>
                      <a:endParaRPr lang="fr-CA" sz="2400" dirty="0">
                        <a:solidFill>
                          <a:schemeClr val="bg1">
                            <a:lumMod val="75000"/>
                          </a:schemeClr>
                        </a:solidFill>
                      </a:endParaRPr>
                    </a:p>
                  </a:txBody>
                  <a:tcPr/>
                </a:tc>
                <a:extLst>
                  <a:ext uri="{0D108BD9-81ED-4DB2-BD59-A6C34878D82A}">
                    <a16:rowId xmlns:a16="http://schemas.microsoft.com/office/drawing/2014/main" val="126745935"/>
                  </a:ext>
                </a:extLst>
              </a:tr>
              <a:tr h="674157">
                <a:tc>
                  <a:txBody>
                    <a:bodyPr/>
                    <a:lstStyle/>
                    <a:p>
                      <a:endParaRPr lang="fr-CA" sz="1500" dirty="0">
                        <a:solidFill>
                          <a:schemeClr val="bg1">
                            <a:lumMod val="75000"/>
                          </a:schemeClr>
                        </a:solidFill>
                      </a:endParaRPr>
                    </a:p>
                    <a:p>
                      <a:r>
                        <a:rPr lang="fr-CA" sz="2400" dirty="0">
                          <a:solidFill>
                            <a:schemeClr val="bg1">
                              <a:lumMod val="75000"/>
                            </a:schemeClr>
                          </a:solidFill>
                        </a:rPr>
                        <a:t>* Pour aller plus loin…</a:t>
                      </a:r>
                    </a:p>
                  </a:txBody>
                  <a:tcPr/>
                </a:tc>
                <a:extLst>
                  <a:ext uri="{0D108BD9-81ED-4DB2-BD59-A6C34878D82A}">
                    <a16:rowId xmlns:a16="http://schemas.microsoft.com/office/drawing/2014/main" val="1712599595"/>
                  </a:ext>
                </a:extLst>
              </a:tr>
            </a:tbl>
          </a:graphicData>
        </a:graphic>
      </p:graphicFrame>
      <p:sp>
        <p:nvSpPr>
          <p:cNvPr id="4" name="Titre 1"/>
          <p:cNvSpPr txBox="1">
            <a:spLocks/>
          </p:cNvSpPr>
          <p:nvPr/>
        </p:nvSpPr>
        <p:spPr>
          <a:xfrm>
            <a:off x="524188" y="351191"/>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Plan</a:t>
            </a:r>
          </a:p>
        </p:txBody>
      </p:sp>
      <p:sp>
        <p:nvSpPr>
          <p:cNvPr id="5" name="Rectangle 4"/>
          <p:cNvSpPr/>
          <p:nvPr/>
        </p:nvSpPr>
        <p:spPr>
          <a:xfrm>
            <a:off x="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891540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Rectangle 6"/>
          <p:cNvSpPr/>
          <p:nvPr/>
        </p:nvSpPr>
        <p:spPr>
          <a:xfrm rot="5400000">
            <a:off x="4457700" y="-4230206"/>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Rectangle 7"/>
          <p:cNvSpPr/>
          <p:nvPr/>
        </p:nvSpPr>
        <p:spPr>
          <a:xfrm rot="5400000">
            <a:off x="4457699" y="2400300"/>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777253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63796"/>
            <a:ext cx="8229600" cy="4785395"/>
          </a:xfrm>
        </p:spPr>
        <p:txBody>
          <a:bodyPr>
            <a:normAutofit/>
          </a:bodyPr>
          <a:lstStyle/>
          <a:p>
            <a:pPr marL="0" indent="0" algn="ctr">
              <a:spcBef>
                <a:spcPts val="600"/>
              </a:spcBef>
              <a:buNone/>
            </a:pPr>
            <a:r>
              <a:rPr lang="en-US" sz="2800" b="1" dirty="0" err="1">
                <a:solidFill>
                  <a:srgbClr val="B7222D"/>
                </a:solidFill>
                <a:latin typeface="+mj-lt"/>
              </a:rPr>
              <a:t>Besoin</a:t>
            </a:r>
            <a:r>
              <a:rPr lang="en-US" sz="2800" b="1" dirty="0">
                <a:solidFill>
                  <a:srgbClr val="B7222D"/>
                </a:solidFill>
                <a:latin typeface="+mj-lt"/>
              </a:rPr>
              <a:t> </a:t>
            </a:r>
            <a:r>
              <a:rPr lang="en-US" sz="2800" b="1" dirty="0" err="1">
                <a:solidFill>
                  <a:srgbClr val="B7222D"/>
                </a:solidFill>
                <a:latin typeface="+mj-lt"/>
              </a:rPr>
              <a:t>d’information</a:t>
            </a:r>
            <a:endParaRPr lang="en-US" sz="2800" b="1" dirty="0">
              <a:solidFill>
                <a:srgbClr val="B7222D"/>
              </a:solidFill>
              <a:latin typeface="+mj-lt"/>
            </a:endParaRPr>
          </a:p>
          <a:p>
            <a:pPr marL="0" indent="0" algn="ctr">
              <a:spcBef>
                <a:spcPts val="0"/>
              </a:spcBef>
              <a:buNone/>
            </a:pPr>
            <a:r>
              <a:rPr lang="en-US" sz="2000" dirty="0">
                <a:latin typeface="+mj-lt"/>
              </a:rPr>
              <a:t>(Je </a:t>
            </a:r>
            <a:r>
              <a:rPr lang="en-US" sz="2000" dirty="0" err="1">
                <a:latin typeface="+mj-lt"/>
              </a:rPr>
              <a:t>cherche</a:t>
            </a:r>
            <a:r>
              <a:rPr lang="en-US" sz="2000" dirty="0">
                <a:latin typeface="+mj-lt"/>
              </a:rPr>
              <a:t> </a:t>
            </a:r>
            <a:r>
              <a:rPr lang="en-US" sz="2000" dirty="0" err="1">
                <a:latin typeface="+mj-lt"/>
              </a:rPr>
              <a:t>sur</a:t>
            </a:r>
            <a:r>
              <a:rPr lang="en-US" sz="2000" dirty="0">
                <a:latin typeface="+mj-lt"/>
              </a:rPr>
              <a:t> </a:t>
            </a:r>
            <a:r>
              <a:rPr lang="en-US" sz="2000" dirty="0" err="1">
                <a:latin typeface="+mj-lt"/>
              </a:rPr>
              <a:t>quel</a:t>
            </a:r>
            <a:r>
              <a:rPr lang="en-US" sz="2000" dirty="0">
                <a:latin typeface="+mj-lt"/>
              </a:rPr>
              <a:t> </a:t>
            </a:r>
            <a:r>
              <a:rPr lang="en-US" sz="2000" dirty="0" err="1">
                <a:latin typeface="+mj-lt"/>
              </a:rPr>
              <a:t>sujet</a:t>
            </a:r>
            <a:r>
              <a:rPr lang="en-US" sz="2000" dirty="0">
                <a:latin typeface="+mj-lt"/>
              </a:rPr>
              <a:t>? </a:t>
            </a:r>
            <a:r>
              <a:rPr lang="en-US" sz="2000" dirty="0" err="1">
                <a:latin typeface="+mj-lt"/>
              </a:rPr>
              <a:t>Quel</a:t>
            </a:r>
            <a:r>
              <a:rPr lang="en-US" sz="2000" dirty="0">
                <a:latin typeface="+mj-lt"/>
              </a:rPr>
              <a:t> type </a:t>
            </a:r>
            <a:r>
              <a:rPr lang="en-US" sz="2000" dirty="0" err="1">
                <a:latin typeface="+mj-lt"/>
              </a:rPr>
              <a:t>d’information</a:t>
            </a:r>
            <a:r>
              <a:rPr lang="en-US" sz="2000" dirty="0">
                <a:latin typeface="+mj-lt"/>
              </a:rPr>
              <a:t> je </a:t>
            </a:r>
            <a:r>
              <a:rPr lang="en-US" sz="2000" dirty="0" err="1">
                <a:latin typeface="+mj-lt"/>
              </a:rPr>
              <a:t>recherche</a:t>
            </a:r>
            <a:r>
              <a:rPr lang="en-US" sz="2000" dirty="0">
                <a:latin typeface="+mj-lt"/>
              </a:rPr>
              <a:t>? À </a:t>
            </a:r>
            <a:r>
              <a:rPr lang="en-US" sz="2000" dirty="0" err="1">
                <a:latin typeface="+mj-lt"/>
              </a:rPr>
              <a:t>quel</a:t>
            </a:r>
            <a:r>
              <a:rPr lang="en-US" sz="2000" dirty="0">
                <a:latin typeface="+mj-lt"/>
              </a:rPr>
              <a:t> point </a:t>
            </a:r>
            <a:r>
              <a:rPr lang="en-US" sz="2000" dirty="0" err="1">
                <a:latin typeface="+mj-lt"/>
              </a:rPr>
              <a:t>suis</a:t>
            </a:r>
            <a:r>
              <a:rPr lang="en-US" sz="2000" dirty="0">
                <a:latin typeface="+mj-lt"/>
              </a:rPr>
              <a:t>-je déjà </a:t>
            </a:r>
            <a:r>
              <a:rPr lang="en-US" sz="2000" dirty="0" err="1">
                <a:latin typeface="+mj-lt"/>
              </a:rPr>
              <a:t>familier</a:t>
            </a:r>
            <a:r>
              <a:rPr lang="en-US" sz="2000" dirty="0">
                <a:latin typeface="+mj-lt"/>
              </a:rPr>
              <a:t>(e) avec </a:t>
            </a:r>
            <a:r>
              <a:rPr lang="en-US" sz="2000" dirty="0" err="1">
                <a:latin typeface="+mj-lt"/>
              </a:rPr>
              <a:t>ce</a:t>
            </a:r>
            <a:r>
              <a:rPr lang="en-US" sz="2000" dirty="0">
                <a:latin typeface="+mj-lt"/>
              </a:rPr>
              <a:t> </a:t>
            </a:r>
            <a:r>
              <a:rPr lang="en-US" sz="2000" dirty="0" err="1">
                <a:latin typeface="+mj-lt"/>
              </a:rPr>
              <a:t>sujet</a:t>
            </a:r>
            <a:r>
              <a:rPr lang="en-US" sz="2000" dirty="0">
                <a:latin typeface="+mj-lt"/>
              </a:rPr>
              <a:t>?)</a:t>
            </a:r>
          </a:p>
          <a:p>
            <a:pPr marL="0" indent="0" algn="ctr">
              <a:spcBef>
                <a:spcPts val="600"/>
              </a:spcBef>
              <a:buNone/>
            </a:pPr>
            <a:r>
              <a:rPr lang="en-US" sz="2800" b="1" dirty="0">
                <a:solidFill>
                  <a:srgbClr val="B7222D"/>
                </a:solidFill>
                <a:latin typeface="+mj-lt"/>
                <a:sym typeface="Wingdings"/>
              </a:rPr>
              <a:t></a:t>
            </a:r>
            <a:endParaRPr lang="en-US" sz="2800" b="1" dirty="0">
              <a:solidFill>
                <a:srgbClr val="B7222D"/>
              </a:solidFill>
              <a:latin typeface="+mj-lt"/>
              <a:sym typeface="Wingdings" panose="05000000000000000000" pitchFamily="2" charset="2"/>
            </a:endParaRPr>
          </a:p>
          <a:p>
            <a:pPr marL="0" indent="0" algn="ctr">
              <a:spcBef>
                <a:spcPts val="1200"/>
              </a:spcBef>
              <a:buNone/>
            </a:pPr>
            <a:r>
              <a:rPr lang="en-US" sz="2800" b="1" dirty="0">
                <a:solidFill>
                  <a:srgbClr val="B7222D"/>
                </a:solidFill>
                <a:latin typeface="+mj-lt"/>
                <a:sym typeface="Wingdings" panose="05000000000000000000" pitchFamily="2" charset="2"/>
              </a:rPr>
              <a:t>Type de document</a:t>
            </a:r>
          </a:p>
          <a:p>
            <a:pPr marL="0" indent="0" algn="ctr">
              <a:spcBef>
                <a:spcPts val="0"/>
              </a:spcBef>
              <a:buNone/>
            </a:pPr>
            <a:r>
              <a:rPr lang="en-US" sz="2000" dirty="0">
                <a:latin typeface="+mj-lt"/>
                <a:sym typeface="Wingdings" panose="05000000000000000000" pitchFamily="2" charset="2"/>
              </a:rPr>
              <a:t>(Article </a:t>
            </a:r>
            <a:r>
              <a:rPr lang="en-US" sz="2000" dirty="0" err="1">
                <a:latin typeface="+mj-lt"/>
                <a:sym typeface="Wingdings" panose="05000000000000000000" pitchFamily="2" charset="2"/>
              </a:rPr>
              <a:t>d’encyclopédie</a:t>
            </a:r>
            <a:r>
              <a:rPr lang="en-US" sz="2000" dirty="0">
                <a:latin typeface="+mj-lt"/>
                <a:sym typeface="Wingdings" panose="05000000000000000000" pitchFamily="2" charset="2"/>
              </a:rPr>
              <a:t>? Tour </a:t>
            </a:r>
            <a:r>
              <a:rPr lang="en-US" sz="2000" dirty="0" err="1">
                <a:latin typeface="+mj-lt"/>
                <a:sym typeface="Wingdings" panose="05000000000000000000" pitchFamily="2" charset="2"/>
              </a:rPr>
              <a:t>d’horizon</a:t>
            </a:r>
            <a:r>
              <a:rPr lang="en-US" sz="2000" dirty="0">
                <a:latin typeface="+mj-lt"/>
                <a:sym typeface="Wingdings" panose="05000000000000000000" pitchFamily="2" charset="2"/>
              </a:rPr>
              <a:t> </a:t>
            </a:r>
            <a:r>
              <a:rPr lang="en-US" sz="2000" dirty="0" err="1">
                <a:latin typeface="+mj-lt"/>
                <a:sym typeface="Wingdings" panose="05000000000000000000" pitchFamily="2" charset="2"/>
              </a:rPr>
              <a:t>dans</a:t>
            </a:r>
            <a:r>
              <a:rPr lang="en-US" sz="2000" dirty="0">
                <a:latin typeface="+mj-lt"/>
                <a:sym typeface="Wingdings" panose="05000000000000000000" pitchFamily="2" charset="2"/>
              </a:rPr>
              <a:t> un </a:t>
            </a:r>
            <a:r>
              <a:rPr lang="en-US" sz="2000" dirty="0" err="1">
                <a:latin typeface="+mj-lt"/>
                <a:sym typeface="Wingdings" panose="05000000000000000000" pitchFamily="2" charset="2"/>
              </a:rPr>
              <a:t>livre</a:t>
            </a:r>
            <a:r>
              <a:rPr lang="en-US" sz="2000" dirty="0">
                <a:latin typeface="+mj-lt"/>
                <a:sym typeface="Wingdings" panose="05000000000000000000" pitchFamily="2" charset="2"/>
              </a:rPr>
              <a:t>? Rapport </a:t>
            </a:r>
            <a:r>
              <a:rPr lang="en-US" sz="2000" dirty="0" err="1">
                <a:latin typeface="+mj-lt"/>
                <a:sym typeface="Wingdings" panose="05000000000000000000" pitchFamily="2" charset="2"/>
              </a:rPr>
              <a:t>sur</a:t>
            </a:r>
            <a:r>
              <a:rPr lang="en-US" sz="2000" dirty="0">
                <a:latin typeface="+mj-lt"/>
                <a:sym typeface="Wingdings" panose="05000000000000000000" pitchFamily="2" charset="2"/>
              </a:rPr>
              <a:t> </a:t>
            </a:r>
            <a:r>
              <a:rPr lang="en-US" sz="2000" dirty="0" err="1">
                <a:latin typeface="+mj-lt"/>
                <a:sym typeface="Wingdings" panose="05000000000000000000" pitchFamily="2" charset="2"/>
              </a:rPr>
              <a:t>une</a:t>
            </a:r>
            <a:r>
              <a:rPr lang="en-US" sz="2000" dirty="0">
                <a:latin typeface="+mj-lt"/>
                <a:sym typeface="Wingdings" panose="05000000000000000000" pitchFamily="2" charset="2"/>
              </a:rPr>
              <a:t> </a:t>
            </a:r>
            <a:r>
              <a:rPr lang="en-US" sz="2000" dirty="0" err="1">
                <a:latin typeface="+mj-lt"/>
                <a:sym typeface="Wingdings" panose="05000000000000000000" pitchFamily="2" charset="2"/>
              </a:rPr>
              <a:t>expérience</a:t>
            </a:r>
            <a:r>
              <a:rPr lang="en-US" sz="2000" dirty="0">
                <a:latin typeface="+mj-lt"/>
                <a:sym typeface="Wingdings" panose="05000000000000000000" pitchFamily="2" charset="2"/>
              </a:rPr>
              <a:t> </a:t>
            </a:r>
            <a:r>
              <a:rPr lang="en-US" sz="2000" dirty="0" err="1">
                <a:latin typeface="+mj-lt"/>
                <a:sym typeface="Wingdings" panose="05000000000000000000" pitchFamily="2" charset="2"/>
              </a:rPr>
              <a:t>spécifique</a:t>
            </a:r>
            <a:r>
              <a:rPr lang="en-US" sz="2000" dirty="0">
                <a:latin typeface="+mj-lt"/>
                <a:sym typeface="Wingdings" panose="05000000000000000000" pitchFamily="2" charset="2"/>
              </a:rPr>
              <a:t>? Information </a:t>
            </a:r>
            <a:r>
              <a:rPr lang="en-US" sz="2000" dirty="0" err="1">
                <a:latin typeface="+mj-lt"/>
                <a:sym typeface="Wingdings" panose="05000000000000000000" pitchFamily="2" charset="2"/>
              </a:rPr>
              <a:t>statistique</a:t>
            </a:r>
            <a:r>
              <a:rPr lang="en-US" sz="2000" dirty="0">
                <a:latin typeface="+mj-lt"/>
                <a:sym typeface="Wingdings" panose="05000000000000000000" pitchFamily="2" charset="2"/>
              </a:rPr>
              <a:t> </a:t>
            </a:r>
            <a:r>
              <a:rPr lang="en-US" sz="2000" dirty="0" err="1">
                <a:latin typeface="+mj-lt"/>
                <a:sym typeface="Wingdings" panose="05000000000000000000" pitchFamily="2" charset="2"/>
              </a:rPr>
              <a:t>précise</a:t>
            </a:r>
            <a:r>
              <a:rPr lang="en-US" sz="2000" dirty="0">
                <a:latin typeface="+mj-lt"/>
                <a:sym typeface="Wingdings" panose="05000000000000000000" pitchFamily="2" charset="2"/>
              </a:rPr>
              <a:t>?)</a:t>
            </a:r>
          </a:p>
          <a:p>
            <a:pPr marL="0" indent="0" algn="ctr">
              <a:spcBef>
                <a:spcPts val="600"/>
              </a:spcBef>
              <a:buNone/>
            </a:pPr>
            <a:r>
              <a:rPr lang="en-US" sz="2800" b="1" dirty="0">
                <a:solidFill>
                  <a:srgbClr val="B7222D"/>
                </a:solidFill>
                <a:latin typeface="+mj-lt"/>
                <a:sym typeface="Wingdings"/>
              </a:rPr>
              <a:t></a:t>
            </a:r>
            <a:endParaRPr lang="en-US" sz="2800" b="1" dirty="0">
              <a:solidFill>
                <a:srgbClr val="B7222D"/>
              </a:solidFill>
              <a:latin typeface="+mj-lt"/>
              <a:sym typeface="Wingdings" panose="05000000000000000000" pitchFamily="2" charset="2"/>
            </a:endParaRPr>
          </a:p>
          <a:p>
            <a:pPr marL="0" indent="0" algn="ctr">
              <a:spcBef>
                <a:spcPts val="1200"/>
              </a:spcBef>
              <a:buNone/>
            </a:pPr>
            <a:r>
              <a:rPr lang="en-US" sz="2800" b="1" dirty="0">
                <a:solidFill>
                  <a:srgbClr val="B7222D"/>
                </a:solidFill>
                <a:latin typeface="+mj-lt"/>
                <a:sym typeface="Wingdings" panose="05000000000000000000" pitchFamily="2" charset="2"/>
              </a:rPr>
              <a:t>Base de </a:t>
            </a:r>
            <a:r>
              <a:rPr lang="en-US" sz="2800" b="1" dirty="0" err="1">
                <a:solidFill>
                  <a:srgbClr val="B7222D"/>
                </a:solidFill>
                <a:latin typeface="+mj-lt"/>
                <a:sym typeface="Wingdings" panose="05000000000000000000" pitchFamily="2" charset="2"/>
              </a:rPr>
              <a:t>données</a:t>
            </a:r>
            <a:r>
              <a:rPr lang="en-US" sz="2800" b="1" dirty="0">
                <a:solidFill>
                  <a:srgbClr val="B7222D"/>
                </a:solidFill>
                <a:latin typeface="+mj-lt"/>
                <a:sym typeface="Wingdings" panose="05000000000000000000" pitchFamily="2" charset="2"/>
              </a:rPr>
              <a:t>, </a:t>
            </a:r>
            <a:r>
              <a:rPr lang="en-US" sz="2800" b="1" dirty="0" err="1">
                <a:solidFill>
                  <a:srgbClr val="B7222D"/>
                </a:solidFill>
                <a:latin typeface="+mj-lt"/>
                <a:sym typeface="Wingdings" panose="05000000000000000000" pitchFamily="2" charset="2"/>
              </a:rPr>
              <a:t>moteur</a:t>
            </a:r>
            <a:r>
              <a:rPr lang="en-US" sz="2800" b="1" dirty="0">
                <a:solidFill>
                  <a:srgbClr val="B7222D"/>
                </a:solidFill>
                <a:latin typeface="+mj-lt"/>
                <a:sym typeface="Wingdings" panose="05000000000000000000" pitchFamily="2" charset="2"/>
              </a:rPr>
              <a:t> de </a:t>
            </a:r>
            <a:r>
              <a:rPr lang="en-US" sz="2800" b="1" dirty="0" err="1">
                <a:solidFill>
                  <a:srgbClr val="B7222D"/>
                </a:solidFill>
                <a:latin typeface="+mj-lt"/>
                <a:sym typeface="Wingdings" panose="05000000000000000000" pitchFamily="2" charset="2"/>
              </a:rPr>
              <a:t>recherche</a:t>
            </a:r>
            <a:r>
              <a:rPr lang="en-US" sz="2800" b="1" dirty="0">
                <a:solidFill>
                  <a:srgbClr val="B7222D"/>
                </a:solidFill>
                <a:latin typeface="+mj-lt"/>
                <a:sym typeface="Wingdings" panose="05000000000000000000" pitchFamily="2" charset="2"/>
              </a:rPr>
              <a:t>, etc.</a:t>
            </a:r>
          </a:p>
          <a:p>
            <a:pPr marL="0" indent="0" algn="ctr">
              <a:spcBef>
                <a:spcPts val="0"/>
              </a:spcBef>
              <a:buNone/>
            </a:pPr>
            <a:r>
              <a:rPr lang="en-US" sz="2000" dirty="0">
                <a:latin typeface="+mj-lt"/>
                <a:sym typeface="Wingdings" panose="05000000000000000000" pitchFamily="2" charset="2"/>
              </a:rPr>
              <a:t>(Google, Wikipedia, Technique de </a:t>
            </a:r>
            <a:r>
              <a:rPr lang="en-US" sz="2000" dirty="0" err="1">
                <a:latin typeface="+mj-lt"/>
                <a:sym typeface="Wingdings" panose="05000000000000000000" pitchFamily="2" charset="2"/>
              </a:rPr>
              <a:t>l’ingénieur</a:t>
            </a:r>
            <a:r>
              <a:rPr lang="en-US" sz="2000" dirty="0">
                <a:latin typeface="+mj-lt"/>
                <a:sym typeface="Wingdings" panose="05000000000000000000" pitchFamily="2" charset="2"/>
              </a:rPr>
              <a:t>, Catalogue de </a:t>
            </a:r>
            <a:r>
              <a:rPr lang="en-US" sz="2000" dirty="0" err="1">
                <a:latin typeface="+mj-lt"/>
                <a:sym typeface="Wingdings" panose="05000000000000000000" pitchFamily="2" charset="2"/>
              </a:rPr>
              <a:t>bibliothèque</a:t>
            </a:r>
            <a:r>
              <a:rPr lang="en-US" sz="2000" dirty="0">
                <a:latin typeface="+mj-lt"/>
                <a:sym typeface="Wingdings" panose="05000000000000000000" pitchFamily="2" charset="2"/>
              </a:rPr>
              <a:t>, </a:t>
            </a:r>
            <a:r>
              <a:rPr lang="en-US" sz="2000" dirty="0" err="1">
                <a:latin typeface="+mj-lt"/>
                <a:sym typeface="Wingdings" panose="05000000000000000000" pitchFamily="2" charset="2"/>
              </a:rPr>
              <a:t>Knovel</a:t>
            </a:r>
            <a:r>
              <a:rPr lang="en-US" sz="2000" dirty="0">
                <a:latin typeface="+mj-lt"/>
                <a:sym typeface="Wingdings" panose="05000000000000000000" pitchFamily="2" charset="2"/>
              </a:rPr>
              <a:t>, </a:t>
            </a:r>
            <a:r>
              <a:rPr lang="en-US" sz="2000" dirty="0" err="1">
                <a:latin typeface="+mj-lt"/>
                <a:sym typeface="Wingdings" panose="05000000000000000000" pitchFamily="2" charset="2"/>
              </a:rPr>
              <a:t>Compendex</a:t>
            </a:r>
            <a:r>
              <a:rPr lang="en-US" sz="2000" dirty="0">
                <a:latin typeface="+mj-lt"/>
                <a:sym typeface="Wingdings" panose="05000000000000000000" pitchFamily="2" charset="2"/>
              </a:rPr>
              <a:t>, </a:t>
            </a:r>
            <a:r>
              <a:rPr lang="en-US" sz="2000" dirty="0" err="1">
                <a:latin typeface="+mj-lt"/>
                <a:sym typeface="Wingdings" panose="05000000000000000000" pitchFamily="2" charset="2"/>
              </a:rPr>
              <a:t>StatCan</a:t>
            </a:r>
            <a:r>
              <a:rPr lang="en-US" sz="2000" dirty="0">
                <a:latin typeface="+mj-lt"/>
                <a:sym typeface="Wingdings" panose="05000000000000000000" pitchFamily="2" charset="2"/>
              </a:rPr>
              <a:t>, etc.)</a:t>
            </a:r>
            <a:endParaRPr lang="en-US" sz="2000" dirty="0">
              <a:latin typeface="+mj-lt"/>
            </a:endParaRPr>
          </a:p>
        </p:txBody>
      </p:sp>
      <p:sp>
        <p:nvSpPr>
          <p:cNvPr id="5"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2.3. Utiliser les outils de recherche pertinents </a:t>
            </a:r>
          </a:p>
        </p:txBody>
      </p:sp>
    </p:spTree>
    <p:extLst>
      <p:ext uri="{BB962C8B-B14F-4D97-AF65-F5344CB8AC3E}">
        <p14:creationId xmlns:p14="http://schemas.microsoft.com/office/powerpoint/2010/main" val="2624747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6" name="Titre 1"/>
          <p:cNvSpPr txBox="1">
            <a:spLocks/>
          </p:cNvSpPr>
          <p:nvPr/>
        </p:nvSpPr>
        <p:spPr>
          <a:xfrm>
            <a:off x="467544" y="836712"/>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3200" b="1" dirty="0" err="1"/>
              <a:t>Handbooks</a:t>
            </a:r>
            <a:r>
              <a:rPr lang="fr-CA" sz="3200" b="1" dirty="0"/>
              <a:t> &amp; propriétés de matériaux</a:t>
            </a:r>
          </a:p>
        </p:txBody>
      </p:sp>
      <p:sp>
        <p:nvSpPr>
          <p:cNvPr id="4" name="Titre 1"/>
          <p:cNvSpPr txBox="1">
            <a:spLocks/>
          </p:cNvSpPr>
          <p:nvPr/>
        </p:nvSpPr>
        <p:spPr>
          <a:xfrm>
            <a:off x="467544" y="836712"/>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Types de documents</a:t>
            </a:r>
            <a:endParaRPr lang="fr-CA" sz="3200" b="1" dirty="0"/>
          </a:p>
        </p:txBody>
      </p:sp>
      <p:graphicFrame>
        <p:nvGraphicFramePr>
          <p:cNvPr id="10" name="Tableau 9"/>
          <p:cNvGraphicFramePr>
            <a:graphicFrameLocks noGrp="1"/>
          </p:cNvGraphicFramePr>
          <p:nvPr>
            <p:extLst>
              <p:ext uri="{D42A27DB-BD31-4B8C-83A1-F6EECF244321}">
                <p14:modId xmlns:p14="http://schemas.microsoft.com/office/powerpoint/2010/main" val="348999607"/>
              </p:ext>
            </p:extLst>
          </p:nvPr>
        </p:nvGraphicFramePr>
        <p:xfrm>
          <a:off x="369876" y="1844825"/>
          <a:ext cx="8424936" cy="4608513"/>
        </p:xfrm>
        <a:graphic>
          <a:graphicData uri="http://schemas.openxmlformats.org/drawingml/2006/table">
            <a:tbl>
              <a:tblPr/>
              <a:tblGrid>
                <a:gridCol w="1643467">
                  <a:extLst>
                    <a:ext uri="{9D8B030D-6E8A-4147-A177-3AD203B41FA5}">
                      <a16:colId xmlns:a16="http://schemas.microsoft.com/office/drawing/2014/main" val="20000"/>
                    </a:ext>
                  </a:extLst>
                </a:gridCol>
                <a:gridCol w="4487311">
                  <a:extLst>
                    <a:ext uri="{9D8B030D-6E8A-4147-A177-3AD203B41FA5}">
                      <a16:colId xmlns:a16="http://schemas.microsoft.com/office/drawing/2014/main" val="20001"/>
                    </a:ext>
                  </a:extLst>
                </a:gridCol>
                <a:gridCol w="2294158">
                  <a:extLst>
                    <a:ext uri="{9D8B030D-6E8A-4147-A177-3AD203B41FA5}">
                      <a16:colId xmlns:a16="http://schemas.microsoft.com/office/drawing/2014/main" val="20002"/>
                    </a:ext>
                  </a:extLst>
                </a:gridCol>
              </a:tblGrid>
              <a:tr h="309896">
                <a:tc>
                  <a:txBody>
                    <a:bodyPr/>
                    <a:lstStyle/>
                    <a:p>
                      <a:pPr algn="l">
                        <a:lnSpc>
                          <a:spcPct val="115000"/>
                        </a:lnSpc>
                        <a:spcAft>
                          <a:spcPts val="1000"/>
                        </a:spcAft>
                      </a:pPr>
                      <a:r>
                        <a:rPr lang="fr-BE" sz="1200" b="1" dirty="0">
                          <a:solidFill>
                            <a:schemeClr val="tx1"/>
                          </a:solidFill>
                          <a:latin typeface="Calibri"/>
                          <a:ea typeface="Calibri"/>
                          <a:cs typeface="Times New Roman"/>
                        </a:rPr>
                        <a:t>Type de document </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tc>
                  <a:txBody>
                    <a:bodyPr/>
                    <a:lstStyle/>
                    <a:p>
                      <a:pPr algn="l">
                        <a:lnSpc>
                          <a:spcPct val="115000"/>
                        </a:lnSpc>
                        <a:spcAft>
                          <a:spcPts val="1000"/>
                        </a:spcAft>
                      </a:pPr>
                      <a:r>
                        <a:rPr lang="fr-BE" sz="1200" b="1" dirty="0">
                          <a:solidFill>
                            <a:schemeClr val="tx1"/>
                          </a:solidFill>
                          <a:latin typeface="Calibri"/>
                          <a:ea typeface="Calibri"/>
                          <a:cs typeface="Times New Roman"/>
                        </a:rPr>
                        <a:t>Caractéristiques (</a:t>
                      </a:r>
                      <a:r>
                        <a:rPr lang="fr-BE" sz="1200" u="sng" dirty="0" err="1">
                          <a:solidFill>
                            <a:schemeClr val="tx1"/>
                          </a:solidFill>
                          <a:latin typeface="Calibri"/>
                          <a:ea typeface="Calibri"/>
                          <a:cs typeface="Times New Roman"/>
                        </a:rPr>
                        <a:t>InfoSphère</a:t>
                      </a:r>
                      <a:r>
                        <a:rPr lang="fr-BE" sz="1200" u="sng" dirty="0">
                          <a:solidFill>
                            <a:schemeClr val="tx1"/>
                          </a:solidFill>
                          <a:latin typeface="Calibri"/>
                          <a:ea typeface="Calibri"/>
                          <a:cs typeface="Times New Roman"/>
                        </a:rPr>
                        <a:t> - Choisir ses sources</a:t>
                      </a:r>
                      <a:r>
                        <a:rPr lang="fr-BE" sz="1200" dirty="0">
                          <a:solidFill>
                            <a:schemeClr val="tx1"/>
                          </a:solidFill>
                          <a:latin typeface="Calibri"/>
                          <a:ea typeface="Calibri"/>
                          <a:cs typeface="Times New Roman"/>
                        </a:rPr>
                        <a:t>): </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tc>
                  <a:txBody>
                    <a:bodyPr/>
                    <a:lstStyle/>
                    <a:p>
                      <a:pPr algn="l">
                        <a:lnSpc>
                          <a:spcPct val="115000"/>
                        </a:lnSpc>
                        <a:spcAft>
                          <a:spcPts val="1000"/>
                        </a:spcAft>
                      </a:pPr>
                      <a:r>
                        <a:rPr lang="fr-BE" sz="1200" b="1" dirty="0">
                          <a:solidFill>
                            <a:schemeClr val="tx1"/>
                          </a:solidFill>
                          <a:latin typeface="Calibri"/>
                          <a:ea typeface="Calibri"/>
                          <a:cs typeface="Times New Roman"/>
                        </a:rPr>
                        <a:t>Exemples de ressources </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extLst>
                  <a:ext uri="{0D108BD9-81ED-4DB2-BD59-A6C34878D82A}">
                    <a16:rowId xmlns:a16="http://schemas.microsoft.com/office/drawing/2014/main" val="10000"/>
                  </a:ext>
                </a:extLst>
              </a:tr>
              <a:tr h="711387">
                <a:tc>
                  <a:txBody>
                    <a:bodyPr/>
                    <a:lstStyle/>
                    <a:p>
                      <a:pPr algn="l">
                        <a:lnSpc>
                          <a:spcPct val="115000"/>
                        </a:lnSpc>
                        <a:spcAft>
                          <a:spcPts val="1000"/>
                        </a:spcAft>
                      </a:pPr>
                      <a:r>
                        <a:rPr lang="fr-BE" sz="1200" b="1">
                          <a:solidFill>
                            <a:schemeClr val="tx1"/>
                          </a:solidFill>
                          <a:latin typeface="Calibri"/>
                          <a:ea typeface="Calibri"/>
                          <a:cs typeface="Times New Roman"/>
                        </a:rPr>
                        <a:t>Encyclopédies </a:t>
                      </a:r>
                      <a:endParaRPr lang="fr-FR" sz="120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tc>
                  <a:txBody>
                    <a:bodyPr/>
                    <a:lstStyle/>
                    <a:p>
                      <a:pPr marL="342900" lvl="0" indent="-342900" algn="l">
                        <a:lnSpc>
                          <a:spcPct val="115000"/>
                        </a:lnSpc>
                        <a:spcAft>
                          <a:spcPts val="0"/>
                        </a:spcAft>
                        <a:buFont typeface="Symbol"/>
                        <a:buChar char=""/>
                      </a:pPr>
                      <a:r>
                        <a:rPr lang="fr-BE" sz="1200" dirty="0">
                          <a:solidFill>
                            <a:schemeClr val="tx1"/>
                          </a:solidFill>
                          <a:latin typeface="Calibri"/>
                          <a:ea typeface="Calibri"/>
                          <a:cs typeface="Times New Roman"/>
                        </a:rPr>
                        <a:t>Articles sur des grands thèmes </a:t>
                      </a:r>
                      <a:endParaRPr lang="fr-FR" sz="1200" dirty="0">
                        <a:solidFill>
                          <a:schemeClr val="tx1"/>
                        </a:solidFill>
                        <a:latin typeface="Calibri"/>
                        <a:ea typeface="Calibri"/>
                        <a:cs typeface="Times New Roman"/>
                      </a:endParaRPr>
                    </a:p>
                    <a:p>
                      <a:pPr marL="342900" lvl="0" indent="-342900" algn="l">
                        <a:lnSpc>
                          <a:spcPct val="115000"/>
                        </a:lnSpc>
                        <a:spcAft>
                          <a:spcPts val="0"/>
                        </a:spcAft>
                        <a:buFont typeface="Symbol"/>
                        <a:buChar char=""/>
                      </a:pPr>
                      <a:r>
                        <a:rPr lang="fr-BE" sz="1200" dirty="0">
                          <a:solidFill>
                            <a:schemeClr val="tx1"/>
                          </a:solidFill>
                          <a:latin typeface="Calibri"/>
                          <a:ea typeface="Calibri"/>
                          <a:cs typeface="Times New Roman"/>
                        </a:rPr>
                        <a:t>Information globale mais succincte </a:t>
                      </a:r>
                      <a:endParaRPr lang="fr-FR" sz="1200" dirty="0">
                        <a:solidFill>
                          <a:schemeClr val="tx1"/>
                        </a:solidFill>
                        <a:latin typeface="Calibri"/>
                        <a:ea typeface="Calibri"/>
                        <a:cs typeface="Times New Roman"/>
                      </a:endParaRPr>
                    </a:p>
                    <a:p>
                      <a:pPr marL="342900" lvl="0" indent="-342900" algn="l">
                        <a:lnSpc>
                          <a:spcPct val="115000"/>
                        </a:lnSpc>
                        <a:spcAft>
                          <a:spcPts val="0"/>
                        </a:spcAft>
                        <a:buFont typeface="Symbol"/>
                        <a:buChar char=""/>
                      </a:pPr>
                      <a:r>
                        <a:rPr lang="fr-BE" sz="1200" dirty="0">
                          <a:solidFill>
                            <a:schemeClr val="tx1"/>
                          </a:solidFill>
                          <a:latin typeface="Calibri"/>
                          <a:ea typeface="Calibri"/>
                          <a:cs typeface="Times New Roman"/>
                        </a:rPr>
                        <a:t>Bon point de départ pour une recherche </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fr-BE" sz="1200" dirty="0">
                          <a:solidFill>
                            <a:schemeClr val="tx1"/>
                          </a:solidFill>
                          <a:latin typeface="Calibri"/>
                          <a:ea typeface="Calibri"/>
                          <a:cs typeface="Times New Roman"/>
                        </a:rPr>
                        <a:t>Wikipédia</a:t>
                      </a:r>
                    </a:p>
                    <a:p>
                      <a:pPr algn="l">
                        <a:lnSpc>
                          <a:spcPct val="115000"/>
                        </a:lnSpc>
                        <a:spcAft>
                          <a:spcPts val="0"/>
                        </a:spcAft>
                      </a:pPr>
                      <a:r>
                        <a:rPr lang="fr-BE" sz="1200" dirty="0">
                          <a:solidFill>
                            <a:schemeClr val="tx1"/>
                          </a:solidFill>
                          <a:latin typeface="Calibri"/>
                          <a:ea typeface="Calibri"/>
                          <a:cs typeface="Times New Roman"/>
                        </a:rPr>
                        <a:t>Techniques de l’ingénieur</a:t>
                      </a:r>
                      <a:r>
                        <a:rPr lang="fr-BE" sz="1200" b="1" dirty="0">
                          <a:solidFill>
                            <a:schemeClr val="tx1"/>
                          </a:solidFill>
                          <a:latin typeface="Calibri"/>
                          <a:ea typeface="Calibri"/>
                          <a:cs typeface="Times New Roman"/>
                        </a:rPr>
                        <a:t> </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88332">
                <a:tc>
                  <a:txBody>
                    <a:bodyPr/>
                    <a:lstStyle/>
                    <a:p>
                      <a:pPr algn="l">
                        <a:lnSpc>
                          <a:spcPct val="115000"/>
                        </a:lnSpc>
                        <a:spcAft>
                          <a:spcPts val="1000"/>
                        </a:spcAft>
                      </a:pPr>
                      <a:r>
                        <a:rPr lang="fr-BE" sz="1200" b="1">
                          <a:solidFill>
                            <a:schemeClr val="tx1"/>
                          </a:solidFill>
                          <a:latin typeface="Calibri"/>
                          <a:ea typeface="Calibri"/>
                          <a:cs typeface="Times New Roman"/>
                        </a:rPr>
                        <a:t>Manuels et handbooks</a:t>
                      </a:r>
                      <a:r>
                        <a:rPr lang="fr-BE" sz="1200">
                          <a:solidFill>
                            <a:schemeClr val="tx1"/>
                          </a:solidFill>
                          <a:latin typeface="Calibri"/>
                          <a:ea typeface="Calibri"/>
                          <a:cs typeface="Times New Roman"/>
                        </a:rPr>
                        <a:t> </a:t>
                      </a:r>
                      <a:endParaRPr lang="fr-FR" sz="120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tc>
                  <a:txBody>
                    <a:bodyPr/>
                    <a:lstStyle/>
                    <a:p>
                      <a:pPr algn="l">
                        <a:lnSpc>
                          <a:spcPct val="115000"/>
                        </a:lnSpc>
                        <a:spcAft>
                          <a:spcPts val="1000"/>
                        </a:spcAft>
                      </a:pPr>
                      <a:r>
                        <a:rPr lang="fr-BE" sz="1200" dirty="0">
                          <a:solidFill>
                            <a:schemeClr val="tx1"/>
                          </a:solidFill>
                          <a:latin typeface="Calibri"/>
                          <a:ea typeface="Calibri"/>
                          <a:cs typeface="Times New Roman"/>
                        </a:rPr>
                        <a:t>Information de base : </a:t>
                      </a:r>
                      <a:endParaRPr lang="fr-FR" sz="1200" dirty="0">
                        <a:solidFill>
                          <a:schemeClr val="tx1"/>
                        </a:solidFill>
                        <a:latin typeface="Calibri"/>
                        <a:ea typeface="Calibri"/>
                        <a:cs typeface="Times New Roman"/>
                      </a:endParaRPr>
                    </a:p>
                    <a:p>
                      <a:pPr marL="342900" lvl="0" indent="-342900" algn="l">
                        <a:lnSpc>
                          <a:spcPct val="115000"/>
                        </a:lnSpc>
                        <a:spcAft>
                          <a:spcPts val="0"/>
                        </a:spcAft>
                        <a:buFont typeface="Symbol"/>
                        <a:buChar char=""/>
                      </a:pPr>
                      <a:r>
                        <a:rPr lang="fr-BE" sz="1200" dirty="0">
                          <a:solidFill>
                            <a:schemeClr val="tx1"/>
                          </a:solidFill>
                          <a:latin typeface="Calibri"/>
                          <a:ea typeface="Calibri"/>
                          <a:cs typeface="Times New Roman"/>
                        </a:rPr>
                        <a:t>procédures, formules, constantes, nomenclature, tableaux, graphiques, propriétés physiques, chimiques, mécaniques </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en-CA" sz="1200" dirty="0" err="1">
                          <a:solidFill>
                            <a:schemeClr val="tx1"/>
                          </a:solidFill>
                          <a:latin typeface="Calibri"/>
                          <a:ea typeface="Calibri"/>
                          <a:cs typeface="Times New Roman"/>
                        </a:rPr>
                        <a:t>Knovel</a:t>
                      </a:r>
                      <a:r>
                        <a:rPr lang="en-CA" sz="1200" dirty="0">
                          <a:solidFill>
                            <a:schemeClr val="tx1"/>
                          </a:solidFill>
                          <a:latin typeface="Calibri"/>
                          <a:ea typeface="Calibri"/>
                          <a:cs typeface="Times New Roman"/>
                        </a:rPr>
                        <a:t> </a:t>
                      </a:r>
                    </a:p>
                    <a:p>
                      <a:pPr algn="l">
                        <a:lnSpc>
                          <a:spcPct val="115000"/>
                        </a:lnSpc>
                        <a:spcAft>
                          <a:spcPts val="1000"/>
                        </a:spcAft>
                      </a:pPr>
                      <a:r>
                        <a:rPr lang="en-CA" sz="1200" dirty="0">
                          <a:solidFill>
                            <a:schemeClr val="tx1"/>
                          </a:solidFill>
                          <a:latin typeface="Calibri"/>
                          <a:ea typeface="Calibri"/>
                          <a:cs typeface="Times New Roman"/>
                        </a:rPr>
                        <a:t>ASM Handbooks</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11387">
                <a:tc>
                  <a:txBody>
                    <a:bodyPr/>
                    <a:lstStyle/>
                    <a:p>
                      <a:pPr algn="l">
                        <a:lnSpc>
                          <a:spcPct val="115000"/>
                        </a:lnSpc>
                        <a:spcAft>
                          <a:spcPts val="1000"/>
                        </a:spcAft>
                      </a:pPr>
                      <a:r>
                        <a:rPr lang="fr-FR" sz="1200" b="1">
                          <a:solidFill>
                            <a:schemeClr val="tx1"/>
                          </a:solidFill>
                          <a:latin typeface="Calibri"/>
                          <a:ea typeface="Calibri"/>
                          <a:cs typeface="Times New Roman"/>
                        </a:rPr>
                        <a:t>Livres (papier et  électroniques)</a:t>
                      </a:r>
                      <a:r>
                        <a:rPr lang="fr-FR" sz="1200">
                          <a:solidFill>
                            <a:schemeClr val="tx1"/>
                          </a:solidFill>
                          <a:latin typeface="Calibri"/>
                          <a:ea typeface="Calibri"/>
                          <a:cs typeface="Times New Roman"/>
                        </a:rPr>
                        <a:t> </a:t>
                      </a: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tc>
                  <a:txBody>
                    <a:bodyPr/>
                    <a:lstStyle/>
                    <a:p>
                      <a:pPr marL="342900" lvl="0" indent="-342900" algn="l">
                        <a:lnSpc>
                          <a:spcPct val="115000"/>
                        </a:lnSpc>
                        <a:spcAft>
                          <a:spcPts val="0"/>
                        </a:spcAft>
                        <a:buFont typeface="Symbol"/>
                        <a:buChar char=""/>
                      </a:pPr>
                      <a:r>
                        <a:rPr lang="fr-FR" sz="1200" dirty="0">
                          <a:solidFill>
                            <a:schemeClr val="tx1"/>
                          </a:solidFill>
                          <a:latin typeface="Calibri"/>
                          <a:ea typeface="Calibri"/>
                          <a:cs typeface="Times New Roman"/>
                        </a:rPr>
                        <a:t>Constituent souvent la base d’un travail</a:t>
                      </a:r>
                    </a:p>
                    <a:p>
                      <a:pPr marL="342900" lvl="0" indent="-342900" algn="l">
                        <a:lnSpc>
                          <a:spcPct val="115000"/>
                        </a:lnSpc>
                        <a:spcAft>
                          <a:spcPts val="0"/>
                        </a:spcAft>
                        <a:buFont typeface="Symbol"/>
                        <a:buChar char=""/>
                      </a:pPr>
                      <a:r>
                        <a:rPr lang="fr-FR" sz="1200" dirty="0">
                          <a:solidFill>
                            <a:schemeClr val="tx1"/>
                          </a:solidFill>
                          <a:latin typeface="Calibri"/>
                          <a:ea typeface="Calibri"/>
                          <a:cs typeface="Times New Roman"/>
                        </a:rPr>
                        <a:t>Donnent une perspective assez large d’un sujet, approfondie mais des faits passés </a:t>
                      </a: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1000"/>
                        </a:spcAft>
                      </a:pPr>
                      <a:r>
                        <a:rPr lang="fr-FR" sz="1200" dirty="0">
                          <a:solidFill>
                            <a:schemeClr val="tx1"/>
                          </a:solidFill>
                          <a:latin typeface="Calibri"/>
                          <a:ea typeface="Calibri"/>
                          <a:cs typeface="Times New Roman"/>
                        </a:rPr>
                        <a:t>Catalogue de la bibliothèque </a:t>
                      </a: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76124">
                <a:tc>
                  <a:txBody>
                    <a:bodyPr/>
                    <a:lstStyle/>
                    <a:p>
                      <a:pPr algn="l">
                        <a:lnSpc>
                          <a:spcPct val="115000"/>
                        </a:lnSpc>
                        <a:spcAft>
                          <a:spcPts val="1000"/>
                        </a:spcAft>
                      </a:pPr>
                      <a:r>
                        <a:rPr lang="fr-FR" sz="1200" b="1" dirty="0">
                          <a:solidFill>
                            <a:schemeClr val="tx1"/>
                          </a:solidFill>
                          <a:latin typeface="Calibri"/>
                          <a:ea typeface="Calibri"/>
                          <a:cs typeface="Times New Roman"/>
                        </a:rPr>
                        <a:t>Articles de revues scientifiques </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tc>
                  <a:txBody>
                    <a:bodyPr/>
                    <a:lstStyle/>
                    <a:p>
                      <a:pPr marL="342900" lvl="0" indent="-342900" algn="l">
                        <a:lnSpc>
                          <a:spcPct val="115000"/>
                        </a:lnSpc>
                        <a:spcAft>
                          <a:spcPts val="0"/>
                        </a:spcAft>
                        <a:buFont typeface="Symbol"/>
                        <a:buChar char=""/>
                      </a:pPr>
                      <a:r>
                        <a:rPr lang="fr-FR" sz="1200" dirty="0">
                          <a:solidFill>
                            <a:schemeClr val="tx1"/>
                          </a:solidFill>
                          <a:latin typeface="Calibri"/>
                          <a:ea typeface="Calibri"/>
                          <a:cs typeface="Times New Roman"/>
                        </a:rPr>
                        <a:t>Présentent des résultats de recherche, d’une façon structurée. Incluent des listes de références. </a:t>
                      </a:r>
                    </a:p>
                    <a:p>
                      <a:pPr marL="342900" lvl="0" indent="-342900" algn="l">
                        <a:lnSpc>
                          <a:spcPct val="115000"/>
                        </a:lnSpc>
                        <a:spcAft>
                          <a:spcPts val="0"/>
                        </a:spcAft>
                        <a:buFont typeface="Symbol"/>
                        <a:buChar char=""/>
                      </a:pPr>
                      <a:r>
                        <a:rPr lang="fr-FR" sz="1200" dirty="0">
                          <a:solidFill>
                            <a:schemeClr val="tx1"/>
                          </a:solidFill>
                          <a:latin typeface="Calibri"/>
                          <a:ea typeface="Calibri"/>
                          <a:cs typeface="Times New Roman"/>
                        </a:rPr>
                        <a:t>Information plus récente que dans les livres</a:t>
                      </a:r>
                    </a:p>
                    <a:p>
                      <a:pPr marL="342900" lvl="0" indent="-342900" algn="l">
                        <a:lnSpc>
                          <a:spcPct val="115000"/>
                        </a:lnSpc>
                        <a:spcAft>
                          <a:spcPts val="0"/>
                        </a:spcAft>
                        <a:buFont typeface="Symbol"/>
                        <a:buChar char=""/>
                      </a:pPr>
                      <a:r>
                        <a:rPr lang="fr-FR" sz="1200" dirty="0">
                          <a:solidFill>
                            <a:schemeClr val="tx1"/>
                          </a:solidFill>
                          <a:latin typeface="Calibri"/>
                          <a:ea typeface="Calibri"/>
                          <a:cs typeface="Times New Roman"/>
                        </a:rPr>
                        <a:t>Sont sélectionnés et révisés par des comités de pairs</a:t>
                      </a: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en-CA" sz="1200" dirty="0" err="1">
                          <a:solidFill>
                            <a:schemeClr val="tx1"/>
                          </a:solidFill>
                          <a:latin typeface="Calibri"/>
                          <a:ea typeface="Calibri"/>
                          <a:cs typeface="Times New Roman"/>
                        </a:rPr>
                        <a:t>Compendex</a:t>
                      </a:r>
                      <a:r>
                        <a:rPr lang="en-CA" sz="1200" dirty="0">
                          <a:solidFill>
                            <a:schemeClr val="tx1"/>
                          </a:solidFill>
                          <a:latin typeface="Calibri"/>
                          <a:ea typeface="Calibri"/>
                          <a:cs typeface="Times New Roman"/>
                        </a:rPr>
                        <a:t>, </a:t>
                      </a:r>
                    </a:p>
                    <a:p>
                      <a:pPr algn="l">
                        <a:lnSpc>
                          <a:spcPct val="115000"/>
                        </a:lnSpc>
                        <a:spcAft>
                          <a:spcPts val="0"/>
                        </a:spcAft>
                      </a:pPr>
                      <a:r>
                        <a:rPr lang="en-CA" sz="1200" dirty="0">
                          <a:solidFill>
                            <a:schemeClr val="tx1"/>
                          </a:solidFill>
                          <a:latin typeface="Calibri"/>
                          <a:ea typeface="Calibri"/>
                          <a:cs typeface="Times New Roman"/>
                        </a:rPr>
                        <a:t>Scopus</a:t>
                      </a:r>
                      <a:endParaRPr lang="fr-FR" sz="1200" dirty="0">
                        <a:solidFill>
                          <a:schemeClr val="tx1"/>
                        </a:solidFill>
                        <a:latin typeface="Calibri"/>
                        <a:ea typeface="Calibri"/>
                        <a:cs typeface="Times New Roman"/>
                      </a:endParaRPr>
                    </a:p>
                    <a:p>
                      <a:pPr algn="l">
                        <a:lnSpc>
                          <a:spcPct val="115000"/>
                        </a:lnSpc>
                        <a:spcAft>
                          <a:spcPts val="0"/>
                        </a:spcAft>
                      </a:pPr>
                      <a:r>
                        <a:rPr lang="en-CA" sz="1200" dirty="0">
                          <a:solidFill>
                            <a:schemeClr val="tx1"/>
                          </a:solidFill>
                          <a:latin typeface="Calibri"/>
                          <a:ea typeface="Calibri"/>
                          <a:cs typeface="Times New Roman"/>
                        </a:rPr>
                        <a:t>Web of science</a:t>
                      </a:r>
                      <a:endParaRPr lang="fr-FR" sz="1200" dirty="0">
                        <a:solidFill>
                          <a:schemeClr val="tx1"/>
                        </a:solidFill>
                        <a:latin typeface="Calibri"/>
                        <a:ea typeface="Calibri"/>
                        <a:cs typeface="Times New Roman"/>
                      </a:endParaRPr>
                    </a:p>
                    <a:p>
                      <a:pPr algn="l">
                        <a:lnSpc>
                          <a:spcPct val="115000"/>
                        </a:lnSpc>
                        <a:spcAft>
                          <a:spcPts val="0"/>
                        </a:spcAft>
                      </a:pPr>
                      <a:r>
                        <a:rPr lang="en-CA" sz="1200" dirty="0">
                          <a:solidFill>
                            <a:schemeClr val="tx1"/>
                          </a:solidFill>
                          <a:latin typeface="Calibri"/>
                          <a:ea typeface="Calibri"/>
                          <a:cs typeface="Times New Roman"/>
                        </a:rPr>
                        <a:t>Google scholar </a:t>
                      </a:r>
                    </a:p>
                    <a:p>
                      <a:pPr algn="l">
                        <a:lnSpc>
                          <a:spcPct val="115000"/>
                        </a:lnSpc>
                        <a:spcAft>
                          <a:spcPts val="0"/>
                        </a:spcAft>
                      </a:pPr>
                      <a:r>
                        <a:rPr lang="en-CA" sz="1200" dirty="0">
                          <a:solidFill>
                            <a:schemeClr val="tx1"/>
                          </a:solidFill>
                          <a:latin typeface="Calibri"/>
                          <a:ea typeface="Calibri"/>
                          <a:cs typeface="Times New Roman"/>
                        </a:rPr>
                        <a:t>IEEE</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1387">
                <a:tc>
                  <a:txBody>
                    <a:bodyPr/>
                    <a:lstStyle/>
                    <a:p>
                      <a:pPr algn="l">
                        <a:lnSpc>
                          <a:spcPct val="115000"/>
                        </a:lnSpc>
                        <a:spcAft>
                          <a:spcPts val="0"/>
                        </a:spcAft>
                      </a:pPr>
                      <a:r>
                        <a:rPr lang="fr-FR" sz="1200" b="1">
                          <a:solidFill>
                            <a:schemeClr val="tx1"/>
                          </a:solidFill>
                          <a:latin typeface="Calibri"/>
                          <a:ea typeface="Calibri"/>
                          <a:cs typeface="Times New Roman"/>
                        </a:rPr>
                        <a:t>Articles de journaux </a:t>
                      </a:r>
                      <a:endParaRPr lang="fr-FR" sz="1200">
                        <a:solidFill>
                          <a:schemeClr val="tx1"/>
                        </a:solidFill>
                        <a:latin typeface="Calibri"/>
                        <a:ea typeface="Calibri"/>
                        <a:cs typeface="Times New Roman"/>
                      </a:endParaRPr>
                    </a:p>
                    <a:p>
                      <a:pPr algn="l">
                        <a:lnSpc>
                          <a:spcPct val="115000"/>
                        </a:lnSpc>
                        <a:spcAft>
                          <a:spcPts val="0"/>
                        </a:spcAft>
                      </a:pPr>
                      <a:r>
                        <a:rPr lang="fr-FR" sz="1200" b="1">
                          <a:solidFill>
                            <a:schemeClr val="tx1"/>
                          </a:solidFill>
                          <a:latin typeface="Calibri"/>
                          <a:ea typeface="Calibri"/>
                          <a:cs typeface="Times New Roman"/>
                        </a:rPr>
                        <a:t>et magazines</a:t>
                      </a:r>
                      <a:r>
                        <a:rPr lang="fr-FR" sz="1200">
                          <a:solidFill>
                            <a:schemeClr val="tx1"/>
                          </a:solidFill>
                          <a:latin typeface="Calibri"/>
                          <a:ea typeface="Calibri"/>
                          <a:cs typeface="Times New Roman"/>
                        </a:rPr>
                        <a:t> </a:t>
                      </a: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tc>
                  <a:txBody>
                    <a:bodyPr/>
                    <a:lstStyle/>
                    <a:p>
                      <a:pPr marL="342900" lvl="0" indent="-342900" algn="l">
                        <a:lnSpc>
                          <a:spcPct val="115000"/>
                        </a:lnSpc>
                        <a:spcAft>
                          <a:spcPts val="0"/>
                        </a:spcAft>
                        <a:buFont typeface="Symbol"/>
                        <a:buChar char=""/>
                      </a:pPr>
                      <a:r>
                        <a:rPr lang="fr-FR" sz="1200" dirty="0">
                          <a:solidFill>
                            <a:schemeClr val="tx1"/>
                          </a:solidFill>
                          <a:latin typeface="Calibri"/>
                          <a:ea typeface="Calibri"/>
                          <a:cs typeface="Times New Roman"/>
                        </a:rPr>
                        <a:t>Information sur les événements d’actualité locale, nationale ou </a:t>
                      </a:r>
                    </a:p>
                    <a:p>
                      <a:pPr marL="342900" lvl="0" indent="-342900" algn="l">
                        <a:lnSpc>
                          <a:spcPct val="115000"/>
                        </a:lnSpc>
                        <a:spcAft>
                          <a:spcPts val="0"/>
                        </a:spcAft>
                        <a:buFont typeface="Symbol"/>
                        <a:buChar char=""/>
                      </a:pPr>
                      <a:r>
                        <a:rPr lang="fr-FR" sz="1200" dirty="0">
                          <a:solidFill>
                            <a:schemeClr val="tx1"/>
                          </a:solidFill>
                          <a:latin typeface="Calibri"/>
                          <a:ea typeface="Calibri"/>
                          <a:cs typeface="Times New Roman"/>
                        </a:rPr>
                        <a:t>internationale. Information vulgarisée.</a:t>
                      </a: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fr-CA" sz="1200" dirty="0">
                          <a:solidFill>
                            <a:schemeClr val="tx1"/>
                          </a:solidFill>
                          <a:latin typeface="Calibri"/>
                          <a:ea typeface="Calibri"/>
                          <a:cs typeface="Times New Roman"/>
                        </a:rPr>
                        <a:t>Eureka (pour repérer , l’Actualité, etc.)  Repère </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 name="Titre 1"/>
          <p:cNvSpPr txBox="1">
            <a:spLocks/>
          </p:cNvSpPr>
          <p:nvPr/>
        </p:nvSpPr>
        <p:spPr>
          <a:xfrm>
            <a:off x="467544" y="313492"/>
            <a:ext cx="8229600" cy="523220"/>
          </a:xfrm>
          <a:prstGeom prst="rect">
            <a:avLst/>
          </a:prstGeom>
          <a:solidFill>
            <a:schemeClr val="accent2">
              <a:lumMod val="20000"/>
              <a:lumOff val="80000"/>
            </a:schemeClr>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accent2">
                    <a:lumMod val="75000"/>
                  </a:schemeClr>
                </a:solidFill>
              </a:rPr>
              <a:t>2.2. Utiliser les outils de recherche pertinents</a:t>
            </a:r>
            <a:endParaRPr lang="fr-CA" sz="2800" dirty="0">
              <a:solidFill>
                <a:schemeClr val="accent2">
                  <a:lumMod val="75000"/>
                </a:schemeClr>
              </a:solidFill>
            </a:endParaRPr>
          </a:p>
        </p:txBody>
      </p:sp>
    </p:spTree>
    <p:extLst>
      <p:ext uri="{BB962C8B-B14F-4D97-AF65-F5344CB8AC3E}">
        <p14:creationId xmlns:p14="http://schemas.microsoft.com/office/powerpoint/2010/main" val="2561535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6" name="Titre 1"/>
          <p:cNvSpPr txBox="1">
            <a:spLocks/>
          </p:cNvSpPr>
          <p:nvPr/>
        </p:nvSpPr>
        <p:spPr>
          <a:xfrm>
            <a:off x="467544" y="836712"/>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3200" b="1" dirty="0" err="1"/>
              <a:t>Handbooks</a:t>
            </a:r>
            <a:r>
              <a:rPr lang="fr-CA" sz="3200" b="1" dirty="0"/>
              <a:t> &amp; propriétés de matériaux</a:t>
            </a:r>
          </a:p>
        </p:txBody>
      </p:sp>
      <p:sp>
        <p:nvSpPr>
          <p:cNvPr id="4" name="Titre 1"/>
          <p:cNvSpPr txBox="1">
            <a:spLocks/>
          </p:cNvSpPr>
          <p:nvPr/>
        </p:nvSpPr>
        <p:spPr>
          <a:xfrm>
            <a:off x="467544" y="836712"/>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Types de documents</a:t>
            </a:r>
            <a:endParaRPr lang="fr-CA" sz="3200" b="1" dirty="0"/>
          </a:p>
        </p:txBody>
      </p:sp>
      <p:graphicFrame>
        <p:nvGraphicFramePr>
          <p:cNvPr id="10" name="Tableau 9"/>
          <p:cNvGraphicFramePr>
            <a:graphicFrameLocks noGrp="1"/>
          </p:cNvGraphicFramePr>
          <p:nvPr>
            <p:extLst>
              <p:ext uri="{D42A27DB-BD31-4B8C-83A1-F6EECF244321}">
                <p14:modId xmlns:p14="http://schemas.microsoft.com/office/powerpoint/2010/main" val="3234208035"/>
              </p:ext>
            </p:extLst>
          </p:nvPr>
        </p:nvGraphicFramePr>
        <p:xfrm>
          <a:off x="467544" y="2204865"/>
          <a:ext cx="8229600" cy="2486109"/>
        </p:xfrm>
        <a:graphic>
          <a:graphicData uri="http://schemas.openxmlformats.org/drawingml/2006/table">
            <a:tbl>
              <a:tblPr/>
              <a:tblGrid>
                <a:gridCol w="1605362">
                  <a:extLst>
                    <a:ext uri="{9D8B030D-6E8A-4147-A177-3AD203B41FA5}">
                      <a16:colId xmlns:a16="http://schemas.microsoft.com/office/drawing/2014/main" val="20000"/>
                    </a:ext>
                  </a:extLst>
                </a:gridCol>
                <a:gridCol w="4383271">
                  <a:extLst>
                    <a:ext uri="{9D8B030D-6E8A-4147-A177-3AD203B41FA5}">
                      <a16:colId xmlns:a16="http://schemas.microsoft.com/office/drawing/2014/main" val="20001"/>
                    </a:ext>
                  </a:extLst>
                </a:gridCol>
                <a:gridCol w="2240967">
                  <a:extLst>
                    <a:ext uri="{9D8B030D-6E8A-4147-A177-3AD203B41FA5}">
                      <a16:colId xmlns:a16="http://schemas.microsoft.com/office/drawing/2014/main" val="20002"/>
                    </a:ext>
                  </a:extLst>
                </a:gridCol>
              </a:tblGrid>
              <a:tr h="286899">
                <a:tc>
                  <a:txBody>
                    <a:bodyPr/>
                    <a:lstStyle/>
                    <a:p>
                      <a:pPr algn="l">
                        <a:lnSpc>
                          <a:spcPct val="115000"/>
                        </a:lnSpc>
                        <a:spcAft>
                          <a:spcPts val="1000"/>
                        </a:spcAft>
                      </a:pPr>
                      <a:r>
                        <a:rPr lang="fr-BE" sz="1200" b="1" dirty="0">
                          <a:solidFill>
                            <a:schemeClr val="tx1"/>
                          </a:solidFill>
                          <a:latin typeface="Calibri"/>
                          <a:ea typeface="Calibri"/>
                          <a:cs typeface="Times New Roman"/>
                        </a:rPr>
                        <a:t>Type de document </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tc>
                  <a:txBody>
                    <a:bodyPr/>
                    <a:lstStyle/>
                    <a:p>
                      <a:pPr algn="l">
                        <a:lnSpc>
                          <a:spcPct val="115000"/>
                        </a:lnSpc>
                        <a:spcAft>
                          <a:spcPts val="1000"/>
                        </a:spcAft>
                      </a:pPr>
                      <a:r>
                        <a:rPr lang="fr-BE" sz="1200" b="1" dirty="0">
                          <a:solidFill>
                            <a:schemeClr val="tx1"/>
                          </a:solidFill>
                          <a:latin typeface="Calibri"/>
                          <a:ea typeface="Calibri"/>
                          <a:cs typeface="Times New Roman"/>
                        </a:rPr>
                        <a:t>Caractéristiques (</a:t>
                      </a:r>
                      <a:r>
                        <a:rPr lang="fr-BE" sz="1200" u="sng" dirty="0" err="1">
                          <a:solidFill>
                            <a:schemeClr val="tx1"/>
                          </a:solidFill>
                          <a:latin typeface="Calibri"/>
                          <a:ea typeface="Calibri"/>
                          <a:cs typeface="Times New Roman"/>
                        </a:rPr>
                        <a:t>InfoSphère</a:t>
                      </a:r>
                      <a:r>
                        <a:rPr lang="fr-BE" sz="1200" u="sng" dirty="0">
                          <a:solidFill>
                            <a:schemeClr val="tx1"/>
                          </a:solidFill>
                          <a:latin typeface="Calibri"/>
                          <a:ea typeface="Calibri"/>
                          <a:cs typeface="Times New Roman"/>
                        </a:rPr>
                        <a:t> - Choisir ses sources</a:t>
                      </a:r>
                      <a:r>
                        <a:rPr lang="fr-BE" sz="1200" dirty="0">
                          <a:solidFill>
                            <a:schemeClr val="tx1"/>
                          </a:solidFill>
                          <a:latin typeface="Calibri"/>
                          <a:ea typeface="Calibri"/>
                          <a:cs typeface="Times New Roman"/>
                        </a:rPr>
                        <a:t>): </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tc>
                  <a:txBody>
                    <a:bodyPr/>
                    <a:lstStyle/>
                    <a:p>
                      <a:pPr algn="l">
                        <a:lnSpc>
                          <a:spcPct val="115000"/>
                        </a:lnSpc>
                        <a:spcAft>
                          <a:spcPts val="1000"/>
                        </a:spcAft>
                      </a:pPr>
                      <a:r>
                        <a:rPr lang="fr-BE" sz="1200" b="1" dirty="0">
                          <a:solidFill>
                            <a:schemeClr val="tx1"/>
                          </a:solidFill>
                          <a:latin typeface="Calibri"/>
                          <a:ea typeface="Calibri"/>
                          <a:cs typeface="Times New Roman"/>
                        </a:rPr>
                        <a:t>Exemples de ressources </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extLst>
                  <a:ext uri="{0D108BD9-81ED-4DB2-BD59-A6C34878D82A}">
                    <a16:rowId xmlns:a16="http://schemas.microsoft.com/office/drawing/2014/main" val="10000"/>
                  </a:ext>
                </a:extLst>
              </a:tr>
              <a:tr h="441012">
                <a:tc>
                  <a:txBody>
                    <a:bodyPr/>
                    <a:lstStyle/>
                    <a:p>
                      <a:pPr algn="l">
                        <a:lnSpc>
                          <a:spcPct val="115000"/>
                        </a:lnSpc>
                        <a:spcAft>
                          <a:spcPts val="1000"/>
                        </a:spcAft>
                      </a:pPr>
                      <a:r>
                        <a:rPr lang="fr-FR" sz="1200" b="1" dirty="0">
                          <a:solidFill>
                            <a:schemeClr val="tx1"/>
                          </a:solidFill>
                          <a:latin typeface="Calibri"/>
                          <a:ea typeface="Calibri"/>
                          <a:cs typeface="Times New Roman"/>
                        </a:rPr>
                        <a:t>Normes </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tc>
                  <a:txBody>
                    <a:bodyPr/>
                    <a:lstStyle/>
                    <a:p>
                      <a:pPr marL="342900" lvl="0" indent="-342900" algn="l">
                        <a:lnSpc>
                          <a:spcPct val="115000"/>
                        </a:lnSpc>
                        <a:spcAft>
                          <a:spcPts val="0"/>
                        </a:spcAft>
                        <a:buFont typeface="Symbol"/>
                        <a:buChar char=""/>
                      </a:pPr>
                      <a:r>
                        <a:rPr lang="fr-BE" sz="1200" dirty="0">
                          <a:solidFill>
                            <a:schemeClr val="tx1"/>
                          </a:solidFill>
                          <a:latin typeface="Calibri"/>
                          <a:ea typeface="Calibri"/>
                          <a:cs typeface="Times New Roman"/>
                        </a:rPr>
                        <a:t>Assurent une certaine </a:t>
                      </a:r>
                      <a:r>
                        <a:rPr lang="fr-BE" sz="1200" b="1" dirty="0">
                          <a:solidFill>
                            <a:schemeClr val="tx1"/>
                          </a:solidFill>
                          <a:latin typeface="Calibri"/>
                          <a:ea typeface="Calibri"/>
                          <a:cs typeface="Times New Roman"/>
                        </a:rPr>
                        <a:t>uniformité des produits et des services,</a:t>
                      </a:r>
                      <a:r>
                        <a:rPr lang="fr-BE" sz="1200" dirty="0">
                          <a:solidFill>
                            <a:schemeClr val="tx1"/>
                          </a:solidFill>
                          <a:latin typeface="Calibri"/>
                          <a:ea typeface="Calibri"/>
                          <a:cs typeface="Times New Roman"/>
                        </a:rPr>
                        <a:t> tant au point de vue national qu'international.  </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fr-FR" sz="1200" dirty="0">
                          <a:solidFill>
                            <a:schemeClr val="tx1"/>
                          </a:solidFill>
                          <a:latin typeface="Calibri"/>
                          <a:ea typeface="Calibri"/>
                          <a:cs typeface="Times New Roman"/>
                        </a:rPr>
                        <a:t>Normes de l’IEEE, ASTM, ISO,  </a:t>
                      </a:r>
                    </a:p>
                    <a:p>
                      <a:pPr algn="l">
                        <a:lnSpc>
                          <a:spcPct val="115000"/>
                        </a:lnSpc>
                        <a:spcAft>
                          <a:spcPts val="0"/>
                        </a:spcAft>
                      </a:pPr>
                      <a:r>
                        <a:rPr lang="fr-FR" sz="1200" dirty="0">
                          <a:solidFill>
                            <a:schemeClr val="tx1"/>
                          </a:solidFill>
                          <a:latin typeface="Calibri"/>
                          <a:ea typeface="Calibri"/>
                          <a:cs typeface="Times New Roman"/>
                        </a:rPr>
                        <a:t>MTQ, AASHTO, LEED, etc. </a:t>
                      </a: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8593">
                <a:tc>
                  <a:txBody>
                    <a:bodyPr/>
                    <a:lstStyle/>
                    <a:p>
                      <a:pPr algn="l">
                        <a:lnSpc>
                          <a:spcPct val="115000"/>
                        </a:lnSpc>
                        <a:spcAft>
                          <a:spcPts val="1000"/>
                        </a:spcAft>
                      </a:pPr>
                      <a:r>
                        <a:rPr lang="fr-FR" sz="1200" b="1">
                          <a:solidFill>
                            <a:schemeClr val="tx1"/>
                          </a:solidFill>
                          <a:latin typeface="Calibri"/>
                          <a:ea typeface="Calibri"/>
                          <a:cs typeface="Times New Roman"/>
                        </a:rPr>
                        <a:t>Rapports techniques </a:t>
                      </a:r>
                      <a:endParaRPr lang="fr-FR" sz="120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tc>
                  <a:txBody>
                    <a:bodyPr/>
                    <a:lstStyle/>
                    <a:p>
                      <a:pPr marL="342900" lvl="0" indent="-342900" algn="l">
                        <a:lnSpc>
                          <a:spcPct val="115000"/>
                        </a:lnSpc>
                        <a:spcAft>
                          <a:spcPts val="0"/>
                        </a:spcAft>
                        <a:buFont typeface="Symbol"/>
                        <a:buChar char=""/>
                      </a:pPr>
                      <a:r>
                        <a:rPr lang="fr-FR" sz="1200">
                          <a:solidFill>
                            <a:schemeClr val="tx1"/>
                          </a:solidFill>
                          <a:latin typeface="Calibri"/>
                          <a:ea typeface="Calibri"/>
                          <a:cs typeface="Times New Roman"/>
                        </a:rPr>
                        <a:t>Abordent des questions très précises, étudient une réalité bien délimitée. Font une synthèse; donnent des recommandations.   </a:t>
                      </a: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fr-FR" sz="1200" dirty="0">
                          <a:solidFill>
                            <a:schemeClr val="tx1"/>
                          </a:solidFill>
                          <a:latin typeface="Calibri"/>
                          <a:ea typeface="Calibri"/>
                          <a:cs typeface="Times New Roman"/>
                        </a:rPr>
                        <a:t>Rapports des</a:t>
                      </a:r>
                      <a:r>
                        <a:rPr lang="fr-FR" sz="1200" baseline="0" dirty="0">
                          <a:solidFill>
                            <a:schemeClr val="tx1"/>
                          </a:solidFill>
                          <a:latin typeface="Calibri"/>
                          <a:ea typeface="Calibri"/>
                          <a:cs typeface="Times New Roman"/>
                        </a:rPr>
                        <a:t> ministères</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8593">
                <a:tc>
                  <a:txBody>
                    <a:bodyPr/>
                    <a:lstStyle/>
                    <a:p>
                      <a:pPr algn="l">
                        <a:lnSpc>
                          <a:spcPct val="115000"/>
                        </a:lnSpc>
                        <a:spcAft>
                          <a:spcPts val="1000"/>
                        </a:spcAft>
                      </a:pPr>
                      <a:r>
                        <a:rPr lang="fr-FR" sz="1200" b="1">
                          <a:solidFill>
                            <a:schemeClr val="tx1"/>
                          </a:solidFill>
                          <a:latin typeface="Calibri"/>
                          <a:ea typeface="Calibri"/>
                          <a:cs typeface="Times New Roman"/>
                        </a:rPr>
                        <a:t>Publications gouvernementales </a:t>
                      </a:r>
                      <a:endParaRPr lang="fr-FR" sz="120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tc>
                  <a:txBody>
                    <a:bodyPr/>
                    <a:lstStyle/>
                    <a:p>
                      <a:pPr marL="342900" lvl="0" indent="-342900" algn="l">
                        <a:lnSpc>
                          <a:spcPct val="115000"/>
                        </a:lnSpc>
                        <a:spcAft>
                          <a:spcPts val="0"/>
                        </a:spcAft>
                        <a:buFont typeface="Symbol"/>
                        <a:buChar char=""/>
                      </a:pPr>
                      <a:r>
                        <a:rPr lang="fr-FR" sz="1200" dirty="0">
                          <a:solidFill>
                            <a:schemeClr val="tx1"/>
                          </a:solidFill>
                          <a:latin typeface="Calibri"/>
                          <a:ea typeface="Calibri"/>
                          <a:cs typeface="Times New Roman"/>
                        </a:rPr>
                        <a:t>Produits par ou pour les organismes gouvernementaux : </a:t>
                      </a:r>
                    </a:p>
                    <a:p>
                      <a:pPr marL="342900" lvl="0" indent="-342900" algn="l">
                        <a:lnSpc>
                          <a:spcPct val="115000"/>
                        </a:lnSpc>
                        <a:spcAft>
                          <a:spcPts val="0"/>
                        </a:spcAft>
                        <a:buFont typeface="Symbol"/>
                        <a:buChar char=""/>
                      </a:pPr>
                      <a:r>
                        <a:rPr lang="fr-FR" sz="1200" dirty="0">
                          <a:solidFill>
                            <a:schemeClr val="tx1"/>
                          </a:solidFill>
                          <a:latin typeface="Calibri"/>
                          <a:ea typeface="Calibri"/>
                          <a:cs typeface="Times New Roman"/>
                        </a:rPr>
                        <a:t>Rapports annuels, statistiques, données financières, rapports techniques, actes de loi, etc.  </a:t>
                      </a: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fr-FR" sz="1200" dirty="0">
                          <a:solidFill>
                            <a:schemeClr val="tx1"/>
                          </a:solidFill>
                          <a:latin typeface="Calibri"/>
                          <a:ea typeface="Calibri"/>
                          <a:cs typeface="Times New Roman"/>
                        </a:rPr>
                        <a:t>E-STAT</a:t>
                      </a: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41012">
                <a:tc>
                  <a:txBody>
                    <a:bodyPr/>
                    <a:lstStyle/>
                    <a:p>
                      <a:pPr algn="l">
                        <a:lnSpc>
                          <a:spcPct val="115000"/>
                        </a:lnSpc>
                        <a:spcAft>
                          <a:spcPts val="1000"/>
                        </a:spcAft>
                      </a:pPr>
                      <a:r>
                        <a:rPr lang="fr-FR" sz="1200" b="1" dirty="0">
                          <a:solidFill>
                            <a:schemeClr val="tx1"/>
                          </a:solidFill>
                          <a:latin typeface="Calibri"/>
                          <a:ea typeface="Calibri"/>
                          <a:cs typeface="Times New Roman"/>
                        </a:rPr>
                        <a:t>Thèses et mémoires </a:t>
                      </a:r>
                      <a:endParaRPr lang="fr-FR" sz="1200" dirty="0">
                        <a:solidFill>
                          <a:schemeClr val="tx1"/>
                        </a:solidFill>
                        <a:latin typeface="Calibri"/>
                        <a:ea typeface="Calibri"/>
                        <a:cs typeface="Times New Roman"/>
                      </a:endParaRP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4A6"/>
                    </a:solidFill>
                  </a:tcPr>
                </a:tc>
                <a:tc>
                  <a:txBody>
                    <a:bodyPr/>
                    <a:lstStyle/>
                    <a:p>
                      <a:pPr marL="342900" lvl="0" indent="-342900" algn="l">
                        <a:lnSpc>
                          <a:spcPct val="115000"/>
                        </a:lnSpc>
                        <a:spcAft>
                          <a:spcPts val="0"/>
                        </a:spcAft>
                        <a:buFont typeface="Symbol"/>
                        <a:buChar char=""/>
                      </a:pPr>
                      <a:r>
                        <a:rPr lang="fr-FR" sz="1200" dirty="0">
                          <a:solidFill>
                            <a:schemeClr val="tx1"/>
                          </a:solidFill>
                          <a:latin typeface="Calibri"/>
                          <a:ea typeface="Calibri"/>
                          <a:cs typeface="Times New Roman"/>
                        </a:rPr>
                        <a:t>Regroupe des mémoires de maîtrise et des thèses de doctorat </a:t>
                      </a: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fr-FR" sz="1200" dirty="0" err="1">
                          <a:solidFill>
                            <a:schemeClr val="tx1"/>
                          </a:solidFill>
                          <a:latin typeface="Calibri"/>
                          <a:ea typeface="Calibri"/>
                          <a:cs typeface="Times New Roman"/>
                        </a:rPr>
                        <a:t>ProQuest</a:t>
                      </a:r>
                      <a:r>
                        <a:rPr lang="fr-FR" sz="1200" dirty="0">
                          <a:solidFill>
                            <a:schemeClr val="tx1"/>
                          </a:solidFill>
                          <a:latin typeface="Calibri"/>
                          <a:ea typeface="Calibri"/>
                          <a:cs typeface="Times New Roman"/>
                        </a:rPr>
                        <a:t> Dissertations &amp; </a:t>
                      </a:r>
                      <a:r>
                        <a:rPr lang="fr-FR" sz="1200" dirty="0" err="1">
                          <a:solidFill>
                            <a:schemeClr val="tx1"/>
                          </a:solidFill>
                          <a:latin typeface="Calibri"/>
                          <a:ea typeface="Calibri"/>
                          <a:cs typeface="Times New Roman"/>
                        </a:rPr>
                        <a:t>Theses</a:t>
                      </a:r>
                      <a:r>
                        <a:rPr lang="fr-FR" sz="1200" dirty="0">
                          <a:solidFill>
                            <a:schemeClr val="tx1"/>
                          </a:solidFill>
                          <a:latin typeface="Calibri"/>
                          <a:ea typeface="Calibri"/>
                          <a:cs typeface="Times New Roman"/>
                        </a:rPr>
                        <a:t> </a:t>
                      </a:r>
                    </a:p>
                    <a:p>
                      <a:pPr algn="l">
                        <a:lnSpc>
                          <a:spcPct val="115000"/>
                        </a:lnSpc>
                        <a:spcAft>
                          <a:spcPts val="0"/>
                        </a:spcAft>
                      </a:pPr>
                      <a:r>
                        <a:rPr lang="fr-FR" sz="1200" dirty="0">
                          <a:solidFill>
                            <a:schemeClr val="tx1"/>
                          </a:solidFill>
                          <a:latin typeface="Calibri"/>
                          <a:ea typeface="Calibri"/>
                          <a:cs typeface="Times New Roman"/>
                        </a:rPr>
                        <a:t>Espace ÉTS</a:t>
                      </a:r>
                    </a:p>
                  </a:txBody>
                  <a:tcPr marL="28669" marR="28669" marT="56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Titre 1"/>
          <p:cNvSpPr txBox="1">
            <a:spLocks/>
          </p:cNvSpPr>
          <p:nvPr/>
        </p:nvSpPr>
        <p:spPr>
          <a:xfrm>
            <a:off x="467544" y="313492"/>
            <a:ext cx="8229600" cy="523220"/>
          </a:xfrm>
          <a:prstGeom prst="rect">
            <a:avLst/>
          </a:prstGeom>
          <a:solidFill>
            <a:schemeClr val="accent2">
              <a:lumMod val="20000"/>
              <a:lumOff val="80000"/>
            </a:schemeClr>
          </a:solid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dirty="0">
                <a:solidFill>
                  <a:schemeClr val="accent2">
                    <a:lumMod val="75000"/>
                  </a:schemeClr>
                </a:solidFill>
              </a:rPr>
              <a:t>2.2. Utiliser les outils de recherche pertinents</a:t>
            </a:r>
            <a:endParaRPr lang="fr-CA" sz="2800" dirty="0">
              <a:solidFill>
                <a:schemeClr val="accent2">
                  <a:lumMod val="75000"/>
                </a:schemeClr>
              </a:solidFill>
            </a:endParaRPr>
          </a:p>
        </p:txBody>
      </p:sp>
    </p:spTree>
    <p:extLst>
      <p:ext uri="{BB962C8B-B14F-4D97-AF65-F5344CB8AC3E}">
        <p14:creationId xmlns:p14="http://schemas.microsoft.com/office/powerpoint/2010/main" val="1310911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4129699462"/>
              </p:ext>
            </p:extLst>
          </p:nvPr>
        </p:nvGraphicFramePr>
        <p:xfrm>
          <a:off x="611560" y="2708920"/>
          <a:ext cx="7704856" cy="2482560"/>
        </p:xfrm>
        <a:graphic>
          <a:graphicData uri="http://schemas.openxmlformats.org/drawingml/2006/table">
            <a:tbl>
              <a:tblPr firstRow="1" bandRow="1">
                <a:tableStyleId>{5940675A-B579-460E-94D1-54222C63F5DA}</a:tableStyleId>
              </a:tblPr>
              <a:tblGrid>
                <a:gridCol w="3168352">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370840">
                <a:tc>
                  <a:txBody>
                    <a:bodyPr/>
                    <a:lstStyle/>
                    <a:p>
                      <a:r>
                        <a:rPr lang="fr-CA" sz="2400" dirty="0"/>
                        <a:t>Thèse de doctorat</a:t>
                      </a:r>
                    </a:p>
                  </a:txBody>
                  <a:tcPr marL="108000" marR="108000" marT="72000" marB="72000"/>
                </a:tc>
                <a:tc>
                  <a:txBody>
                    <a:bodyPr/>
                    <a:lstStyle/>
                    <a:p>
                      <a:endParaRPr lang="fr-CA" sz="2400" dirty="0"/>
                    </a:p>
                    <a:p>
                      <a:endParaRPr lang="fr-CA" sz="2400" dirty="0"/>
                    </a:p>
                    <a:p>
                      <a:endParaRPr lang="fr-CA" sz="2400" dirty="0"/>
                    </a:p>
                  </a:txBody>
                  <a:tcPr marL="108000" marR="108000" marT="72000" marB="72000"/>
                </a:tc>
                <a:extLst>
                  <a:ext uri="{0D108BD9-81ED-4DB2-BD59-A6C34878D82A}">
                    <a16:rowId xmlns:a16="http://schemas.microsoft.com/office/drawing/2014/main" val="10000"/>
                  </a:ext>
                </a:extLst>
              </a:tr>
              <a:tr h="370840">
                <a:tc>
                  <a:txBody>
                    <a:bodyPr/>
                    <a:lstStyle/>
                    <a:p>
                      <a:endParaRPr lang="fr-CA" sz="2400" dirty="0"/>
                    </a:p>
                    <a:p>
                      <a:endParaRPr lang="fr-CA" sz="2400" dirty="0"/>
                    </a:p>
                  </a:txBody>
                  <a:tcPr marL="108000" marR="108000" marT="72000" marB="72000"/>
                </a:tc>
                <a:tc>
                  <a:txBody>
                    <a:bodyPr/>
                    <a:lstStyle/>
                    <a:p>
                      <a:endParaRPr lang="fr-CA" sz="2400" dirty="0"/>
                    </a:p>
                    <a:p>
                      <a:endParaRPr lang="fr-CA" sz="2400" dirty="0"/>
                    </a:p>
                    <a:p>
                      <a:endParaRPr lang="fr-CA" sz="2400" dirty="0"/>
                    </a:p>
                  </a:txBody>
                  <a:tcPr marL="108000" marR="108000" marT="72000" marB="72000"/>
                </a:tc>
                <a:extLst>
                  <a:ext uri="{0D108BD9-81ED-4DB2-BD59-A6C34878D82A}">
                    <a16:rowId xmlns:a16="http://schemas.microsoft.com/office/drawing/2014/main" val="10001"/>
                  </a:ext>
                </a:extLst>
              </a:tr>
            </a:tbl>
          </a:graphicData>
        </a:graphic>
      </p:graphicFrame>
      <p:sp>
        <p:nvSpPr>
          <p:cNvPr id="6" name="ZoneTexte 5"/>
          <p:cNvSpPr txBox="1"/>
          <p:nvPr/>
        </p:nvSpPr>
        <p:spPr>
          <a:xfrm>
            <a:off x="3851920" y="2780928"/>
            <a:ext cx="4392488" cy="1015663"/>
          </a:xfrm>
          <a:prstGeom prst="rect">
            <a:avLst/>
          </a:prstGeom>
          <a:noFill/>
        </p:spPr>
        <p:txBody>
          <a:bodyPr wrap="square" rtlCol="0">
            <a:spAutoFit/>
          </a:bodyPr>
          <a:lstStyle/>
          <a:p>
            <a:r>
              <a:rPr lang="fr-CA" sz="2000" dirty="0"/>
              <a:t>Catalogues de bibliothèques; </a:t>
            </a:r>
          </a:p>
          <a:p>
            <a:r>
              <a:rPr lang="fr-CA" sz="2000" dirty="0"/>
              <a:t>Dépôts institutionnels; </a:t>
            </a:r>
          </a:p>
          <a:p>
            <a:r>
              <a:rPr lang="fr-CA" sz="2000" dirty="0"/>
              <a:t>ProQuest Dissertations and Theses</a:t>
            </a:r>
          </a:p>
        </p:txBody>
      </p:sp>
      <p:sp>
        <p:nvSpPr>
          <p:cNvPr id="8" name="ZoneTexte 7"/>
          <p:cNvSpPr txBox="1"/>
          <p:nvPr/>
        </p:nvSpPr>
        <p:spPr>
          <a:xfrm>
            <a:off x="611560" y="4005064"/>
            <a:ext cx="3096344" cy="1200329"/>
          </a:xfrm>
          <a:prstGeom prst="rect">
            <a:avLst/>
          </a:prstGeom>
          <a:noFill/>
        </p:spPr>
        <p:txBody>
          <a:bodyPr wrap="square" rtlCol="0">
            <a:spAutoFit/>
          </a:bodyPr>
          <a:lstStyle/>
          <a:p>
            <a:r>
              <a:rPr lang="fr-CA" sz="2400" dirty="0"/>
              <a:t>Articles de revues et conférences scientifiques</a:t>
            </a:r>
          </a:p>
        </p:txBody>
      </p:sp>
      <p:sp>
        <p:nvSpPr>
          <p:cNvPr id="9" name="ZoneTexte 8"/>
          <p:cNvSpPr txBox="1"/>
          <p:nvPr/>
        </p:nvSpPr>
        <p:spPr>
          <a:xfrm>
            <a:off x="3851920" y="4005064"/>
            <a:ext cx="4392488" cy="1200329"/>
          </a:xfrm>
          <a:prstGeom prst="rect">
            <a:avLst/>
          </a:prstGeom>
          <a:noFill/>
        </p:spPr>
        <p:txBody>
          <a:bodyPr wrap="square" rtlCol="0">
            <a:spAutoFit/>
          </a:bodyPr>
          <a:lstStyle/>
          <a:p>
            <a:r>
              <a:rPr lang="fr-CA" sz="2400" dirty="0"/>
              <a:t>Bases de données: </a:t>
            </a:r>
            <a:r>
              <a:rPr lang="en-US" sz="2400" dirty="0" err="1"/>
              <a:t>Compendex</a:t>
            </a:r>
            <a:r>
              <a:rPr lang="en-US" sz="2400" dirty="0"/>
              <a:t>, </a:t>
            </a:r>
            <a:r>
              <a:rPr lang="en-US" sz="2400" dirty="0" err="1"/>
              <a:t>Inspec</a:t>
            </a:r>
            <a:r>
              <a:rPr lang="en-US" sz="2400" dirty="0"/>
              <a:t>, Scopus, Web of Science, PubMed, </a:t>
            </a:r>
            <a:r>
              <a:rPr lang="en-US" sz="2400" dirty="0" err="1"/>
              <a:t>IEEExplore</a:t>
            </a:r>
            <a:r>
              <a:rPr lang="en-US" sz="2400" dirty="0"/>
              <a:t>, etc.</a:t>
            </a:r>
            <a:endParaRPr lang="fr-CA" sz="2400" dirty="0"/>
          </a:p>
        </p:txBody>
      </p:sp>
      <p:graphicFrame>
        <p:nvGraphicFramePr>
          <p:cNvPr id="12" name="Tableau 11"/>
          <p:cNvGraphicFramePr>
            <a:graphicFrameLocks noGrp="1"/>
          </p:cNvGraphicFramePr>
          <p:nvPr>
            <p:extLst>
              <p:ext uri="{D42A27DB-BD31-4B8C-83A1-F6EECF244321}">
                <p14:modId xmlns:p14="http://schemas.microsoft.com/office/powerpoint/2010/main" val="1261216692"/>
              </p:ext>
            </p:extLst>
          </p:nvPr>
        </p:nvGraphicFramePr>
        <p:xfrm>
          <a:off x="611560" y="5373216"/>
          <a:ext cx="7704856" cy="822960"/>
        </p:xfrm>
        <a:graphic>
          <a:graphicData uri="http://schemas.openxmlformats.org/drawingml/2006/table">
            <a:tbl>
              <a:tblPr firstRow="1" bandRow="1">
                <a:tableStyleId>{5940675A-B579-460E-94D1-54222C63F5DA}</a:tableStyleId>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370840">
                <a:tc>
                  <a:txBody>
                    <a:bodyPr/>
                    <a:lstStyle/>
                    <a:p>
                      <a:r>
                        <a:rPr lang="fr-CA" sz="1600" dirty="0"/>
                        <a:t>Autres informations: définitions, propriétés de matériaux, composition, applications, procédés</a:t>
                      </a:r>
                      <a:r>
                        <a:rPr lang="fr-CA" sz="1600" baseline="0" dirty="0"/>
                        <a:t> manufacturiers</a:t>
                      </a:r>
                      <a:r>
                        <a:rPr lang="fr-CA" sz="1600" dirty="0"/>
                        <a:t>, etc. </a:t>
                      </a:r>
                    </a:p>
                  </a:txBody>
                  <a:tcPr/>
                </a:tc>
                <a:tc>
                  <a:txBody>
                    <a:bodyPr/>
                    <a:lstStyle/>
                    <a:p>
                      <a:r>
                        <a:rPr lang="en-US" dirty="0" err="1"/>
                        <a:t>Encyclopédies</a:t>
                      </a:r>
                      <a:r>
                        <a:rPr lang="en-US" dirty="0"/>
                        <a:t>, handbooks, </a:t>
                      </a:r>
                      <a:r>
                        <a:rPr lang="en-US" dirty="0" err="1"/>
                        <a:t>normes</a:t>
                      </a:r>
                      <a:r>
                        <a:rPr lang="en-US" dirty="0"/>
                        <a:t>, livres, articles, etc.</a:t>
                      </a:r>
                      <a:endParaRPr lang="fr-CA" dirty="0"/>
                    </a:p>
                  </a:txBody>
                  <a:tcPr/>
                </a:tc>
                <a:extLst>
                  <a:ext uri="{0D108BD9-81ED-4DB2-BD59-A6C34878D82A}">
                    <a16:rowId xmlns:a16="http://schemas.microsoft.com/office/drawing/2014/main" val="10000"/>
                  </a:ext>
                </a:extLst>
              </a:tr>
            </a:tbl>
          </a:graphicData>
        </a:graphic>
      </p:graphicFrame>
      <p:sp>
        <p:nvSpPr>
          <p:cNvPr id="11" name="ZoneTexte 10"/>
          <p:cNvSpPr txBox="1"/>
          <p:nvPr/>
        </p:nvSpPr>
        <p:spPr>
          <a:xfrm>
            <a:off x="611560" y="2079348"/>
            <a:ext cx="8229600" cy="523220"/>
          </a:xfrm>
          <a:prstGeom prst="rect">
            <a:avLst/>
          </a:prstGeom>
          <a:noFill/>
        </p:spPr>
        <p:txBody>
          <a:bodyPr wrap="square" rtlCol="0">
            <a:spAutoFit/>
          </a:bodyPr>
          <a:lstStyle/>
          <a:p>
            <a:r>
              <a:rPr lang="en-US" sz="2800" b="1" dirty="0"/>
              <a:t>Identifier les types de </a:t>
            </a:r>
            <a:r>
              <a:rPr lang="en-US" sz="2800" b="1" dirty="0" err="1"/>
              <a:t>ressources</a:t>
            </a:r>
            <a:r>
              <a:rPr lang="en-US" sz="2800" b="1" dirty="0"/>
              <a:t> </a:t>
            </a:r>
            <a:r>
              <a:rPr lang="en-US" sz="2800" b="1" dirty="0" err="1"/>
              <a:t>nécessaires</a:t>
            </a:r>
            <a:r>
              <a:rPr lang="en-US" sz="2800" b="1" dirty="0"/>
              <a:t>:</a:t>
            </a:r>
          </a:p>
        </p:txBody>
      </p:sp>
      <p:sp>
        <p:nvSpPr>
          <p:cNvPr id="10" name="ZoneTexte 9"/>
          <p:cNvSpPr txBox="1"/>
          <p:nvPr/>
        </p:nvSpPr>
        <p:spPr>
          <a:xfrm>
            <a:off x="441434" y="1238768"/>
            <a:ext cx="8229600" cy="523220"/>
          </a:xfrm>
          <a:prstGeom prst="rect">
            <a:avLst/>
          </a:prstGeom>
          <a:noFill/>
        </p:spPr>
        <p:txBody>
          <a:bodyPr wrap="square" rtlCol="0">
            <a:spAutoFit/>
          </a:bodyPr>
          <a:lstStyle/>
          <a:p>
            <a:r>
              <a:rPr lang="en-US" sz="2800" b="1" dirty="0" err="1">
                <a:solidFill>
                  <a:srgbClr val="A9262D"/>
                </a:solidFill>
              </a:rPr>
              <a:t>Tâche</a:t>
            </a:r>
            <a:r>
              <a:rPr lang="en-US" sz="2800" b="1" dirty="0">
                <a:solidFill>
                  <a:srgbClr val="A9262D"/>
                </a:solidFill>
              </a:rPr>
              <a:t>: revue critique </a:t>
            </a:r>
            <a:r>
              <a:rPr lang="en-US" sz="2800" b="1" dirty="0" err="1">
                <a:solidFill>
                  <a:srgbClr val="A9262D"/>
                </a:solidFill>
              </a:rPr>
              <a:t>d’une</a:t>
            </a:r>
            <a:r>
              <a:rPr lang="en-US" sz="2800" b="1" dirty="0">
                <a:solidFill>
                  <a:srgbClr val="A9262D"/>
                </a:solidFill>
              </a:rPr>
              <a:t> </a:t>
            </a:r>
            <a:r>
              <a:rPr lang="en-US" sz="2800" b="1" dirty="0" err="1">
                <a:solidFill>
                  <a:srgbClr val="A9262D"/>
                </a:solidFill>
              </a:rPr>
              <a:t>thèse</a:t>
            </a:r>
            <a:r>
              <a:rPr lang="en-US" sz="2800" b="1" dirty="0">
                <a:solidFill>
                  <a:srgbClr val="A9262D"/>
                </a:solidFill>
              </a:rPr>
              <a:t> de </a:t>
            </a:r>
            <a:r>
              <a:rPr lang="en-US" sz="2800" b="1" dirty="0" err="1">
                <a:solidFill>
                  <a:srgbClr val="A9262D"/>
                </a:solidFill>
              </a:rPr>
              <a:t>doctorat</a:t>
            </a:r>
            <a:endParaRPr lang="en-US" sz="2800" b="1" dirty="0">
              <a:solidFill>
                <a:srgbClr val="A9262D"/>
              </a:solidFill>
            </a:endParaRPr>
          </a:p>
        </p:txBody>
      </p:sp>
      <p:sp>
        <p:nvSpPr>
          <p:cNvPr id="13"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2.3. Utiliser les outils de recherche pertinents </a:t>
            </a:r>
          </a:p>
        </p:txBody>
      </p:sp>
    </p:spTree>
    <p:extLst>
      <p:ext uri="{BB962C8B-B14F-4D97-AF65-F5344CB8AC3E}">
        <p14:creationId xmlns:p14="http://schemas.microsoft.com/office/powerpoint/2010/main" val="38887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751753030"/>
              </p:ext>
            </p:extLst>
          </p:nvPr>
        </p:nvGraphicFramePr>
        <p:xfrm>
          <a:off x="728282" y="1385468"/>
          <a:ext cx="7550085" cy="4998982"/>
        </p:xfrm>
        <a:graphic>
          <a:graphicData uri="http://schemas.openxmlformats.org/drawingml/2006/table">
            <a:tbl>
              <a:tblPr firstRow="1" bandRow="1">
                <a:tableStyleId>{2D5ABB26-0587-4C30-8999-92F81FD0307C}</a:tableStyleId>
              </a:tblPr>
              <a:tblGrid>
                <a:gridCol w="7550085">
                  <a:extLst>
                    <a:ext uri="{9D8B030D-6E8A-4147-A177-3AD203B41FA5}">
                      <a16:colId xmlns:a16="http://schemas.microsoft.com/office/drawing/2014/main" val="20000"/>
                    </a:ext>
                  </a:extLst>
                </a:gridCol>
              </a:tblGrid>
              <a:tr h="567490">
                <a:tc>
                  <a:txBody>
                    <a:bodyPr/>
                    <a:lstStyle/>
                    <a:p>
                      <a:r>
                        <a:rPr lang="fr-CA" sz="2400" b="1" dirty="0"/>
                        <a:t>1. La bibliothèque</a:t>
                      </a:r>
                      <a:r>
                        <a:rPr lang="fr-CA" sz="2400" b="1" baseline="0" dirty="0"/>
                        <a:t> et les bibliothécaires de l’ÉTS</a:t>
                      </a:r>
                      <a:endParaRPr lang="fr-CA" sz="2400" b="1" dirty="0"/>
                    </a:p>
                  </a:txBody>
                  <a:tcPr/>
                </a:tc>
                <a:extLst>
                  <a:ext uri="{0D108BD9-81ED-4DB2-BD59-A6C34878D82A}">
                    <a16:rowId xmlns:a16="http://schemas.microsoft.com/office/drawing/2014/main" val="10000"/>
                  </a:ext>
                </a:extLst>
              </a:tr>
              <a:tr h="567490">
                <a:tc>
                  <a:txBody>
                    <a:bodyPr/>
                    <a:lstStyle/>
                    <a:p>
                      <a:r>
                        <a:rPr lang="fr-CA" sz="2400" dirty="0">
                          <a:solidFill>
                            <a:schemeClr val="bg1">
                              <a:lumMod val="75000"/>
                            </a:schemeClr>
                          </a:solidFill>
                        </a:rPr>
                        <a:t>2. Stratégies</a:t>
                      </a:r>
                      <a:r>
                        <a:rPr lang="fr-CA" sz="2400" baseline="0" dirty="0">
                          <a:solidFill>
                            <a:schemeClr val="bg1">
                              <a:lumMod val="75000"/>
                            </a:schemeClr>
                          </a:solidFill>
                        </a:rPr>
                        <a:t> de </a:t>
                      </a:r>
                      <a:r>
                        <a:rPr lang="fr-CA" sz="2400" dirty="0">
                          <a:solidFill>
                            <a:schemeClr val="bg1">
                              <a:lumMod val="75000"/>
                            </a:schemeClr>
                          </a:solidFill>
                        </a:rPr>
                        <a:t>recherche</a:t>
                      </a:r>
                      <a:r>
                        <a:rPr lang="fr-CA" sz="2400" baseline="0" dirty="0">
                          <a:solidFill>
                            <a:schemeClr val="bg1">
                              <a:lumMod val="75000"/>
                            </a:schemeClr>
                          </a:solidFill>
                        </a:rPr>
                        <a:t> documentaire</a:t>
                      </a:r>
                      <a:endParaRPr lang="fr-CA" sz="2400" dirty="0">
                        <a:solidFill>
                          <a:schemeClr val="bg1">
                            <a:lumMod val="75000"/>
                          </a:schemeClr>
                        </a:solidFill>
                      </a:endParaRPr>
                    </a:p>
                  </a:txBody>
                  <a:tcPr/>
                </a:tc>
                <a:extLst>
                  <a:ext uri="{0D108BD9-81ED-4DB2-BD59-A6C34878D82A}">
                    <a16:rowId xmlns:a16="http://schemas.microsoft.com/office/drawing/2014/main" val="10001"/>
                  </a:ext>
                </a:extLst>
              </a:tr>
              <a:tr h="454682">
                <a:tc>
                  <a:txBody>
                    <a:bodyPr/>
                    <a:lstStyle/>
                    <a:p>
                      <a:r>
                        <a:rPr lang="fr-CA" sz="1600" dirty="0">
                          <a:solidFill>
                            <a:schemeClr val="bg1">
                              <a:lumMod val="75000"/>
                            </a:schemeClr>
                          </a:solidFill>
                        </a:rPr>
                        <a:t>	2.1. Bien identifier le</a:t>
                      </a:r>
                      <a:r>
                        <a:rPr lang="fr-CA" sz="1600" baseline="0" dirty="0">
                          <a:solidFill>
                            <a:schemeClr val="bg1">
                              <a:lumMod val="75000"/>
                            </a:schemeClr>
                          </a:solidFill>
                        </a:rPr>
                        <a:t> sujet et les mots-clés</a:t>
                      </a:r>
                      <a:endParaRPr lang="fr-CA" sz="1600" dirty="0">
                        <a:solidFill>
                          <a:schemeClr val="bg1">
                            <a:lumMod val="75000"/>
                          </a:schemeClr>
                        </a:solidFill>
                      </a:endParaRPr>
                    </a:p>
                  </a:txBody>
                  <a:tcPr/>
                </a:tc>
                <a:extLst>
                  <a:ext uri="{0D108BD9-81ED-4DB2-BD59-A6C34878D82A}">
                    <a16:rowId xmlns:a16="http://schemas.microsoft.com/office/drawing/2014/main" val="10002"/>
                  </a:ext>
                </a:extLst>
              </a:tr>
              <a:tr h="440506">
                <a:tc>
                  <a:txBody>
                    <a:bodyPr/>
                    <a:lstStyle/>
                    <a:p>
                      <a:r>
                        <a:rPr lang="fr-CA" sz="1600" dirty="0">
                          <a:solidFill>
                            <a:schemeClr val="bg1">
                              <a:lumMod val="75000"/>
                            </a:schemeClr>
                          </a:solidFill>
                        </a:rPr>
                        <a:t>	2.2. Construire une équation de recherche</a:t>
                      </a:r>
                    </a:p>
                  </a:txBody>
                  <a:tcPr/>
                </a:tc>
                <a:extLst>
                  <a:ext uri="{0D108BD9-81ED-4DB2-BD59-A6C34878D82A}">
                    <a16:rowId xmlns:a16="http://schemas.microsoft.com/office/drawing/2014/main" val="10003"/>
                  </a:ext>
                </a:extLst>
              </a:tr>
              <a:tr h="481139">
                <a:tc>
                  <a:txBody>
                    <a:bodyPr/>
                    <a:lstStyle/>
                    <a:p>
                      <a:r>
                        <a:rPr lang="fr-CA" sz="1600" dirty="0">
                          <a:solidFill>
                            <a:schemeClr val="bg1">
                              <a:lumMod val="75000"/>
                            </a:schemeClr>
                          </a:solidFill>
                        </a:rPr>
                        <a:t>	2.3. Utiliser les outils de recherche pertinents</a:t>
                      </a:r>
                    </a:p>
                  </a:txBody>
                  <a:tcPr/>
                </a:tc>
                <a:extLst>
                  <a:ext uri="{0D108BD9-81ED-4DB2-BD59-A6C34878D82A}">
                    <a16:rowId xmlns:a16="http://schemas.microsoft.com/office/drawing/2014/main" val="10004"/>
                  </a:ext>
                </a:extLst>
              </a:tr>
              <a:tr h="600625">
                <a:tc>
                  <a:txBody>
                    <a:bodyPr/>
                    <a:lstStyle/>
                    <a:p>
                      <a:r>
                        <a:rPr lang="fr-CA" sz="1600" dirty="0">
                          <a:solidFill>
                            <a:schemeClr val="bg1">
                              <a:lumMod val="75000"/>
                            </a:schemeClr>
                          </a:solidFill>
                        </a:rPr>
                        <a:t>	2.4. Examiner les résultats et ajuster la stratégie</a:t>
                      </a:r>
                    </a:p>
                  </a:txBody>
                  <a:tcPr/>
                </a:tc>
                <a:extLst>
                  <a:ext uri="{0D108BD9-81ED-4DB2-BD59-A6C34878D82A}">
                    <a16:rowId xmlns:a16="http://schemas.microsoft.com/office/drawing/2014/main" val="10005"/>
                  </a:ext>
                </a:extLst>
              </a:tr>
              <a:tr h="600625">
                <a:tc>
                  <a:txBody>
                    <a:bodyPr/>
                    <a:lstStyle/>
                    <a:p>
                      <a:r>
                        <a:rPr lang="fr-CA" sz="2400" dirty="0">
                          <a:solidFill>
                            <a:schemeClr val="bg1">
                              <a:lumMod val="75000"/>
                            </a:schemeClr>
                          </a:solidFill>
                        </a:rPr>
                        <a:t>3. Évaluer l’information</a:t>
                      </a:r>
                    </a:p>
                  </a:txBody>
                  <a:tcPr/>
                </a:tc>
                <a:extLst>
                  <a:ext uri="{0D108BD9-81ED-4DB2-BD59-A6C34878D82A}">
                    <a16:rowId xmlns:a16="http://schemas.microsoft.com/office/drawing/2014/main" val="2105493791"/>
                  </a:ext>
                </a:extLst>
              </a:tr>
              <a:tr h="600625">
                <a:tc>
                  <a:txBody>
                    <a:bodyPr/>
                    <a:lstStyle/>
                    <a:p>
                      <a:r>
                        <a:rPr lang="fr-CA" sz="2400" dirty="0">
                          <a:solidFill>
                            <a:schemeClr val="bg1">
                              <a:lumMod val="75000"/>
                            </a:schemeClr>
                          </a:solidFill>
                        </a:rPr>
                        <a:t>4. Citer ses sources et</a:t>
                      </a:r>
                      <a:r>
                        <a:rPr lang="fr-CA" sz="2400" baseline="0" dirty="0">
                          <a:solidFill>
                            <a:schemeClr val="bg1">
                              <a:lumMod val="75000"/>
                            </a:schemeClr>
                          </a:solidFill>
                        </a:rPr>
                        <a:t> faire une bibliographie</a:t>
                      </a:r>
                      <a:endParaRPr lang="fr-CA" sz="2400" dirty="0">
                        <a:solidFill>
                          <a:schemeClr val="bg1">
                            <a:lumMod val="75000"/>
                          </a:schemeClr>
                        </a:solidFill>
                      </a:endParaRPr>
                    </a:p>
                  </a:txBody>
                  <a:tcPr/>
                </a:tc>
                <a:extLst>
                  <a:ext uri="{0D108BD9-81ED-4DB2-BD59-A6C34878D82A}">
                    <a16:rowId xmlns:a16="http://schemas.microsoft.com/office/drawing/2014/main" val="126745935"/>
                  </a:ext>
                </a:extLst>
              </a:tr>
              <a:tr h="674157">
                <a:tc>
                  <a:txBody>
                    <a:bodyPr/>
                    <a:lstStyle/>
                    <a:p>
                      <a:endParaRPr lang="fr-CA" sz="1500" dirty="0">
                        <a:solidFill>
                          <a:schemeClr val="bg1">
                            <a:lumMod val="75000"/>
                          </a:schemeClr>
                        </a:solidFill>
                      </a:endParaRPr>
                    </a:p>
                    <a:p>
                      <a:r>
                        <a:rPr lang="fr-CA" sz="2400" dirty="0">
                          <a:solidFill>
                            <a:schemeClr val="bg1">
                              <a:lumMod val="75000"/>
                            </a:schemeClr>
                          </a:solidFill>
                        </a:rPr>
                        <a:t>* Pour aller plus loin…</a:t>
                      </a:r>
                    </a:p>
                  </a:txBody>
                  <a:tcPr/>
                </a:tc>
                <a:extLst>
                  <a:ext uri="{0D108BD9-81ED-4DB2-BD59-A6C34878D82A}">
                    <a16:rowId xmlns:a16="http://schemas.microsoft.com/office/drawing/2014/main" val="1712599595"/>
                  </a:ext>
                </a:extLst>
              </a:tr>
            </a:tbl>
          </a:graphicData>
        </a:graphic>
      </p:graphicFrame>
      <p:sp>
        <p:nvSpPr>
          <p:cNvPr id="4" name="Titre 1"/>
          <p:cNvSpPr txBox="1">
            <a:spLocks/>
          </p:cNvSpPr>
          <p:nvPr/>
        </p:nvSpPr>
        <p:spPr>
          <a:xfrm>
            <a:off x="524188" y="351191"/>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Plan</a:t>
            </a:r>
          </a:p>
        </p:txBody>
      </p:sp>
      <p:sp>
        <p:nvSpPr>
          <p:cNvPr id="5" name="Rectangle 4"/>
          <p:cNvSpPr/>
          <p:nvPr/>
        </p:nvSpPr>
        <p:spPr>
          <a:xfrm>
            <a:off x="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891540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Rectangle 6"/>
          <p:cNvSpPr/>
          <p:nvPr/>
        </p:nvSpPr>
        <p:spPr>
          <a:xfrm rot="5400000">
            <a:off x="4457700" y="-4230206"/>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Rectangle 7"/>
          <p:cNvSpPr/>
          <p:nvPr/>
        </p:nvSpPr>
        <p:spPr>
          <a:xfrm rot="5400000">
            <a:off x="4457699" y="2400300"/>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904953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738809" y="2928375"/>
            <a:ext cx="1595600" cy="4409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Rectangle 7"/>
          <p:cNvSpPr/>
          <p:nvPr/>
        </p:nvSpPr>
        <p:spPr>
          <a:xfrm>
            <a:off x="738809" y="4114445"/>
            <a:ext cx="4687956" cy="4409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ZoneTexte 5"/>
          <p:cNvSpPr txBox="1"/>
          <p:nvPr/>
        </p:nvSpPr>
        <p:spPr>
          <a:xfrm>
            <a:off x="457200" y="1202635"/>
            <a:ext cx="8229600" cy="5315395"/>
          </a:xfrm>
          <a:prstGeom prst="rect">
            <a:avLst/>
          </a:prstGeom>
          <a:noFill/>
        </p:spPr>
        <p:txBody>
          <a:bodyPr wrap="square" rtlCol="0">
            <a:noAutofit/>
          </a:bodyPr>
          <a:lstStyle/>
          <a:p>
            <a:pPr>
              <a:spcAft>
                <a:spcPts val="1800"/>
              </a:spcAft>
            </a:pPr>
            <a:r>
              <a:rPr lang="fr-CA" sz="2800" b="1" dirty="0">
                <a:solidFill>
                  <a:srgbClr val="A9262D"/>
                </a:solidFill>
              </a:rPr>
              <a:t>Où trouver des thèses de doctorat?</a:t>
            </a:r>
          </a:p>
          <a:p>
            <a:pPr>
              <a:spcBef>
                <a:spcPts val="600"/>
              </a:spcBef>
              <a:spcAft>
                <a:spcPts val="1200"/>
              </a:spcAft>
            </a:pPr>
            <a:r>
              <a:rPr lang="fr-CA" sz="2400" b="1" dirty="0"/>
              <a:t>Thèses produites à l’ÉTS:</a:t>
            </a:r>
          </a:p>
          <a:p>
            <a:pPr marL="342900" indent="-342900">
              <a:spcBef>
                <a:spcPts val="0"/>
              </a:spcBef>
              <a:spcAft>
                <a:spcPts val="600"/>
              </a:spcAft>
              <a:buFont typeface="Arial" pitchFamily="34" charset="0"/>
              <a:buChar char="•"/>
            </a:pPr>
            <a:r>
              <a:rPr lang="fr-CA" sz="2200" dirty="0">
                <a:hlinkClick r:id="rId2"/>
              </a:rPr>
              <a:t>catalogue ÉTS – onglet «thèses et mémoires»</a:t>
            </a:r>
            <a:endParaRPr lang="fr-CA" sz="2200" dirty="0"/>
          </a:p>
          <a:p>
            <a:pPr marL="342900" indent="-342900">
              <a:spcBef>
                <a:spcPts val="0"/>
              </a:spcBef>
              <a:spcAft>
                <a:spcPts val="600"/>
              </a:spcAft>
              <a:buFont typeface="Arial" pitchFamily="34" charset="0"/>
              <a:buChar char="•"/>
            </a:pPr>
            <a:r>
              <a:rPr lang="fr-CA" sz="2200" dirty="0">
                <a:hlinkClick r:id="rId3"/>
              </a:rPr>
              <a:t>Espace ÉTS</a:t>
            </a:r>
            <a:r>
              <a:rPr lang="fr-CA" sz="2200" dirty="0"/>
              <a:t> (dépôt institutionnel de l’ÉTS)</a:t>
            </a:r>
          </a:p>
          <a:p>
            <a:pPr>
              <a:spcBef>
                <a:spcPts val="1800"/>
              </a:spcBef>
              <a:spcAft>
                <a:spcPts val="1200"/>
              </a:spcAft>
            </a:pPr>
            <a:r>
              <a:rPr lang="fr-CA" sz="2400" b="1" dirty="0"/>
              <a:t>Thèses d’autres universités</a:t>
            </a:r>
          </a:p>
          <a:p>
            <a:pPr marL="342900" indent="-342900">
              <a:spcBef>
                <a:spcPts val="0"/>
              </a:spcBef>
              <a:spcAft>
                <a:spcPts val="600"/>
              </a:spcAft>
              <a:buFont typeface="Arial" pitchFamily="34" charset="0"/>
              <a:buChar char="•"/>
            </a:pPr>
            <a:r>
              <a:rPr lang="fr-CA" sz="2200" dirty="0" err="1">
                <a:hlinkClick r:id="rId4"/>
              </a:rPr>
              <a:t>ProQuest</a:t>
            </a:r>
            <a:r>
              <a:rPr lang="fr-CA" sz="2200" dirty="0">
                <a:hlinkClick r:id="rId4"/>
              </a:rPr>
              <a:t> Dissertations and Theses</a:t>
            </a:r>
            <a:endParaRPr lang="fr-CA" sz="2200" dirty="0"/>
          </a:p>
          <a:p>
            <a:pPr marL="342900" indent="-342900">
              <a:spcBef>
                <a:spcPts val="0"/>
              </a:spcBef>
              <a:spcAft>
                <a:spcPts val="600"/>
              </a:spcAft>
              <a:buFont typeface="Arial" pitchFamily="34" charset="0"/>
              <a:buChar char="•"/>
            </a:pPr>
            <a:r>
              <a:rPr lang="fr-CA" sz="2200" dirty="0">
                <a:hlinkClick r:id="rId5"/>
              </a:rPr>
              <a:t>Open Access Theses and Dissertations (OATD)</a:t>
            </a:r>
            <a:endParaRPr lang="fr-CA" sz="2200" dirty="0"/>
          </a:p>
          <a:p>
            <a:pPr marL="342900" indent="-342900">
              <a:spcBef>
                <a:spcPts val="0"/>
              </a:spcBef>
              <a:spcAft>
                <a:spcPts val="600"/>
              </a:spcAft>
              <a:buFont typeface="Arial" pitchFamily="34" charset="0"/>
              <a:buChar char="•"/>
            </a:pPr>
            <a:r>
              <a:rPr lang="en-US" sz="2200" dirty="0">
                <a:hlinkClick r:id="rId6"/>
              </a:rPr>
              <a:t>Networked Digital Library of Theses and Dissertations (NDLTD)</a:t>
            </a:r>
            <a:endParaRPr lang="en-US" sz="2200" dirty="0"/>
          </a:p>
          <a:p>
            <a:pPr marL="342900" indent="-342900">
              <a:spcBef>
                <a:spcPts val="0"/>
              </a:spcBef>
              <a:spcAft>
                <a:spcPts val="600"/>
              </a:spcAft>
              <a:buFont typeface="Arial" pitchFamily="34" charset="0"/>
              <a:buChar char="•"/>
            </a:pPr>
            <a:r>
              <a:rPr lang="en-US" sz="2200" dirty="0">
                <a:hlinkClick r:id="rId7"/>
              </a:rPr>
              <a:t>Theses.fr</a:t>
            </a:r>
            <a:r>
              <a:rPr lang="en-US" sz="2200" dirty="0"/>
              <a:t> (</a:t>
            </a:r>
            <a:r>
              <a:rPr lang="en-US" sz="2200" dirty="0" err="1"/>
              <a:t>thèses</a:t>
            </a:r>
            <a:r>
              <a:rPr lang="en-US" sz="2200" dirty="0"/>
              <a:t> de la France)</a:t>
            </a:r>
          </a:p>
          <a:p>
            <a:pPr marL="342900" indent="-342900">
              <a:spcBef>
                <a:spcPts val="0"/>
              </a:spcBef>
              <a:spcAft>
                <a:spcPts val="600"/>
              </a:spcAft>
              <a:buFont typeface="Arial" pitchFamily="34" charset="0"/>
              <a:buChar char="•"/>
            </a:pPr>
            <a:r>
              <a:rPr lang="en-US" sz="2200" dirty="0">
                <a:hlinkClick r:id="rId8"/>
              </a:rPr>
              <a:t>HAL Archives-ouvertes.fr – </a:t>
            </a:r>
            <a:r>
              <a:rPr lang="en-US" sz="2200" dirty="0" err="1">
                <a:hlinkClick r:id="rId8"/>
              </a:rPr>
              <a:t>Thèses</a:t>
            </a:r>
            <a:r>
              <a:rPr lang="en-US" sz="2200" dirty="0"/>
              <a:t> (France)</a:t>
            </a:r>
          </a:p>
          <a:p>
            <a:pPr marL="342900" indent="-342900">
              <a:spcBef>
                <a:spcPts val="0"/>
              </a:spcBef>
              <a:spcAft>
                <a:spcPts val="600"/>
              </a:spcAft>
              <a:buFont typeface="Arial" pitchFamily="34" charset="0"/>
              <a:buChar char="•"/>
            </a:pPr>
            <a:r>
              <a:rPr lang="en-US" sz="2200" dirty="0" err="1"/>
              <a:t>Dépôts</a:t>
            </a:r>
            <a:r>
              <a:rPr lang="en-US" sz="2200" dirty="0"/>
              <a:t> </a:t>
            </a:r>
            <a:r>
              <a:rPr lang="en-US" sz="2200" dirty="0" err="1"/>
              <a:t>institutionnels</a:t>
            </a:r>
            <a:r>
              <a:rPr lang="en-US" sz="2200" dirty="0"/>
              <a:t> </a:t>
            </a:r>
            <a:r>
              <a:rPr lang="en-US" sz="2200" dirty="0" err="1"/>
              <a:t>d’universités</a:t>
            </a:r>
            <a:endParaRPr lang="en-US" sz="2200" dirty="0"/>
          </a:p>
          <a:p>
            <a:endParaRPr lang="fr-CA" sz="2800" b="1" dirty="0"/>
          </a:p>
        </p:txBody>
      </p:sp>
      <p:sp>
        <p:nvSpPr>
          <p:cNvPr id="11"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2.3. Utiliser les outils de recherche pertinents </a:t>
            </a:r>
          </a:p>
        </p:txBody>
      </p:sp>
    </p:spTree>
    <p:extLst>
      <p:ext uri="{BB962C8B-B14F-4D97-AF65-F5344CB8AC3E}">
        <p14:creationId xmlns:p14="http://schemas.microsoft.com/office/powerpoint/2010/main" val="14434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ZoneTexte 6"/>
          <p:cNvSpPr txBox="1"/>
          <p:nvPr/>
        </p:nvSpPr>
        <p:spPr>
          <a:xfrm>
            <a:off x="441434" y="1238768"/>
            <a:ext cx="8229600" cy="954107"/>
          </a:xfrm>
          <a:prstGeom prst="rect">
            <a:avLst/>
          </a:prstGeom>
          <a:noFill/>
        </p:spPr>
        <p:txBody>
          <a:bodyPr wrap="square" rtlCol="0">
            <a:spAutoFit/>
          </a:bodyPr>
          <a:lstStyle/>
          <a:p>
            <a:r>
              <a:rPr lang="en-US" sz="2800" b="1" dirty="0"/>
              <a:t>Espace ÉTS – </a:t>
            </a:r>
            <a:r>
              <a:rPr lang="en-US" sz="2800" b="1" dirty="0" err="1"/>
              <a:t>volet</a:t>
            </a:r>
            <a:r>
              <a:rPr lang="en-US" sz="2800" b="1" dirty="0"/>
              <a:t> </a:t>
            </a:r>
            <a:r>
              <a:rPr lang="en-US" sz="2800" b="1" dirty="0" err="1"/>
              <a:t>mémoires</a:t>
            </a:r>
            <a:r>
              <a:rPr lang="en-US" sz="2800" b="1" dirty="0"/>
              <a:t> et </a:t>
            </a:r>
            <a:r>
              <a:rPr lang="en-US" sz="2800" b="1" dirty="0" err="1"/>
              <a:t>thèses</a:t>
            </a:r>
            <a:br>
              <a:rPr lang="en-US" sz="2800" dirty="0"/>
            </a:br>
            <a:r>
              <a:rPr lang="en-US" sz="2800" dirty="0">
                <a:hlinkClick r:id="rId2"/>
              </a:rPr>
              <a:t>http://espace.etsmtl.ca/</a:t>
            </a:r>
            <a:r>
              <a:rPr lang="en-US" sz="2800" dirty="0"/>
              <a:t> </a:t>
            </a:r>
            <a:endParaRPr lang="en-US" sz="2800" b="1"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1750" y="2192875"/>
            <a:ext cx="7160501" cy="446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771650" y="5922730"/>
            <a:ext cx="7130049" cy="646331"/>
          </a:xfrm>
          <a:prstGeom prst="rect">
            <a:avLst/>
          </a:prstGeom>
          <a:solidFill>
            <a:schemeClr val="accent3">
              <a:lumMod val="40000"/>
              <a:lumOff val="60000"/>
            </a:schemeClr>
          </a:solidFill>
          <a:ln w="28575">
            <a:solidFill>
              <a:srgbClr val="00B050"/>
            </a:solidFill>
          </a:ln>
        </p:spPr>
        <p:txBody>
          <a:bodyPr wrap="square" rtlCol="0" anchor="ctr">
            <a:spAutoFit/>
          </a:bodyPr>
          <a:lstStyle/>
          <a:p>
            <a:r>
              <a:rPr lang="fr-CA" dirty="0"/>
              <a:t>Trouver une thèse par département, année, directeur, etc. </a:t>
            </a:r>
            <a:r>
              <a:rPr lang="fr-CA" dirty="0">
                <a:sym typeface="Wingdings" panose="05000000000000000000" pitchFamily="2" charset="2"/>
              </a:rPr>
              <a:t> </a:t>
            </a:r>
            <a:r>
              <a:rPr lang="fr-CA" u="sng" dirty="0">
                <a:sym typeface="Wingdings" panose="05000000000000000000" pitchFamily="2" charset="2"/>
              </a:rPr>
              <a:t>Repérage</a:t>
            </a:r>
          </a:p>
          <a:p>
            <a:r>
              <a:rPr lang="fr-CA" dirty="0">
                <a:sym typeface="Wingdings" panose="05000000000000000000" pitchFamily="2" charset="2"/>
              </a:rPr>
              <a:t>Utiliser le formulaire de recherche avancée  </a:t>
            </a:r>
            <a:r>
              <a:rPr lang="fr-CA" u="sng" dirty="0">
                <a:sym typeface="Wingdings" panose="05000000000000000000" pitchFamily="2" charset="2"/>
              </a:rPr>
              <a:t>Recherche</a:t>
            </a:r>
            <a:endParaRPr lang="fr-CA" u="sng" dirty="0"/>
          </a:p>
        </p:txBody>
      </p:sp>
      <p:sp>
        <p:nvSpPr>
          <p:cNvPr id="9" name="ZoneTexte 8"/>
          <p:cNvSpPr txBox="1"/>
          <p:nvPr/>
        </p:nvSpPr>
        <p:spPr>
          <a:xfrm>
            <a:off x="1097280" y="4556278"/>
            <a:ext cx="1239400" cy="450061"/>
          </a:xfrm>
          <a:prstGeom prst="rect">
            <a:avLst/>
          </a:prstGeom>
          <a:noFill/>
          <a:ln w="28575">
            <a:solidFill>
              <a:srgbClr val="00B050"/>
            </a:solidFill>
          </a:ln>
        </p:spPr>
        <p:txBody>
          <a:bodyPr wrap="square" rtlCol="0" anchor="ctr">
            <a:noAutofit/>
          </a:bodyPr>
          <a:lstStyle/>
          <a:p>
            <a:endParaRPr lang="fr-CA" u="sng" dirty="0"/>
          </a:p>
        </p:txBody>
      </p:sp>
      <p:sp>
        <p:nvSpPr>
          <p:cNvPr id="10"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2.3. Utiliser les outils de recherche pertinents </a:t>
            </a:r>
          </a:p>
        </p:txBody>
      </p:sp>
    </p:spTree>
    <p:extLst>
      <p:ext uri="{BB962C8B-B14F-4D97-AF65-F5344CB8AC3E}">
        <p14:creationId xmlns:p14="http://schemas.microsoft.com/office/powerpoint/2010/main" val="192052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40000"/>
          </a:schemeClr>
        </a:solidFill>
        <a:effectLst/>
      </p:bgPr>
    </p:bg>
    <p:spTree>
      <p:nvGrpSpPr>
        <p:cNvPr id="1" name=""/>
        <p:cNvGrpSpPr/>
        <p:nvPr/>
      </p:nvGrpSpPr>
      <p:grpSpPr>
        <a:xfrm>
          <a:off x="0" y="0"/>
          <a:ext cx="0" cy="0"/>
          <a:chOff x="0" y="0"/>
          <a:chExt cx="0" cy="0"/>
        </a:xfrm>
      </p:grpSpPr>
      <p:sp>
        <p:nvSpPr>
          <p:cNvPr id="9" name="Rectangle 3"/>
          <p:cNvSpPr>
            <a:spLocks noGrp="1" noChangeArrowheads="1"/>
          </p:cNvSpPr>
          <p:nvPr>
            <p:ph idx="1"/>
          </p:nvPr>
        </p:nvSpPr>
        <p:spPr>
          <a:xfrm>
            <a:off x="457200" y="1844676"/>
            <a:ext cx="8229600" cy="4537075"/>
          </a:xfrm>
        </p:spPr>
        <p:txBody>
          <a:bodyPr>
            <a:normAutofit/>
          </a:bodyPr>
          <a:lstStyle/>
          <a:p>
            <a:pPr lvl="1">
              <a:lnSpc>
                <a:spcPct val="110000"/>
              </a:lnSpc>
              <a:buSzPct val="70000"/>
              <a:buFont typeface="Arial" panose="020B0604020202020204" pitchFamily="34" charset="0"/>
              <a:buChar char="•"/>
            </a:pPr>
            <a:r>
              <a:rPr lang="fr-FR" sz="2400" dirty="0">
                <a:latin typeface="+mj-lt"/>
              </a:rPr>
              <a:t>Type : bibliographique</a:t>
            </a:r>
          </a:p>
          <a:p>
            <a:pPr lvl="1">
              <a:lnSpc>
                <a:spcPct val="110000"/>
              </a:lnSpc>
              <a:buSzPct val="70000"/>
              <a:buFont typeface="Arial" panose="020B0604020202020204" pitchFamily="34" charset="0"/>
              <a:buChar char="•"/>
            </a:pPr>
            <a:r>
              <a:rPr lang="fr-FR" sz="2400" dirty="0">
                <a:latin typeface="+mj-lt"/>
              </a:rPr>
              <a:t>Couverture : depuis 1861 </a:t>
            </a:r>
          </a:p>
          <a:p>
            <a:pPr lvl="1">
              <a:lnSpc>
                <a:spcPct val="110000"/>
              </a:lnSpc>
              <a:buSzPct val="70000"/>
              <a:buFont typeface="Arial" panose="020B0604020202020204" pitchFamily="34" charset="0"/>
              <a:buChar char="•"/>
            </a:pPr>
            <a:r>
              <a:rPr lang="fr-FR" sz="2400" dirty="0">
                <a:latin typeface="+mj-lt"/>
              </a:rPr>
              <a:t>Domaine : multidisciplinaire</a:t>
            </a:r>
          </a:p>
          <a:p>
            <a:pPr lvl="1">
              <a:lnSpc>
                <a:spcPct val="110000"/>
              </a:lnSpc>
              <a:buSzPct val="70000"/>
              <a:buFont typeface="Arial" panose="020B0604020202020204" pitchFamily="34" charset="0"/>
              <a:buChar char="•"/>
            </a:pPr>
            <a:r>
              <a:rPr lang="fr-FR" sz="2400" dirty="0">
                <a:latin typeface="+mj-lt"/>
              </a:rPr>
              <a:t>Contenu : </a:t>
            </a:r>
            <a:r>
              <a:rPr lang="fr-FR" sz="2400" b="1" dirty="0">
                <a:solidFill>
                  <a:srgbClr val="00B0F0"/>
                </a:solidFill>
                <a:latin typeface="+mj-lt"/>
              </a:rPr>
              <a:t>+ de 2,5 millions </a:t>
            </a:r>
            <a:r>
              <a:rPr lang="fr-FR" sz="2400" dirty="0">
                <a:latin typeface="+mj-lt"/>
              </a:rPr>
              <a:t>de</a:t>
            </a:r>
            <a:r>
              <a:rPr lang="fr-FR" sz="2400" b="1" dirty="0">
                <a:solidFill>
                  <a:srgbClr val="FF0000"/>
                </a:solidFill>
                <a:latin typeface="+mj-lt"/>
              </a:rPr>
              <a:t> </a:t>
            </a:r>
            <a:r>
              <a:rPr lang="fr-FR" sz="2400" dirty="0">
                <a:latin typeface="+mj-lt"/>
              </a:rPr>
              <a:t>t</a:t>
            </a:r>
            <a:r>
              <a:rPr lang="fr-CA" sz="2400" dirty="0" err="1">
                <a:latin typeface="+mj-lt"/>
              </a:rPr>
              <a:t>hèses</a:t>
            </a:r>
            <a:r>
              <a:rPr lang="fr-CA" sz="2400" dirty="0">
                <a:latin typeface="+mj-lt"/>
              </a:rPr>
              <a:t> et mémoires de plus de 1 700 universités.</a:t>
            </a:r>
            <a:endParaRPr lang="fr-FR" sz="2400" dirty="0">
              <a:latin typeface="+mj-lt"/>
            </a:endParaRPr>
          </a:p>
          <a:p>
            <a:pPr lvl="1">
              <a:lnSpc>
                <a:spcPct val="110000"/>
              </a:lnSpc>
              <a:buSzPct val="70000"/>
              <a:buFont typeface="Arial" panose="020B0604020202020204" pitchFamily="34" charset="0"/>
              <a:buChar char="•"/>
            </a:pPr>
            <a:r>
              <a:rPr lang="fr-FR" sz="2400" dirty="0">
                <a:latin typeface="+mj-lt"/>
              </a:rPr>
              <a:t>Texte intégral : à partir de 1997</a:t>
            </a:r>
          </a:p>
          <a:p>
            <a:pPr lvl="1">
              <a:lnSpc>
                <a:spcPct val="110000"/>
              </a:lnSpc>
              <a:buSzPct val="70000"/>
              <a:buFont typeface="Arial" panose="020B0604020202020204" pitchFamily="34" charset="0"/>
              <a:buChar char="•"/>
            </a:pPr>
            <a:r>
              <a:rPr lang="fr-FR" sz="2400" dirty="0">
                <a:latin typeface="+mj-lt"/>
              </a:rPr>
              <a:t>Recherche : </a:t>
            </a:r>
            <a:r>
              <a:rPr lang="fr-CA" sz="2400" dirty="0">
                <a:latin typeface="+mj-lt"/>
              </a:rPr>
              <a:t>en </a:t>
            </a:r>
            <a:r>
              <a:rPr lang="fr-CA" sz="2400" b="1" dirty="0">
                <a:solidFill>
                  <a:srgbClr val="FF0000"/>
                </a:solidFill>
                <a:latin typeface="+mj-lt"/>
              </a:rPr>
              <a:t>anglais</a:t>
            </a:r>
            <a:r>
              <a:rPr lang="fr-CA" sz="2400" b="1" dirty="0">
                <a:solidFill>
                  <a:srgbClr val="00B0F0"/>
                </a:solidFill>
                <a:latin typeface="+mj-lt"/>
              </a:rPr>
              <a:t> </a:t>
            </a:r>
            <a:r>
              <a:rPr lang="fr-CA" sz="2400" dirty="0">
                <a:latin typeface="+mj-lt"/>
              </a:rPr>
              <a:t>et en </a:t>
            </a:r>
            <a:r>
              <a:rPr lang="fr-CA" sz="2400" b="1" dirty="0">
                <a:solidFill>
                  <a:srgbClr val="00B0F0"/>
                </a:solidFill>
                <a:latin typeface="+mj-lt"/>
              </a:rPr>
              <a:t>français</a:t>
            </a:r>
            <a:r>
              <a:rPr lang="fr-CA" sz="2400" dirty="0">
                <a:solidFill>
                  <a:srgbClr val="FF0000"/>
                </a:solidFill>
                <a:latin typeface="+mj-lt"/>
              </a:rPr>
              <a:t> </a:t>
            </a:r>
            <a:r>
              <a:rPr lang="fr-CA" sz="2400" dirty="0">
                <a:latin typeface="+mj-lt"/>
              </a:rPr>
              <a:t>puisque plusieurs documents en français sont dépouillés avec les titres et résumés en anglais</a:t>
            </a:r>
          </a:p>
        </p:txBody>
      </p:sp>
      <p:sp>
        <p:nvSpPr>
          <p:cNvPr id="4" name="Titre 1"/>
          <p:cNvSpPr txBox="1">
            <a:spLocks/>
          </p:cNvSpPr>
          <p:nvPr/>
        </p:nvSpPr>
        <p:spPr>
          <a:xfrm>
            <a:off x="457200" y="1098190"/>
            <a:ext cx="82296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b="1" dirty="0">
                <a:hlinkClick r:id="rId3"/>
              </a:rPr>
              <a:t>ProQuest Dissertations and </a:t>
            </a:r>
            <a:r>
              <a:rPr lang="fr-FR" sz="3200" b="1" dirty="0" err="1">
                <a:hlinkClick r:id="rId3"/>
              </a:rPr>
              <a:t>Theses</a:t>
            </a:r>
            <a:endParaRPr lang="fr-CA" sz="3200" b="1"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483" t="20160" r="7374" b="19148"/>
          <a:stretch/>
        </p:blipFill>
        <p:spPr bwMode="auto">
          <a:xfrm>
            <a:off x="5443672" y="4253920"/>
            <a:ext cx="982767" cy="24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129" t="17575" r="6135"/>
          <a:stretch/>
        </p:blipFill>
        <p:spPr bwMode="auto">
          <a:xfrm>
            <a:off x="6511893" y="4198797"/>
            <a:ext cx="1025498" cy="35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2.3. Utiliser les outils de recherche pertinents </a:t>
            </a:r>
          </a:p>
        </p:txBody>
      </p:sp>
    </p:spTree>
    <p:extLst>
      <p:ext uri="{BB962C8B-B14F-4D97-AF65-F5344CB8AC3E}">
        <p14:creationId xmlns:p14="http://schemas.microsoft.com/office/powerpoint/2010/main" val="2837639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Espace réservé du numéro de diapositive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F253F63F-B485-49BA-AC8C-509D5F7B56E1}" type="slidenum">
              <a:rPr lang="fr-FR"/>
              <a:pPr/>
              <a:t>33</a:t>
            </a:fld>
            <a:endParaRPr lang="fr-FR"/>
          </a:p>
        </p:txBody>
      </p:sp>
      <p:sp>
        <p:nvSpPr>
          <p:cNvPr id="53254" name="ZoneTexte 7"/>
          <p:cNvSpPr txBox="1">
            <a:spLocks noChangeArrowheads="1"/>
          </p:cNvSpPr>
          <p:nvPr/>
        </p:nvSpPr>
        <p:spPr bwMode="auto">
          <a:xfrm>
            <a:off x="5652120" y="5337150"/>
            <a:ext cx="3286125" cy="923330"/>
          </a:xfrm>
          <a:prstGeom prst="rect">
            <a:avLst/>
          </a:prstGeom>
          <a:solidFill>
            <a:schemeClr val="accent3">
              <a:lumMod val="40000"/>
              <a:lumOff val="60000"/>
            </a:schemeClr>
          </a:solidFill>
          <a:ln w="31750">
            <a:solidFill>
              <a:schemeClr val="accent3">
                <a:lumMod val="75000"/>
              </a:schemeClr>
            </a:solidFill>
            <a:miter lim="800000"/>
            <a:headEnd/>
            <a:tailEnd/>
          </a:ln>
        </p:spPr>
        <p:txBody>
          <a:bodyPr>
            <a:spAutoFit/>
          </a:bodyPr>
          <a:lstStyle/>
          <a:p>
            <a:r>
              <a:rPr lang="fr-CA" b="1" dirty="0" err="1"/>
              <a:t>Limits</a:t>
            </a:r>
            <a:r>
              <a:rPr lang="fr-CA" b="1" dirty="0"/>
              <a:t>:</a:t>
            </a:r>
          </a:p>
          <a:p>
            <a:r>
              <a:rPr lang="fr-CA" dirty="0"/>
              <a:t>Document type: Doctoral </a:t>
            </a:r>
            <a:r>
              <a:rPr lang="fr-CA" dirty="0" err="1"/>
              <a:t>thesis</a:t>
            </a:r>
            <a:endParaRPr lang="fr-CA" dirty="0"/>
          </a:p>
          <a:p>
            <a:r>
              <a:rPr lang="fr-CA" dirty="0"/>
              <a:t>Publication date: 2000 and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34" y="-6827"/>
            <a:ext cx="8819225" cy="6864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lèche droite 3"/>
          <p:cNvSpPr/>
          <p:nvPr/>
        </p:nvSpPr>
        <p:spPr>
          <a:xfrm>
            <a:off x="0" y="1476237"/>
            <a:ext cx="524009" cy="432048"/>
          </a:xfrm>
          <a:prstGeom prst="right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Flèche droite 8"/>
          <p:cNvSpPr/>
          <p:nvPr/>
        </p:nvSpPr>
        <p:spPr>
          <a:xfrm>
            <a:off x="0" y="2993538"/>
            <a:ext cx="463770" cy="432048"/>
          </a:xfrm>
          <a:prstGeom prst="right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Flèche droite 7"/>
          <p:cNvSpPr/>
          <p:nvPr/>
        </p:nvSpPr>
        <p:spPr>
          <a:xfrm>
            <a:off x="5728138" y="1419639"/>
            <a:ext cx="667406" cy="432048"/>
          </a:xfrm>
          <a:prstGeom prst="right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Flèche droite 9"/>
          <p:cNvSpPr/>
          <p:nvPr/>
        </p:nvSpPr>
        <p:spPr>
          <a:xfrm>
            <a:off x="0" y="6259723"/>
            <a:ext cx="566708" cy="432048"/>
          </a:xfrm>
          <a:prstGeom prst="rightArrow">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ustDataLst>
      <p:tags r:id="rId1"/>
    </p:custDataLst>
    <p:extLst>
      <p:ext uri="{BB962C8B-B14F-4D97-AF65-F5344CB8AC3E}">
        <p14:creationId xmlns:p14="http://schemas.microsoft.com/office/powerpoint/2010/main" val="128329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animBg="1"/>
      <p:bldP spid="4" grpId="0" animBg="1"/>
      <p:bldP spid="9" grpId="0" animBg="1"/>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Espace réservé du numéro de diapositive 10"/>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462C0B3-2E35-4693-B978-E8212A4EBD3C}" type="slidenum">
              <a:rPr lang="fr-FR"/>
              <a:pPr/>
              <a:t>34</a:t>
            </a:fld>
            <a:endParaRPr lang="fr-F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69" y="0"/>
            <a:ext cx="864843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285154" y="3867808"/>
            <a:ext cx="921539"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273269" y="2943277"/>
            <a:ext cx="2226221" cy="3914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p:cNvSpPr/>
          <p:nvPr/>
        </p:nvSpPr>
        <p:spPr>
          <a:xfrm>
            <a:off x="467565" y="756745"/>
            <a:ext cx="7478256" cy="4939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ustDataLst>
      <p:tags r:id="rId1"/>
    </p:custDataLst>
    <p:extLst>
      <p:ext uri="{BB962C8B-B14F-4D97-AF65-F5344CB8AC3E}">
        <p14:creationId xmlns:p14="http://schemas.microsoft.com/office/powerpoint/2010/main" val="124158705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662741" y="3129340"/>
            <a:ext cx="2615718" cy="44098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ZoneTexte 5"/>
          <p:cNvSpPr txBox="1"/>
          <p:nvPr/>
        </p:nvSpPr>
        <p:spPr>
          <a:xfrm>
            <a:off x="457200" y="1202635"/>
            <a:ext cx="8229600" cy="5315395"/>
          </a:xfrm>
          <a:prstGeom prst="rect">
            <a:avLst/>
          </a:prstGeom>
          <a:noFill/>
        </p:spPr>
        <p:txBody>
          <a:bodyPr wrap="square" rtlCol="0">
            <a:noAutofit/>
          </a:bodyPr>
          <a:lstStyle/>
          <a:p>
            <a:r>
              <a:rPr lang="fr-CA" sz="2800" b="1" dirty="0"/>
              <a:t>Où trouver des articles de revues et de conférences scientifiques?</a:t>
            </a:r>
          </a:p>
          <a:p>
            <a:pPr marL="342900" indent="-342900">
              <a:buFont typeface="Wingdings" panose="05000000000000000000" pitchFamily="2" charset="2"/>
              <a:buChar char="à"/>
            </a:pPr>
            <a:r>
              <a:rPr lang="en-US" sz="2400" dirty="0">
                <a:sym typeface="Wingdings" panose="05000000000000000000" pitchFamily="2" charset="2"/>
              </a:rPr>
              <a:t>Bases de </a:t>
            </a:r>
            <a:r>
              <a:rPr lang="en-US" sz="2400" dirty="0" err="1">
                <a:sym typeface="Wingdings" panose="05000000000000000000" pitchFamily="2" charset="2"/>
              </a:rPr>
              <a:t>données</a:t>
            </a:r>
            <a:r>
              <a:rPr lang="en-US" sz="2400" dirty="0">
                <a:sym typeface="Wingdings" panose="05000000000000000000" pitchFamily="2" charset="2"/>
              </a:rPr>
              <a:t>, index et collections </a:t>
            </a:r>
            <a:r>
              <a:rPr lang="en-US" sz="2400" dirty="0" err="1">
                <a:sym typeface="Wingdings" panose="05000000000000000000" pitchFamily="2" charset="2"/>
              </a:rPr>
              <a:t>d’articles</a:t>
            </a:r>
            <a:endParaRPr lang="fr-CA" sz="2400" dirty="0"/>
          </a:p>
        </p:txBody>
      </p:sp>
      <p:sp>
        <p:nvSpPr>
          <p:cNvPr id="3" name="ZoneTexte 2"/>
          <p:cNvSpPr txBox="1"/>
          <p:nvPr/>
        </p:nvSpPr>
        <p:spPr>
          <a:xfrm>
            <a:off x="457201" y="6130172"/>
            <a:ext cx="8229600" cy="437553"/>
          </a:xfrm>
          <a:prstGeom prst="rect">
            <a:avLst/>
          </a:prstGeom>
          <a:solidFill>
            <a:schemeClr val="accent3">
              <a:lumMod val="60000"/>
              <a:lumOff val="40000"/>
            </a:schemeClr>
          </a:solidFill>
          <a:ln w="19050">
            <a:solidFill>
              <a:srgbClr val="00B050"/>
            </a:solidFill>
          </a:ln>
        </p:spPr>
        <p:txBody>
          <a:bodyPr wrap="square" rtlCol="0" anchor="ctr">
            <a:noAutofit/>
          </a:bodyPr>
          <a:lstStyle/>
          <a:p>
            <a:r>
              <a:rPr lang="fr-CA" sz="2400" dirty="0"/>
              <a:t>+ beaucoup d’autres! Voir la liste: </a:t>
            </a:r>
            <a:r>
              <a:rPr lang="fr-CA" sz="2400" dirty="0">
                <a:hlinkClick r:id="rId2"/>
              </a:rPr>
              <a:t>Bases de données spécialisées</a:t>
            </a:r>
            <a:endParaRPr lang="fr-CA" sz="2400" dirty="0"/>
          </a:p>
        </p:txBody>
      </p:sp>
      <p:sp>
        <p:nvSpPr>
          <p:cNvPr id="5" name="ZoneTexte 4"/>
          <p:cNvSpPr txBox="1"/>
          <p:nvPr/>
        </p:nvSpPr>
        <p:spPr>
          <a:xfrm>
            <a:off x="457201" y="5035549"/>
            <a:ext cx="3200400" cy="1015663"/>
          </a:xfrm>
          <a:prstGeom prst="rect">
            <a:avLst/>
          </a:prstGeom>
          <a:noFill/>
          <a:ln>
            <a:solidFill>
              <a:schemeClr val="bg1">
                <a:lumMod val="85000"/>
              </a:schemeClr>
            </a:solidFill>
          </a:ln>
        </p:spPr>
        <p:txBody>
          <a:bodyPr wrap="square" rtlCol="0">
            <a:spAutoFit/>
          </a:bodyPr>
          <a:lstStyle/>
          <a:p>
            <a:r>
              <a:rPr lang="fr-CA" sz="2000" b="1" dirty="0"/>
              <a:t>Gratuit et chaotique:</a:t>
            </a:r>
          </a:p>
          <a:p>
            <a:pPr marL="285750" indent="-285750">
              <a:buFont typeface="Arial" panose="020B0604020202020204" pitchFamily="34" charset="0"/>
              <a:buChar char="•"/>
            </a:pPr>
            <a:r>
              <a:rPr lang="fr-CA" sz="2000" dirty="0">
                <a:hlinkClick r:id="rId3"/>
              </a:rPr>
              <a:t>Google </a:t>
            </a:r>
            <a:r>
              <a:rPr lang="fr-CA" sz="2000" dirty="0" err="1">
                <a:hlinkClick r:id="rId3"/>
              </a:rPr>
              <a:t>Scholar</a:t>
            </a:r>
            <a:endParaRPr lang="fr-CA" sz="2000" dirty="0"/>
          </a:p>
          <a:p>
            <a:pPr marL="285750" indent="-285750">
              <a:buFont typeface="Arial" panose="020B0604020202020204" pitchFamily="34" charset="0"/>
              <a:buChar char="•"/>
            </a:pPr>
            <a:r>
              <a:rPr lang="fr-CA" sz="2000" dirty="0">
                <a:hlinkClick r:id="rId4"/>
              </a:rPr>
              <a:t>Microsoft </a:t>
            </a:r>
            <a:r>
              <a:rPr lang="fr-CA" sz="2000" dirty="0" err="1">
                <a:hlinkClick r:id="rId4"/>
              </a:rPr>
              <a:t>Academic</a:t>
            </a:r>
            <a:endParaRPr lang="fr-CA" sz="2000" dirty="0"/>
          </a:p>
        </p:txBody>
      </p:sp>
      <p:sp>
        <p:nvSpPr>
          <p:cNvPr id="2" name="ZoneTexte 1"/>
          <p:cNvSpPr txBox="1"/>
          <p:nvPr/>
        </p:nvSpPr>
        <p:spPr>
          <a:xfrm>
            <a:off x="79000" y="2779730"/>
            <a:ext cx="4291292" cy="2139047"/>
          </a:xfrm>
          <a:prstGeom prst="rect">
            <a:avLst/>
          </a:prstGeom>
          <a:noFill/>
        </p:spPr>
        <p:txBody>
          <a:bodyPr wrap="square" lIns="0" tIns="0" rIns="0" bIns="0" rtlCol="0">
            <a:spAutoFit/>
          </a:bodyPr>
          <a:lstStyle/>
          <a:p>
            <a:pPr lvl="1">
              <a:spcBef>
                <a:spcPts val="1800"/>
              </a:spcBef>
            </a:pPr>
            <a:r>
              <a:rPr lang="fr-CA" sz="2400" b="1" dirty="0">
                <a:solidFill>
                  <a:srgbClr val="B7222D"/>
                </a:solidFill>
              </a:rPr>
              <a:t>Multidisciplinaires:</a:t>
            </a:r>
          </a:p>
          <a:p>
            <a:pPr marL="800100" lvl="1" indent="-342900">
              <a:spcAft>
                <a:spcPts val="600"/>
              </a:spcAft>
              <a:buFont typeface="Arial" panose="020B0604020202020204" pitchFamily="34" charset="0"/>
              <a:buChar char="•"/>
            </a:pPr>
            <a:r>
              <a:rPr lang="fr-CA" sz="2000" dirty="0" err="1">
                <a:hlinkClick r:id="rId5"/>
              </a:rPr>
              <a:t>Compendex</a:t>
            </a:r>
            <a:r>
              <a:rPr lang="fr-CA" sz="2000" dirty="0">
                <a:hlinkClick r:id="rId5"/>
              </a:rPr>
              <a:t> &amp; INSPEC</a:t>
            </a:r>
            <a:r>
              <a:rPr lang="fr-CA" sz="2000" dirty="0"/>
              <a:t> (génie et technologies)</a:t>
            </a:r>
            <a:endParaRPr lang="fr-CA" sz="2000" dirty="0">
              <a:hlinkClick r:id="rId6"/>
            </a:endParaRPr>
          </a:p>
          <a:p>
            <a:pPr marL="800100" lvl="1" indent="-342900">
              <a:spcAft>
                <a:spcPts val="600"/>
              </a:spcAft>
              <a:buFont typeface="Arial" panose="020B0604020202020204" pitchFamily="34" charset="0"/>
              <a:buChar char="•"/>
            </a:pPr>
            <a:r>
              <a:rPr lang="fr-CA" sz="2000" dirty="0">
                <a:hlinkClick r:id="rId6"/>
              </a:rPr>
              <a:t>Web of Science</a:t>
            </a:r>
            <a:endParaRPr lang="fr-CA" sz="2000" dirty="0"/>
          </a:p>
          <a:p>
            <a:pPr marL="800100" lvl="1" indent="-342900">
              <a:spcAft>
                <a:spcPts val="600"/>
              </a:spcAft>
              <a:buFont typeface="Arial" panose="020B0604020202020204" pitchFamily="34" charset="0"/>
              <a:buChar char="•"/>
            </a:pPr>
            <a:r>
              <a:rPr lang="fr-CA" sz="2000" dirty="0" err="1">
                <a:hlinkClick r:id="rId7"/>
              </a:rPr>
              <a:t>Scopus</a:t>
            </a:r>
            <a:endParaRPr lang="fr-CA" sz="2000" dirty="0"/>
          </a:p>
          <a:p>
            <a:pPr marL="800100" lvl="1" indent="-342900">
              <a:spcAft>
                <a:spcPts val="600"/>
              </a:spcAft>
              <a:buFont typeface="Arial" panose="020B0604020202020204" pitchFamily="34" charset="0"/>
              <a:buChar char="•"/>
            </a:pPr>
            <a:r>
              <a:rPr lang="fr-CA" sz="2000" dirty="0" err="1">
                <a:hlinkClick r:id="rId8"/>
              </a:rPr>
              <a:t>ScienceDirect</a:t>
            </a:r>
            <a:r>
              <a:rPr lang="fr-CA" sz="2000" dirty="0"/>
              <a:t> (éditeur Elsevier)</a:t>
            </a:r>
          </a:p>
        </p:txBody>
      </p:sp>
      <p:sp>
        <p:nvSpPr>
          <p:cNvPr id="4" name="ZoneTexte 3"/>
          <p:cNvSpPr txBox="1"/>
          <p:nvPr/>
        </p:nvSpPr>
        <p:spPr>
          <a:xfrm>
            <a:off x="4370294" y="2775105"/>
            <a:ext cx="4316507" cy="1754326"/>
          </a:xfrm>
          <a:prstGeom prst="rect">
            <a:avLst/>
          </a:prstGeom>
          <a:noFill/>
        </p:spPr>
        <p:txBody>
          <a:bodyPr wrap="square" lIns="0" tIns="0" rIns="0" bIns="0" rtlCol="0">
            <a:spAutoFit/>
          </a:bodyPr>
          <a:lstStyle/>
          <a:p>
            <a:pPr lvl="1">
              <a:spcBef>
                <a:spcPts val="1800"/>
              </a:spcBef>
            </a:pPr>
            <a:r>
              <a:rPr lang="fr-CA" sz="2400" b="1" dirty="0">
                <a:solidFill>
                  <a:srgbClr val="B7222D"/>
                </a:solidFill>
              </a:rPr>
              <a:t>Spécialisées (exemples):</a:t>
            </a:r>
          </a:p>
          <a:p>
            <a:pPr marL="800100" lvl="1" indent="-342900">
              <a:spcAft>
                <a:spcPts val="600"/>
              </a:spcAft>
              <a:buFont typeface="Arial" panose="020B0604020202020204" pitchFamily="34" charset="0"/>
              <a:buChar char="•"/>
            </a:pPr>
            <a:r>
              <a:rPr lang="fr-CA" sz="2000" dirty="0" err="1">
                <a:hlinkClick r:id="rId9"/>
              </a:rPr>
              <a:t>IEEEXplore</a:t>
            </a:r>
            <a:r>
              <a:rPr lang="fr-CA" sz="2000" dirty="0"/>
              <a:t> (électrique, électronique, logiciel)</a:t>
            </a:r>
          </a:p>
          <a:p>
            <a:pPr marL="800100" lvl="1" indent="-342900">
              <a:spcAft>
                <a:spcPts val="600"/>
              </a:spcAft>
              <a:buFont typeface="Arial" panose="020B0604020202020204" pitchFamily="34" charset="0"/>
              <a:buChar char="•"/>
            </a:pPr>
            <a:r>
              <a:rPr lang="fr-CA" sz="2000" dirty="0" err="1">
                <a:hlinkClick r:id="rId10"/>
              </a:rPr>
              <a:t>PubMed</a:t>
            </a:r>
            <a:r>
              <a:rPr lang="fr-CA" sz="2000" dirty="0"/>
              <a:t> (génie médical)</a:t>
            </a:r>
          </a:p>
          <a:p>
            <a:pPr marL="800100" lvl="1" indent="-342900">
              <a:spcAft>
                <a:spcPts val="600"/>
              </a:spcAft>
              <a:buFont typeface="Arial" panose="020B0604020202020204" pitchFamily="34" charset="0"/>
              <a:buChar char="•"/>
            </a:pPr>
            <a:r>
              <a:rPr lang="fr-CA" sz="2000" dirty="0">
                <a:hlinkClick r:id="rId11"/>
              </a:rPr>
              <a:t>TRID</a:t>
            </a:r>
            <a:r>
              <a:rPr lang="fr-CA" sz="2000" dirty="0"/>
              <a:t> (recherche en transport)</a:t>
            </a:r>
          </a:p>
        </p:txBody>
      </p:sp>
      <p:sp>
        <p:nvSpPr>
          <p:cNvPr id="12"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2.3. Utiliser les outils de recherche pertinents </a:t>
            </a:r>
          </a:p>
        </p:txBody>
      </p:sp>
    </p:spTree>
    <p:extLst>
      <p:ext uri="{BB962C8B-B14F-4D97-AF65-F5344CB8AC3E}">
        <p14:creationId xmlns:p14="http://schemas.microsoft.com/office/powerpoint/2010/main" val="291963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4" name="Titre 1"/>
          <p:cNvSpPr txBox="1">
            <a:spLocks/>
          </p:cNvSpPr>
          <p:nvPr/>
        </p:nvSpPr>
        <p:spPr>
          <a:xfrm>
            <a:off x="467544" y="979216"/>
            <a:ext cx="82296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200" b="1" dirty="0">
                <a:hlinkClick r:id="rId3"/>
              </a:rPr>
              <a:t>Compendex &amp; INSPEC</a:t>
            </a:r>
            <a:endParaRPr lang="fr-CA" sz="3200" b="1" dirty="0"/>
          </a:p>
        </p:txBody>
      </p:sp>
      <p:sp>
        <p:nvSpPr>
          <p:cNvPr id="11" name="Rectangle 3"/>
          <p:cNvSpPr>
            <a:spLocks noGrp="1" noChangeArrowheads="1"/>
          </p:cNvSpPr>
          <p:nvPr>
            <p:ph sz="quarter" idx="1"/>
          </p:nvPr>
        </p:nvSpPr>
        <p:spPr>
          <a:xfrm>
            <a:off x="323528" y="1844825"/>
            <a:ext cx="8498210" cy="4680520"/>
          </a:xfrm>
        </p:spPr>
        <p:txBody>
          <a:bodyPr>
            <a:normAutofit fontScale="92500"/>
          </a:bodyPr>
          <a:lstStyle/>
          <a:p>
            <a:pPr lvl="1">
              <a:lnSpc>
                <a:spcPct val="110000"/>
              </a:lnSpc>
              <a:buSzPct val="70000"/>
              <a:buFont typeface="Arial" panose="020B0604020202020204" pitchFamily="34" charset="0"/>
              <a:buChar char="•"/>
            </a:pPr>
            <a:r>
              <a:rPr lang="fr-FR" sz="2400" dirty="0">
                <a:latin typeface="+mj-lt"/>
              </a:rPr>
              <a:t>Type : bibliographique</a:t>
            </a:r>
          </a:p>
          <a:p>
            <a:pPr lvl="1">
              <a:lnSpc>
                <a:spcPct val="110000"/>
              </a:lnSpc>
              <a:buSzPct val="70000"/>
              <a:buFont typeface="Arial" panose="020B0604020202020204" pitchFamily="34" charset="0"/>
              <a:buChar char="•"/>
            </a:pPr>
            <a:r>
              <a:rPr lang="fr-FR" sz="2400" dirty="0">
                <a:latin typeface="+mj-lt"/>
              </a:rPr>
              <a:t>Couverture : depuis 1884</a:t>
            </a:r>
          </a:p>
          <a:p>
            <a:pPr lvl="1">
              <a:lnSpc>
                <a:spcPct val="110000"/>
              </a:lnSpc>
              <a:buSzPct val="70000"/>
              <a:buFont typeface="Arial" panose="020B0604020202020204" pitchFamily="34" charset="0"/>
              <a:buChar char="•"/>
            </a:pPr>
            <a:r>
              <a:rPr lang="fr-FR" sz="2400" dirty="0">
                <a:latin typeface="+mj-lt"/>
              </a:rPr>
              <a:t>Domaine : génie</a:t>
            </a:r>
          </a:p>
          <a:p>
            <a:pPr lvl="1">
              <a:lnSpc>
                <a:spcPct val="110000"/>
              </a:lnSpc>
              <a:buSzPct val="70000"/>
              <a:buFont typeface="Arial" panose="020B0604020202020204" pitchFamily="34" charset="0"/>
              <a:buChar char="•"/>
            </a:pPr>
            <a:r>
              <a:rPr lang="fr-FR" sz="2400" dirty="0">
                <a:latin typeface="+mj-lt"/>
              </a:rPr>
              <a:t>Contenu :  plus de 6000 périodiques, actes de conférences et rapports techniques</a:t>
            </a:r>
          </a:p>
          <a:p>
            <a:pPr lvl="1">
              <a:lnSpc>
                <a:spcPct val="110000"/>
              </a:lnSpc>
              <a:buSzPct val="70000"/>
              <a:buFont typeface="Arial" panose="020B0604020202020204" pitchFamily="34" charset="0"/>
              <a:buChar char="•"/>
            </a:pPr>
            <a:r>
              <a:rPr lang="fr-FR" sz="2400" dirty="0">
                <a:latin typeface="+mj-lt"/>
              </a:rPr>
              <a:t>Mise à jour : hebdomadaire</a:t>
            </a:r>
          </a:p>
          <a:p>
            <a:pPr lvl="1">
              <a:lnSpc>
                <a:spcPct val="110000"/>
              </a:lnSpc>
              <a:buSzPct val="70000"/>
              <a:buFont typeface="Arial" panose="020B0604020202020204" pitchFamily="34" charset="0"/>
              <a:buChar char="•"/>
            </a:pPr>
            <a:r>
              <a:rPr lang="fr-FR" sz="2400" dirty="0">
                <a:latin typeface="+mj-lt"/>
              </a:rPr>
              <a:t>Recherche: en </a:t>
            </a:r>
            <a:r>
              <a:rPr lang="fr-FR" sz="2400" b="1" dirty="0">
                <a:solidFill>
                  <a:srgbClr val="FF0000"/>
                </a:solidFill>
                <a:latin typeface="+mj-lt"/>
              </a:rPr>
              <a:t>anglais</a:t>
            </a:r>
            <a:r>
              <a:rPr lang="fr-FR" sz="2400" dirty="0">
                <a:latin typeface="+mj-lt"/>
              </a:rPr>
              <a:t> uniquement puisque les contenus sont dépouillés en anglais, et qu’il est impossible de chercher dans le texte intégral des documents</a:t>
            </a:r>
          </a:p>
          <a:p>
            <a:pPr lvl="1">
              <a:lnSpc>
                <a:spcPct val="110000"/>
              </a:lnSpc>
              <a:buSzPct val="70000"/>
              <a:buFont typeface="Arial" panose="020B0604020202020204" pitchFamily="34" charset="0"/>
              <a:buChar char="•"/>
            </a:pPr>
            <a:r>
              <a:rPr lang="fr-FR" sz="2400" dirty="0">
                <a:latin typeface="+mj-lt"/>
              </a:rPr>
              <a:t>Options intéressantes : Combiner les équations (</a:t>
            </a:r>
            <a:r>
              <a:rPr lang="fr-FR" sz="2400" i="1" dirty="0" err="1">
                <a:latin typeface="+mj-lt"/>
              </a:rPr>
              <a:t>search</a:t>
            </a:r>
            <a:r>
              <a:rPr lang="fr-FR" sz="2400" i="1" dirty="0">
                <a:latin typeface="+mj-lt"/>
              </a:rPr>
              <a:t> </a:t>
            </a:r>
            <a:r>
              <a:rPr lang="fr-FR" sz="2400" i="1" dirty="0" err="1">
                <a:latin typeface="+mj-lt"/>
              </a:rPr>
              <a:t>history</a:t>
            </a:r>
            <a:r>
              <a:rPr lang="fr-FR" sz="2400" dirty="0">
                <a:latin typeface="+mj-lt"/>
              </a:rPr>
              <a:t>), </a:t>
            </a:r>
            <a:r>
              <a:rPr lang="fr-FR" sz="2400" b="1" dirty="0">
                <a:latin typeface="+mj-lt"/>
              </a:rPr>
              <a:t>Obtenir à l’ÉTS</a:t>
            </a:r>
            <a:r>
              <a:rPr lang="fr-FR" sz="2400" dirty="0">
                <a:latin typeface="+mj-lt"/>
              </a:rPr>
              <a:t>, nombre de citations (</a:t>
            </a:r>
            <a:r>
              <a:rPr lang="fr-FR" sz="2400" i="1" dirty="0">
                <a:latin typeface="+mj-lt"/>
              </a:rPr>
              <a:t>Cited by in </a:t>
            </a:r>
            <a:r>
              <a:rPr lang="fr-FR" sz="2400" i="1" dirty="0" err="1">
                <a:latin typeface="+mj-lt"/>
              </a:rPr>
              <a:t>Scopus</a:t>
            </a:r>
            <a:r>
              <a:rPr lang="fr-FR" sz="2400" dirty="0">
                <a:latin typeface="+mj-lt"/>
              </a:rPr>
              <a:t>)</a:t>
            </a:r>
          </a:p>
        </p:txBody>
      </p:sp>
      <p:sp>
        <p:nvSpPr>
          <p:cNvPr id="7"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2.3. Utiliser les outils de recherche pertinents </a:t>
            </a:r>
          </a:p>
        </p:txBody>
      </p:sp>
    </p:spTree>
    <p:extLst>
      <p:ext uri="{BB962C8B-B14F-4D97-AF65-F5344CB8AC3E}">
        <p14:creationId xmlns:p14="http://schemas.microsoft.com/office/powerpoint/2010/main" val="2952733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re 1"/>
          <p:cNvSpPr txBox="1">
            <a:spLocks/>
          </p:cNvSpPr>
          <p:nvPr/>
        </p:nvSpPr>
        <p:spPr>
          <a:xfrm>
            <a:off x="453044" y="188640"/>
            <a:ext cx="6181436" cy="490066"/>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800" dirty="0"/>
              <a:t>Compendex – interface de recherche</a:t>
            </a:r>
          </a:p>
        </p:txBody>
      </p:sp>
      <p:pic>
        <p:nvPicPr>
          <p:cNvPr id="6" name="Image 5"/>
          <p:cNvPicPr>
            <a:picLocks noChangeAspect="1"/>
          </p:cNvPicPr>
          <p:nvPr/>
        </p:nvPicPr>
        <p:blipFill>
          <a:blip r:embed="rId2"/>
          <a:stretch>
            <a:fillRect/>
          </a:stretch>
        </p:blipFill>
        <p:spPr>
          <a:xfrm>
            <a:off x="792091" y="954440"/>
            <a:ext cx="7551506" cy="5903560"/>
          </a:xfrm>
          <a:prstGeom prst="rect">
            <a:avLst/>
          </a:prstGeom>
        </p:spPr>
      </p:pic>
    </p:spTree>
    <p:extLst>
      <p:ext uri="{BB962C8B-B14F-4D97-AF65-F5344CB8AC3E}">
        <p14:creationId xmlns:p14="http://schemas.microsoft.com/office/powerpoint/2010/main" val="2824407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960711"/>
            <a:ext cx="9144000" cy="5356746"/>
          </a:xfrm>
          <a:prstGeom prst="rect">
            <a:avLst/>
          </a:prstGeom>
        </p:spPr>
      </p:pic>
      <p:sp>
        <p:nvSpPr>
          <p:cNvPr id="7" name="Titre 1"/>
          <p:cNvSpPr txBox="1">
            <a:spLocks/>
          </p:cNvSpPr>
          <p:nvPr/>
        </p:nvSpPr>
        <p:spPr>
          <a:xfrm>
            <a:off x="453044" y="188640"/>
            <a:ext cx="6181436" cy="490066"/>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800" dirty="0"/>
              <a:t>Compendex – interface résultats</a:t>
            </a:r>
          </a:p>
        </p:txBody>
      </p:sp>
    </p:spTree>
    <p:extLst>
      <p:ext uri="{BB962C8B-B14F-4D97-AF65-F5344CB8AC3E}">
        <p14:creationId xmlns:p14="http://schemas.microsoft.com/office/powerpoint/2010/main" val="2125639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Titre 1"/>
          <p:cNvSpPr txBox="1">
            <a:spLocks/>
          </p:cNvSpPr>
          <p:nvPr/>
        </p:nvSpPr>
        <p:spPr>
          <a:xfrm>
            <a:off x="453044" y="188640"/>
            <a:ext cx="6181436" cy="490066"/>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800" dirty="0"/>
              <a:t>Compendex – interface résultats</a:t>
            </a:r>
          </a:p>
        </p:txBody>
      </p:sp>
      <p:pic>
        <p:nvPicPr>
          <p:cNvPr id="3" name="Image 2"/>
          <p:cNvPicPr>
            <a:picLocks noChangeAspect="1"/>
          </p:cNvPicPr>
          <p:nvPr/>
        </p:nvPicPr>
        <p:blipFill>
          <a:blip r:embed="rId2"/>
          <a:stretch>
            <a:fillRect/>
          </a:stretch>
        </p:blipFill>
        <p:spPr>
          <a:xfrm>
            <a:off x="0" y="960711"/>
            <a:ext cx="9144000" cy="5356746"/>
          </a:xfrm>
          <a:prstGeom prst="rect">
            <a:avLst/>
          </a:prstGeom>
        </p:spPr>
      </p:pic>
      <p:pic>
        <p:nvPicPr>
          <p:cNvPr id="7" name="Image 6"/>
          <p:cNvPicPr>
            <a:picLocks noChangeAspect="1"/>
          </p:cNvPicPr>
          <p:nvPr/>
        </p:nvPicPr>
        <p:blipFill rotWithShape="1">
          <a:blip r:embed="rId3"/>
          <a:srcRect b="15192"/>
          <a:stretch/>
        </p:blipFill>
        <p:spPr>
          <a:xfrm>
            <a:off x="5260203" y="7946"/>
            <a:ext cx="3883797" cy="3647326"/>
          </a:xfrm>
          <a:prstGeom prst="rect">
            <a:avLst/>
          </a:prstGeom>
          <a:ln w="19050">
            <a:solidFill>
              <a:schemeClr val="accent5">
                <a:lumMod val="50000"/>
              </a:schemeClr>
            </a:solidFill>
          </a:ln>
          <a:effectLst>
            <a:outerShdw blurRad="50800" dist="38100" dir="2700000" sx="101000" sy="101000" algn="tl" rotWithShape="0">
              <a:prstClr val="black">
                <a:alpha val="40000"/>
              </a:prstClr>
            </a:outerShdw>
          </a:effectLst>
        </p:spPr>
      </p:pic>
      <p:sp>
        <p:nvSpPr>
          <p:cNvPr id="8" name="Rectangle 7"/>
          <p:cNvSpPr/>
          <p:nvPr/>
        </p:nvSpPr>
        <p:spPr>
          <a:xfrm>
            <a:off x="5578746" y="3742548"/>
            <a:ext cx="790523" cy="353819"/>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0" name="Connecteur droit 9"/>
          <p:cNvCxnSpPr/>
          <p:nvPr/>
        </p:nvCxnSpPr>
        <p:spPr>
          <a:xfrm flipV="1">
            <a:off x="6369269" y="4009090"/>
            <a:ext cx="648072" cy="1"/>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7017341" y="3647326"/>
            <a:ext cx="0" cy="361766"/>
          </a:xfrm>
          <a:prstGeom prst="straightConnector1">
            <a:avLst/>
          </a:prstGeom>
          <a:ln w="254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80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05"/>
        <p:cNvGrpSpPr/>
        <p:nvPr/>
      </p:nvGrpSpPr>
      <p:grpSpPr>
        <a:xfrm>
          <a:off x="0" y="0"/>
          <a:ext cx="0" cy="0"/>
          <a:chOff x="0" y="0"/>
          <a:chExt cx="0" cy="0"/>
        </a:xfrm>
      </p:grpSpPr>
      <p:sp>
        <p:nvSpPr>
          <p:cNvPr id="106" name="Google Shape;106;p15"/>
          <p:cNvSpPr txBox="1">
            <a:spLocks noGrp="1"/>
          </p:cNvSpPr>
          <p:nvPr>
            <p:ph type="body" idx="1"/>
          </p:nvPr>
        </p:nvSpPr>
        <p:spPr>
          <a:xfrm>
            <a:off x="457200" y="532524"/>
            <a:ext cx="8229600" cy="584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CA" sz="2000" b="1" dirty="0">
                <a:latin typeface="Calibri"/>
                <a:ea typeface="Calibri"/>
                <a:cs typeface="Calibri"/>
                <a:sym typeface="Calibri"/>
              </a:rPr>
              <a:t>La situation actuelle:</a:t>
            </a:r>
          </a:p>
          <a:p>
            <a:pPr marL="457200" marR="0" lvl="0" indent="-355600" algn="l" rtl="0">
              <a:lnSpc>
                <a:spcPct val="100000"/>
              </a:lnSpc>
              <a:spcBef>
                <a:spcPts val="1600"/>
              </a:spcBef>
              <a:spcAft>
                <a:spcPts val="0"/>
              </a:spcAft>
              <a:buSzPts val="2000"/>
              <a:buFont typeface="Calibri"/>
              <a:buChar char="•"/>
            </a:pPr>
            <a:r>
              <a:rPr lang="fr-CA" sz="2000" u="sng" dirty="0">
                <a:solidFill>
                  <a:schemeClr val="hlink"/>
                </a:solidFill>
                <a:latin typeface="Calibri"/>
                <a:ea typeface="Calibri"/>
                <a:cs typeface="Calibri"/>
                <a:sym typeface="Calibri"/>
                <a:hlinkClick r:id="rId3"/>
              </a:rPr>
              <a:t>La bibliothèque est ouverte</a:t>
            </a:r>
            <a:r>
              <a:rPr lang="fr-CA" sz="2000" dirty="0">
                <a:latin typeface="Calibri"/>
                <a:ea typeface="Calibri"/>
                <a:cs typeface="Calibri"/>
                <a:sym typeface="Calibri"/>
              </a:rPr>
              <a:t> de 8 h 30 à 20 h en semaine et de 9 h à 18 h la fin de semaine. Il est possible de faire du travail individuel sur place et de consulter et d’emprunter la documentation. Un nombre limité de postes informatiques est accessibles et il est possible d’imprimer. Vous pouvez également réserver une salle de travail individuel.</a:t>
            </a:r>
            <a:br>
              <a:rPr lang="fr-CA" sz="2000" dirty="0">
                <a:latin typeface="Calibri"/>
                <a:ea typeface="Calibri"/>
                <a:cs typeface="Calibri"/>
                <a:sym typeface="Calibri"/>
              </a:rPr>
            </a:br>
            <a:endParaRPr sz="2000" dirty="0">
              <a:latin typeface="Calibri"/>
              <a:ea typeface="Calibri"/>
              <a:cs typeface="Calibri"/>
              <a:sym typeface="Calibri"/>
            </a:endParaRPr>
          </a:p>
          <a:p>
            <a:pPr marL="457200" marR="0" lvl="0" indent="-355600" algn="l" rtl="0">
              <a:lnSpc>
                <a:spcPct val="100000"/>
              </a:lnSpc>
              <a:spcBef>
                <a:spcPts val="1000"/>
              </a:spcBef>
              <a:spcAft>
                <a:spcPts val="0"/>
              </a:spcAft>
              <a:buSzPts val="2000"/>
              <a:buFont typeface="Calibri"/>
              <a:buChar char="•"/>
            </a:pPr>
            <a:r>
              <a:rPr lang="fr-CA" sz="2000" dirty="0">
                <a:latin typeface="Calibri"/>
                <a:ea typeface="Calibri"/>
                <a:cs typeface="Calibri"/>
                <a:sym typeface="Calibri"/>
              </a:rPr>
              <a:t>Nous sommes joignables par courriel (</a:t>
            </a:r>
            <a:r>
              <a:rPr lang="fr-CA" sz="2000" u="sng" dirty="0">
                <a:solidFill>
                  <a:schemeClr val="hlink"/>
                </a:solidFill>
                <a:latin typeface="Calibri"/>
                <a:ea typeface="Calibri"/>
                <a:cs typeface="Calibri"/>
                <a:sym typeface="Calibri"/>
                <a:hlinkClick r:id="rId4"/>
              </a:rPr>
              <a:t>bibref@etsmtl.ca</a:t>
            </a:r>
            <a:r>
              <a:rPr lang="fr-CA" sz="2000" dirty="0">
                <a:latin typeface="Calibri"/>
                <a:ea typeface="Calibri"/>
                <a:cs typeface="Calibri"/>
                <a:sym typeface="Calibri"/>
              </a:rPr>
              <a:t>), en direct par </a:t>
            </a:r>
            <a:r>
              <a:rPr lang="fr-CA" sz="2000" u="sng" dirty="0">
                <a:solidFill>
                  <a:schemeClr val="hlink"/>
                </a:solidFill>
                <a:latin typeface="Calibri"/>
                <a:ea typeface="Calibri"/>
                <a:cs typeface="Calibri"/>
                <a:sym typeface="Calibri"/>
                <a:hlinkClick r:id="rId5"/>
              </a:rPr>
              <a:t>clavardage</a:t>
            </a:r>
            <a:r>
              <a:rPr lang="fr-CA" sz="2000" dirty="0">
                <a:latin typeface="Calibri"/>
                <a:ea typeface="Calibri"/>
                <a:cs typeface="Calibri"/>
                <a:sym typeface="Calibri"/>
              </a:rPr>
              <a:t> et l’aide sur place est également disponible. Consultez l’</a:t>
            </a:r>
            <a:r>
              <a:rPr lang="fr-CA" sz="2000" u="sng" dirty="0">
                <a:solidFill>
                  <a:schemeClr val="hlink"/>
                </a:solidFill>
                <a:latin typeface="Calibri"/>
                <a:ea typeface="Calibri"/>
                <a:cs typeface="Calibri"/>
                <a:sym typeface="Calibri"/>
                <a:hlinkClick r:id="rId3"/>
              </a:rPr>
              <a:t>horaire des différents services sur notre site web.</a:t>
            </a:r>
            <a:r>
              <a:rPr lang="fr-CA" sz="2000" dirty="0">
                <a:latin typeface="Calibri"/>
                <a:ea typeface="Calibri"/>
                <a:cs typeface="Calibri"/>
                <a:sym typeface="Calibri"/>
              </a:rPr>
              <a:t> </a:t>
            </a:r>
            <a:br>
              <a:rPr lang="fr-CA" sz="2000" dirty="0">
                <a:latin typeface="Calibri"/>
                <a:ea typeface="Calibri"/>
                <a:cs typeface="Calibri"/>
                <a:sym typeface="Calibri"/>
              </a:rPr>
            </a:br>
            <a:endParaRPr sz="2000" dirty="0">
              <a:latin typeface="Calibri"/>
              <a:ea typeface="Calibri"/>
              <a:cs typeface="Calibri"/>
              <a:sym typeface="Calibri"/>
            </a:endParaRPr>
          </a:p>
          <a:p>
            <a:pPr marL="457200" marR="0" lvl="0" indent="-355600" algn="l" rtl="0">
              <a:lnSpc>
                <a:spcPct val="100000"/>
              </a:lnSpc>
              <a:spcBef>
                <a:spcPts val="1000"/>
              </a:spcBef>
              <a:spcAft>
                <a:spcPts val="0"/>
              </a:spcAft>
              <a:buSzPts val="2000"/>
              <a:buFont typeface="Calibri"/>
              <a:buChar char="•"/>
            </a:pPr>
            <a:r>
              <a:rPr lang="fr-CA" sz="2000" dirty="0">
                <a:latin typeface="Calibri"/>
                <a:ea typeface="Calibri"/>
                <a:cs typeface="Calibri"/>
                <a:sym typeface="Calibri"/>
              </a:rPr>
              <a:t>Le </a:t>
            </a:r>
            <a:r>
              <a:rPr lang="fr-CA" sz="2000" u="sng" dirty="0">
                <a:solidFill>
                  <a:schemeClr val="hlink"/>
                </a:solidFill>
                <a:latin typeface="Calibri"/>
                <a:ea typeface="Calibri"/>
                <a:cs typeface="Calibri"/>
                <a:sym typeface="Calibri"/>
                <a:hlinkClick r:id="rId6"/>
              </a:rPr>
              <a:t>proxy (accès hors campus</a:t>
            </a:r>
            <a:r>
              <a:rPr lang="fr-CA" sz="2000" dirty="0">
                <a:latin typeface="Calibri"/>
                <a:ea typeface="Calibri"/>
                <a:cs typeface="Calibri"/>
                <a:sym typeface="Calibri"/>
              </a:rPr>
              <a:t>) vous permet d’accéder à distance à la documentation électronique (ebooks, articles, etc.) sur votre ordinateur.</a:t>
            </a:r>
            <a:br>
              <a:rPr lang="fr-CA" sz="2000" dirty="0">
                <a:latin typeface="Calibri"/>
                <a:ea typeface="Calibri"/>
                <a:cs typeface="Calibri"/>
                <a:sym typeface="Calibri"/>
              </a:rPr>
            </a:br>
            <a:endParaRPr sz="2000" dirty="0">
              <a:latin typeface="Calibri"/>
              <a:ea typeface="Calibri"/>
              <a:cs typeface="Calibri"/>
              <a:sym typeface="Calibri"/>
            </a:endParaRPr>
          </a:p>
          <a:p>
            <a:pPr marL="457200" lvl="0" indent="-355600" algn="l" rtl="0">
              <a:spcBef>
                <a:spcPts val="1000"/>
              </a:spcBef>
              <a:spcAft>
                <a:spcPts val="0"/>
              </a:spcAft>
              <a:buSzPts val="2000"/>
              <a:buFont typeface="Calibri"/>
              <a:buChar char="•"/>
            </a:pPr>
            <a:r>
              <a:rPr lang="fr-CA" sz="2000" dirty="0">
                <a:latin typeface="Calibri"/>
                <a:ea typeface="Calibri"/>
                <a:cs typeface="Calibri"/>
                <a:sym typeface="Calibri"/>
              </a:rPr>
              <a:t>Consultez le site Web pour connaître tous </a:t>
            </a:r>
            <a:r>
              <a:rPr lang="fr-CA" sz="2000" u="sng" dirty="0">
                <a:solidFill>
                  <a:schemeClr val="hlink"/>
                </a:solidFill>
                <a:latin typeface="Calibri"/>
                <a:ea typeface="Calibri"/>
                <a:cs typeface="Calibri"/>
                <a:sym typeface="Calibri"/>
                <a:hlinkClick r:id="rId7"/>
              </a:rPr>
              <a:t>les services sur place</a:t>
            </a:r>
            <a:r>
              <a:rPr lang="fr-CA" sz="2000" dirty="0">
                <a:latin typeface="Calibri"/>
                <a:ea typeface="Calibri"/>
                <a:cs typeface="Calibri"/>
                <a:sym typeface="Calibri"/>
              </a:rPr>
              <a:t> et </a:t>
            </a:r>
            <a:r>
              <a:rPr lang="fr-CA" sz="2000" u="sng" dirty="0">
                <a:solidFill>
                  <a:schemeClr val="hlink"/>
                </a:solidFill>
                <a:latin typeface="Calibri"/>
                <a:ea typeface="Calibri"/>
                <a:cs typeface="Calibri"/>
                <a:sym typeface="Calibri"/>
                <a:hlinkClick r:id="rId8"/>
              </a:rPr>
              <a:t>à distance</a:t>
            </a:r>
            <a:endParaRPr sz="2000" dirty="0">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800"/>
              <a:buFont typeface="Arial"/>
              <a:buNone/>
            </a:pPr>
            <a:endParaRPr sz="1900" dirty="0">
              <a:latin typeface="Calibri"/>
              <a:ea typeface="Calibri"/>
              <a:cs typeface="Calibri"/>
              <a:sym typeface="Calibri"/>
            </a:endParaRPr>
          </a:p>
        </p:txBody>
      </p:sp>
      <p:sp>
        <p:nvSpPr>
          <p:cNvPr id="4" name="Titre 1">
            <a:extLst>
              <a:ext uri="{FF2B5EF4-FFF2-40B4-BE49-F238E27FC236}">
                <a16:creationId xmlns:a16="http://schemas.microsoft.com/office/drawing/2014/main" id="{3ED76C65-FEC0-4FDD-B239-DCF797232E5B}"/>
              </a:ext>
            </a:extLst>
          </p:cNvPr>
          <p:cNvSpPr>
            <a:spLocks noGrp="1"/>
          </p:cNvSpPr>
          <p:nvPr>
            <p:ph type="title"/>
          </p:nvPr>
        </p:nvSpPr>
        <p:spPr>
          <a:xfrm>
            <a:off x="457200" y="274638"/>
            <a:ext cx="8229600" cy="634082"/>
          </a:xfrm>
          <a:solidFill>
            <a:schemeClr val="accent2">
              <a:lumMod val="40000"/>
              <a:lumOff val="60000"/>
            </a:schemeClr>
          </a:solidFill>
        </p:spPr>
        <p:txBody>
          <a:bodyPr>
            <a:noAutofit/>
          </a:bodyPr>
          <a:lstStyle/>
          <a:p>
            <a:pPr algn="l"/>
            <a:r>
              <a:rPr lang="fr-CA" sz="3000" b="0" dirty="0">
                <a:latin typeface="+mj-lt"/>
              </a:rPr>
              <a:t>1. La bibliothèque et les bibliothécaires de l’ÉTS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Titre 1"/>
          <p:cNvSpPr txBox="1">
            <a:spLocks/>
          </p:cNvSpPr>
          <p:nvPr/>
        </p:nvSpPr>
        <p:spPr>
          <a:xfrm>
            <a:off x="453044" y="188640"/>
            <a:ext cx="6181436" cy="490066"/>
          </a:xfrm>
          <a:prstGeom prst="rect">
            <a:avLst/>
          </a:prstGeom>
          <a:solidFill>
            <a:schemeClr val="bg1">
              <a:lumMod val="8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800" dirty="0"/>
              <a:t>Compendex – interface résultats</a:t>
            </a:r>
          </a:p>
        </p:txBody>
      </p:sp>
      <p:pic>
        <p:nvPicPr>
          <p:cNvPr id="3" name="Image 2"/>
          <p:cNvPicPr>
            <a:picLocks noChangeAspect="1"/>
          </p:cNvPicPr>
          <p:nvPr/>
        </p:nvPicPr>
        <p:blipFill>
          <a:blip r:embed="rId2"/>
          <a:stretch>
            <a:fillRect/>
          </a:stretch>
        </p:blipFill>
        <p:spPr>
          <a:xfrm>
            <a:off x="0" y="960711"/>
            <a:ext cx="9144000" cy="5356746"/>
          </a:xfrm>
          <a:prstGeom prst="rect">
            <a:avLst/>
          </a:prstGeom>
        </p:spPr>
      </p:pic>
      <p:pic>
        <p:nvPicPr>
          <p:cNvPr id="7" name="Image 6"/>
          <p:cNvPicPr>
            <a:picLocks noChangeAspect="1"/>
          </p:cNvPicPr>
          <p:nvPr/>
        </p:nvPicPr>
        <p:blipFill rotWithShape="1">
          <a:blip r:embed="rId3"/>
          <a:srcRect b="15192"/>
          <a:stretch/>
        </p:blipFill>
        <p:spPr>
          <a:xfrm>
            <a:off x="5260931" y="21077"/>
            <a:ext cx="3883797" cy="3647326"/>
          </a:xfrm>
          <a:prstGeom prst="rect">
            <a:avLst/>
          </a:prstGeom>
          <a:ln w="19050">
            <a:solidFill>
              <a:schemeClr val="accent5">
                <a:lumMod val="50000"/>
              </a:schemeClr>
            </a:solidFill>
          </a:ln>
          <a:effectLst>
            <a:outerShdw blurRad="50800" dist="38100" dir="2700000" sx="101000" sy="101000" algn="tl" rotWithShape="0">
              <a:prstClr val="black">
                <a:alpha val="40000"/>
              </a:prstClr>
            </a:outerShdw>
          </a:effectLst>
        </p:spPr>
      </p:pic>
      <p:sp>
        <p:nvSpPr>
          <p:cNvPr id="8" name="Rectangle 7"/>
          <p:cNvSpPr/>
          <p:nvPr/>
        </p:nvSpPr>
        <p:spPr>
          <a:xfrm>
            <a:off x="5578746" y="3742548"/>
            <a:ext cx="790523" cy="353819"/>
          </a:xfrm>
          <a:prstGeom prst="rect">
            <a:avLst/>
          </a:prstGeom>
          <a:solidFill>
            <a:schemeClr val="accent5">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0" name="Connecteur droit 9"/>
          <p:cNvCxnSpPr/>
          <p:nvPr/>
        </p:nvCxnSpPr>
        <p:spPr>
          <a:xfrm flipV="1">
            <a:off x="6369269" y="4009090"/>
            <a:ext cx="648072" cy="1"/>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7017341" y="3647326"/>
            <a:ext cx="0" cy="361766"/>
          </a:xfrm>
          <a:prstGeom prst="straightConnector1">
            <a:avLst/>
          </a:prstGeom>
          <a:ln w="254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424933" y="1556708"/>
            <a:ext cx="3123166" cy="288032"/>
          </a:xfrm>
          <a:prstGeom prst="rect">
            <a:avLst/>
          </a:prstGeom>
          <a:solidFill>
            <a:schemeClr val="accent5">
              <a:alpha val="3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2" name="Connecteur droit avec flèche 11"/>
          <p:cNvCxnSpPr>
            <a:stCxn id="9" idx="1"/>
          </p:cNvCxnSpPr>
          <p:nvPr/>
        </p:nvCxnSpPr>
        <p:spPr>
          <a:xfrm flipH="1">
            <a:off x="4560837" y="1700724"/>
            <a:ext cx="864096" cy="0"/>
          </a:xfrm>
          <a:prstGeom prst="straightConnector1">
            <a:avLst/>
          </a:prstGeom>
          <a:ln w="25400">
            <a:solidFill>
              <a:schemeClr val="accent5">
                <a:lumMod val="50000"/>
              </a:schemeClr>
            </a:solidFill>
            <a:tailEnd type="triangle"/>
          </a:ln>
          <a:effectLst>
            <a:outerShdw blurRad="50800" dist="38100" dir="2700000" sx="101000" sy="101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4"/>
          <a:stretch>
            <a:fillRect/>
          </a:stretch>
        </p:blipFill>
        <p:spPr>
          <a:xfrm>
            <a:off x="308977" y="0"/>
            <a:ext cx="4250404" cy="3820450"/>
          </a:xfrm>
          <a:prstGeom prst="rect">
            <a:avLst/>
          </a:prstGeom>
          <a:ln w="19050">
            <a:solidFill>
              <a:schemeClr val="accent5">
                <a:lumMod val="50000"/>
              </a:schemeClr>
            </a:solidFill>
          </a:ln>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337326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4"/>
          <p:cNvSpPr/>
          <p:nvPr/>
        </p:nvSpPr>
        <p:spPr>
          <a:xfrm>
            <a:off x="467544" y="2559420"/>
            <a:ext cx="8229600" cy="3262432"/>
          </a:xfrm>
          <a:prstGeom prst="rect">
            <a:avLst/>
          </a:prstGeom>
        </p:spPr>
        <p:txBody>
          <a:bodyPr wrap="square">
            <a:spAutoFit/>
          </a:bodyPr>
          <a:lstStyle/>
          <a:p>
            <a:pPr>
              <a:buFontTx/>
              <a:buNone/>
            </a:pPr>
            <a:r>
              <a:rPr lang="fr-CA" sz="2800" b="1" dirty="0">
                <a:solidFill>
                  <a:schemeClr val="accent2">
                    <a:lumMod val="75000"/>
                  </a:schemeClr>
                </a:solidFill>
              </a:rPr>
              <a:t>Bases de données bibliographiques</a:t>
            </a:r>
          </a:p>
          <a:p>
            <a:pPr marL="800100" lvl="1" indent="-342900">
              <a:buFont typeface="Arial" panose="020B0604020202020204" pitchFamily="34" charset="0"/>
              <a:buChar char="•"/>
            </a:pPr>
            <a:r>
              <a:rPr lang="fr-CA" sz="2000" dirty="0"/>
              <a:t>Description d’articles dans un ou plusieurs domaine(s) (plusieurs éditeurs)</a:t>
            </a:r>
          </a:p>
          <a:p>
            <a:pPr marL="800100" lvl="1" indent="-342900">
              <a:buFont typeface="Arial" panose="020B0604020202020204" pitchFamily="34" charset="0"/>
              <a:buChar char="•"/>
            </a:pPr>
            <a:r>
              <a:rPr lang="fr-CA" sz="2000" dirty="0"/>
              <a:t>Exemples :  </a:t>
            </a:r>
            <a:r>
              <a:rPr lang="fr-CA" sz="2000" dirty="0" err="1"/>
              <a:t>Compendex</a:t>
            </a:r>
            <a:r>
              <a:rPr lang="fr-CA" sz="2000" dirty="0"/>
              <a:t>, INSPEC, Web of Science, </a:t>
            </a:r>
            <a:r>
              <a:rPr lang="fr-CA" sz="2000" dirty="0" err="1"/>
              <a:t>Scopus</a:t>
            </a:r>
            <a:endParaRPr lang="fr-CA" sz="2000" dirty="0"/>
          </a:p>
          <a:p>
            <a:pPr marL="800100" lvl="1" indent="-342900">
              <a:buFont typeface="Arial" panose="020B0604020202020204" pitchFamily="34" charset="0"/>
              <a:buChar char="•"/>
            </a:pPr>
            <a:r>
              <a:rPr lang="fr-CA" sz="2000" dirty="0"/>
              <a:t>Vérifier la disponibilité avec le bouton</a:t>
            </a:r>
            <a:endParaRPr lang="fr-CA" sz="1200" dirty="0"/>
          </a:p>
          <a:p>
            <a:pPr>
              <a:spcBef>
                <a:spcPts val="1200"/>
              </a:spcBef>
              <a:buFontTx/>
              <a:buNone/>
            </a:pPr>
            <a:r>
              <a:rPr lang="fr-CA" sz="2800" b="1" dirty="0">
                <a:solidFill>
                  <a:schemeClr val="accent2">
                    <a:lumMod val="75000"/>
                  </a:schemeClr>
                </a:solidFill>
              </a:rPr>
              <a:t>Collections de documents électroniques  </a:t>
            </a:r>
          </a:p>
          <a:p>
            <a:pPr marL="800100" lvl="1" indent="-342900">
              <a:buFont typeface="Arial" panose="020B0604020202020204" pitchFamily="34" charset="0"/>
              <a:buChar char="•"/>
            </a:pPr>
            <a:r>
              <a:rPr lang="fr-FR" sz="2000" b="1" dirty="0"/>
              <a:t>Description</a:t>
            </a:r>
            <a:r>
              <a:rPr lang="fr-FR" sz="2000" dirty="0"/>
              <a:t> et </a:t>
            </a:r>
            <a:r>
              <a:rPr lang="fr-FR" sz="2000" b="1" dirty="0"/>
              <a:t>texte électronique des documents </a:t>
            </a:r>
            <a:r>
              <a:rPr lang="fr-FR" sz="2000" dirty="0"/>
              <a:t>(selon nos abonnements)</a:t>
            </a:r>
          </a:p>
          <a:p>
            <a:pPr marL="800100" lvl="1" indent="-342900">
              <a:buFont typeface="Arial" panose="020B0604020202020204" pitchFamily="34" charset="0"/>
              <a:buChar char="•"/>
            </a:pPr>
            <a:r>
              <a:rPr lang="fr-CA" sz="2000" dirty="0"/>
              <a:t>Exemples : </a:t>
            </a:r>
            <a:r>
              <a:rPr lang="fr-CA" sz="2000" dirty="0" err="1"/>
              <a:t>ScienceDirect</a:t>
            </a:r>
            <a:r>
              <a:rPr lang="fr-CA" sz="2000" dirty="0"/>
              <a:t>, </a:t>
            </a:r>
            <a:r>
              <a:rPr lang="fr-CA" sz="2000" dirty="0" err="1"/>
              <a:t>IEEExplore</a:t>
            </a:r>
            <a:r>
              <a:rPr lang="fr-CA" sz="2000" dirty="0"/>
              <a:t>, Taylor &amp; Francis</a:t>
            </a:r>
          </a:p>
        </p:txBody>
      </p:sp>
      <p:sp>
        <p:nvSpPr>
          <p:cNvPr id="7" name="ZoneTexte 6"/>
          <p:cNvSpPr txBox="1"/>
          <p:nvPr/>
        </p:nvSpPr>
        <p:spPr>
          <a:xfrm>
            <a:off x="467544" y="1852043"/>
            <a:ext cx="8229600" cy="523220"/>
          </a:xfrm>
          <a:prstGeom prst="rect">
            <a:avLst/>
          </a:prstGeom>
          <a:noFill/>
        </p:spPr>
        <p:txBody>
          <a:bodyPr wrap="square" rtlCol="0">
            <a:spAutoFit/>
          </a:bodyPr>
          <a:lstStyle/>
          <a:p>
            <a:r>
              <a:rPr lang="fr-CA" sz="2800" b="1" dirty="0"/>
              <a:t>Distinction: Bases de données vs Collections</a:t>
            </a: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597" t="26281" r="7098"/>
          <a:stretch/>
        </p:blipFill>
        <p:spPr bwMode="auto">
          <a:xfrm>
            <a:off x="5362782" y="3982560"/>
            <a:ext cx="873940" cy="27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2.3. Utiliser les outils de recherche pertinents </a:t>
            </a:r>
          </a:p>
        </p:txBody>
      </p:sp>
    </p:spTree>
    <p:extLst>
      <p:ext uri="{BB962C8B-B14F-4D97-AF65-F5344CB8AC3E}">
        <p14:creationId xmlns:p14="http://schemas.microsoft.com/office/powerpoint/2010/main" val="3411668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687901980"/>
              </p:ext>
            </p:extLst>
          </p:nvPr>
        </p:nvGraphicFramePr>
        <p:xfrm>
          <a:off x="728282" y="1385468"/>
          <a:ext cx="7550085" cy="4998982"/>
        </p:xfrm>
        <a:graphic>
          <a:graphicData uri="http://schemas.openxmlformats.org/drawingml/2006/table">
            <a:tbl>
              <a:tblPr firstRow="1" bandRow="1">
                <a:tableStyleId>{2D5ABB26-0587-4C30-8999-92F81FD0307C}</a:tableStyleId>
              </a:tblPr>
              <a:tblGrid>
                <a:gridCol w="7550085">
                  <a:extLst>
                    <a:ext uri="{9D8B030D-6E8A-4147-A177-3AD203B41FA5}">
                      <a16:colId xmlns:a16="http://schemas.microsoft.com/office/drawing/2014/main" val="20000"/>
                    </a:ext>
                  </a:extLst>
                </a:gridCol>
              </a:tblGrid>
              <a:tr h="567490">
                <a:tc>
                  <a:txBody>
                    <a:bodyPr/>
                    <a:lstStyle/>
                    <a:p>
                      <a:r>
                        <a:rPr lang="fr-CA" sz="2400" b="0" dirty="0">
                          <a:solidFill>
                            <a:schemeClr val="bg1">
                              <a:lumMod val="75000"/>
                            </a:schemeClr>
                          </a:solidFill>
                        </a:rPr>
                        <a:t>1. La bibliothèque</a:t>
                      </a:r>
                      <a:r>
                        <a:rPr lang="fr-CA" sz="2400" b="0" baseline="0" dirty="0">
                          <a:solidFill>
                            <a:schemeClr val="bg1">
                              <a:lumMod val="75000"/>
                            </a:schemeClr>
                          </a:solidFill>
                        </a:rPr>
                        <a:t> et les bibliothécaires de l’ÉTS</a:t>
                      </a:r>
                      <a:endParaRPr lang="fr-CA" sz="2400" b="0" dirty="0">
                        <a:solidFill>
                          <a:schemeClr val="bg1">
                            <a:lumMod val="75000"/>
                          </a:schemeClr>
                        </a:solidFill>
                      </a:endParaRPr>
                    </a:p>
                  </a:txBody>
                  <a:tcPr/>
                </a:tc>
                <a:extLst>
                  <a:ext uri="{0D108BD9-81ED-4DB2-BD59-A6C34878D82A}">
                    <a16:rowId xmlns:a16="http://schemas.microsoft.com/office/drawing/2014/main" val="10000"/>
                  </a:ext>
                </a:extLst>
              </a:tr>
              <a:tr h="567490">
                <a:tc>
                  <a:txBody>
                    <a:bodyPr/>
                    <a:lstStyle/>
                    <a:p>
                      <a:r>
                        <a:rPr lang="fr-CA" sz="2400" b="1" dirty="0">
                          <a:solidFill>
                            <a:schemeClr val="tx1"/>
                          </a:solidFill>
                        </a:rPr>
                        <a:t>2. Stratégies</a:t>
                      </a:r>
                      <a:r>
                        <a:rPr lang="fr-CA" sz="2400" b="1" baseline="0" dirty="0">
                          <a:solidFill>
                            <a:schemeClr val="tx1"/>
                          </a:solidFill>
                        </a:rPr>
                        <a:t> de </a:t>
                      </a:r>
                      <a:r>
                        <a:rPr lang="fr-CA" sz="2400" b="1" dirty="0">
                          <a:solidFill>
                            <a:schemeClr val="tx1"/>
                          </a:solidFill>
                        </a:rPr>
                        <a:t>recherche</a:t>
                      </a:r>
                      <a:r>
                        <a:rPr lang="fr-CA" sz="2400" b="1" baseline="0" dirty="0">
                          <a:solidFill>
                            <a:schemeClr val="tx1"/>
                          </a:solidFill>
                        </a:rPr>
                        <a:t> documentaire</a:t>
                      </a:r>
                      <a:endParaRPr lang="fr-CA" sz="2400" b="1" dirty="0">
                        <a:solidFill>
                          <a:schemeClr val="tx1"/>
                        </a:solidFill>
                      </a:endParaRPr>
                    </a:p>
                  </a:txBody>
                  <a:tcPr/>
                </a:tc>
                <a:extLst>
                  <a:ext uri="{0D108BD9-81ED-4DB2-BD59-A6C34878D82A}">
                    <a16:rowId xmlns:a16="http://schemas.microsoft.com/office/drawing/2014/main" val="10001"/>
                  </a:ext>
                </a:extLst>
              </a:tr>
              <a:tr h="454682">
                <a:tc>
                  <a:txBody>
                    <a:bodyPr/>
                    <a:lstStyle/>
                    <a:p>
                      <a:r>
                        <a:rPr lang="fr-CA" sz="1600" b="0" dirty="0">
                          <a:solidFill>
                            <a:schemeClr val="bg1">
                              <a:lumMod val="75000"/>
                            </a:schemeClr>
                          </a:solidFill>
                        </a:rPr>
                        <a:t>	2.1. Bien identifier le</a:t>
                      </a:r>
                      <a:r>
                        <a:rPr lang="fr-CA" sz="1600" b="0" baseline="0" dirty="0">
                          <a:solidFill>
                            <a:schemeClr val="bg1">
                              <a:lumMod val="75000"/>
                            </a:schemeClr>
                          </a:solidFill>
                        </a:rPr>
                        <a:t> sujet et les mots-clés</a:t>
                      </a:r>
                      <a:endParaRPr lang="fr-CA" sz="1600" b="0" dirty="0">
                        <a:solidFill>
                          <a:schemeClr val="bg1">
                            <a:lumMod val="75000"/>
                          </a:schemeClr>
                        </a:solidFill>
                      </a:endParaRPr>
                    </a:p>
                  </a:txBody>
                  <a:tcPr/>
                </a:tc>
                <a:extLst>
                  <a:ext uri="{0D108BD9-81ED-4DB2-BD59-A6C34878D82A}">
                    <a16:rowId xmlns:a16="http://schemas.microsoft.com/office/drawing/2014/main" val="10002"/>
                  </a:ext>
                </a:extLst>
              </a:tr>
              <a:tr h="440506">
                <a:tc>
                  <a:txBody>
                    <a:bodyPr/>
                    <a:lstStyle/>
                    <a:p>
                      <a:r>
                        <a:rPr lang="fr-CA" sz="1600" b="0" dirty="0">
                          <a:solidFill>
                            <a:schemeClr val="bg1">
                              <a:lumMod val="75000"/>
                            </a:schemeClr>
                          </a:solidFill>
                        </a:rPr>
                        <a:t>	2.2. Construire une équation de recherche</a:t>
                      </a:r>
                    </a:p>
                  </a:txBody>
                  <a:tcPr/>
                </a:tc>
                <a:extLst>
                  <a:ext uri="{0D108BD9-81ED-4DB2-BD59-A6C34878D82A}">
                    <a16:rowId xmlns:a16="http://schemas.microsoft.com/office/drawing/2014/main" val="10003"/>
                  </a:ext>
                </a:extLst>
              </a:tr>
              <a:tr h="481139">
                <a:tc>
                  <a:txBody>
                    <a:bodyPr/>
                    <a:lstStyle/>
                    <a:p>
                      <a:r>
                        <a:rPr lang="fr-CA" sz="1600" dirty="0">
                          <a:solidFill>
                            <a:schemeClr val="bg1">
                              <a:lumMod val="75000"/>
                            </a:schemeClr>
                          </a:solidFill>
                        </a:rPr>
                        <a:t>	</a:t>
                      </a:r>
                      <a:r>
                        <a:rPr lang="fr-CA" sz="1600" b="0" dirty="0">
                          <a:solidFill>
                            <a:schemeClr val="bg1">
                              <a:lumMod val="75000"/>
                            </a:schemeClr>
                          </a:solidFill>
                        </a:rPr>
                        <a:t>2.3. Utiliser les outils de recherche pertinents</a:t>
                      </a:r>
                    </a:p>
                  </a:txBody>
                  <a:tcPr/>
                </a:tc>
                <a:extLst>
                  <a:ext uri="{0D108BD9-81ED-4DB2-BD59-A6C34878D82A}">
                    <a16:rowId xmlns:a16="http://schemas.microsoft.com/office/drawing/2014/main" val="10004"/>
                  </a:ext>
                </a:extLst>
              </a:tr>
              <a:tr h="600625">
                <a:tc>
                  <a:txBody>
                    <a:bodyPr/>
                    <a:lstStyle/>
                    <a:p>
                      <a:r>
                        <a:rPr lang="fr-CA" sz="1600" dirty="0">
                          <a:solidFill>
                            <a:schemeClr val="bg1">
                              <a:lumMod val="75000"/>
                            </a:schemeClr>
                          </a:solidFill>
                        </a:rPr>
                        <a:t>	</a:t>
                      </a:r>
                      <a:r>
                        <a:rPr lang="fr-CA" sz="1600" b="1" dirty="0">
                          <a:solidFill>
                            <a:schemeClr val="tx1"/>
                          </a:solidFill>
                        </a:rPr>
                        <a:t>2.4. Examiner les résultats et ajuster la stratégie</a:t>
                      </a:r>
                    </a:p>
                  </a:txBody>
                  <a:tcPr/>
                </a:tc>
                <a:extLst>
                  <a:ext uri="{0D108BD9-81ED-4DB2-BD59-A6C34878D82A}">
                    <a16:rowId xmlns:a16="http://schemas.microsoft.com/office/drawing/2014/main" val="10005"/>
                  </a:ext>
                </a:extLst>
              </a:tr>
              <a:tr h="600625">
                <a:tc>
                  <a:txBody>
                    <a:bodyPr/>
                    <a:lstStyle/>
                    <a:p>
                      <a:r>
                        <a:rPr lang="fr-CA" sz="2400" dirty="0">
                          <a:solidFill>
                            <a:schemeClr val="bg1">
                              <a:lumMod val="75000"/>
                            </a:schemeClr>
                          </a:solidFill>
                        </a:rPr>
                        <a:t>3. Évaluer l’information</a:t>
                      </a:r>
                    </a:p>
                  </a:txBody>
                  <a:tcPr/>
                </a:tc>
                <a:extLst>
                  <a:ext uri="{0D108BD9-81ED-4DB2-BD59-A6C34878D82A}">
                    <a16:rowId xmlns:a16="http://schemas.microsoft.com/office/drawing/2014/main" val="2105493791"/>
                  </a:ext>
                </a:extLst>
              </a:tr>
              <a:tr h="600625">
                <a:tc>
                  <a:txBody>
                    <a:bodyPr/>
                    <a:lstStyle/>
                    <a:p>
                      <a:r>
                        <a:rPr lang="fr-CA" sz="2400" dirty="0">
                          <a:solidFill>
                            <a:schemeClr val="bg1">
                              <a:lumMod val="75000"/>
                            </a:schemeClr>
                          </a:solidFill>
                        </a:rPr>
                        <a:t>4. Citer ses sources et</a:t>
                      </a:r>
                      <a:r>
                        <a:rPr lang="fr-CA" sz="2400" baseline="0" dirty="0">
                          <a:solidFill>
                            <a:schemeClr val="bg1">
                              <a:lumMod val="75000"/>
                            </a:schemeClr>
                          </a:solidFill>
                        </a:rPr>
                        <a:t> faire une bibliographie</a:t>
                      </a:r>
                      <a:endParaRPr lang="fr-CA" sz="2400" dirty="0">
                        <a:solidFill>
                          <a:schemeClr val="bg1">
                            <a:lumMod val="75000"/>
                          </a:schemeClr>
                        </a:solidFill>
                      </a:endParaRPr>
                    </a:p>
                  </a:txBody>
                  <a:tcPr/>
                </a:tc>
                <a:extLst>
                  <a:ext uri="{0D108BD9-81ED-4DB2-BD59-A6C34878D82A}">
                    <a16:rowId xmlns:a16="http://schemas.microsoft.com/office/drawing/2014/main" val="126745935"/>
                  </a:ext>
                </a:extLst>
              </a:tr>
              <a:tr h="674157">
                <a:tc>
                  <a:txBody>
                    <a:bodyPr/>
                    <a:lstStyle/>
                    <a:p>
                      <a:endParaRPr lang="fr-CA" sz="1500" dirty="0">
                        <a:solidFill>
                          <a:schemeClr val="bg1">
                            <a:lumMod val="75000"/>
                          </a:schemeClr>
                        </a:solidFill>
                      </a:endParaRPr>
                    </a:p>
                    <a:p>
                      <a:r>
                        <a:rPr lang="fr-CA" sz="2400" dirty="0">
                          <a:solidFill>
                            <a:schemeClr val="bg1">
                              <a:lumMod val="75000"/>
                            </a:schemeClr>
                          </a:solidFill>
                        </a:rPr>
                        <a:t>* Pour aller plus loin…</a:t>
                      </a:r>
                    </a:p>
                  </a:txBody>
                  <a:tcPr/>
                </a:tc>
                <a:extLst>
                  <a:ext uri="{0D108BD9-81ED-4DB2-BD59-A6C34878D82A}">
                    <a16:rowId xmlns:a16="http://schemas.microsoft.com/office/drawing/2014/main" val="1712599595"/>
                  </a:ext>
                </a:extLst>
              </a:tr>
            </a:tbl>
          </a:graphicData>
        </a:graphic>
      </p:graphicFrame>
      <p:sp>
        <p:nvSpPr>
          <p:cNvPr id="4" name="Titre 1"/>
          <p:cNvSpPr txBox="1">
            <a:spLocks/>
          </p:cNvSpPr>
          <p:nvPr/>
        </p:nvSpPr>
        <p:spPr>
          <a:xfrm>
            <a:off x="524188" y="351191"/>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Plan</a:t>
            </a:r>
          </a:p>
        </p:txBody>
      </p:sp>
      <p:sp>
        <p:nvSpPr>
          <p:cNvPr id="5" name="Rectangle 4"/>
          <p:cNvSpPr/>
          <p:nvPr/>
        </p:nvSpPr>
        <p:spPr>
          <a:xfrm>
            <a:off x="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891540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Rectangle 6"/>
          <p:cNvSpPr/>
          <p:nvPr/>
        </p:nvSpPr>
        <p:spPr>
          <a:xfrm rot="5400000">
            <a:off x="4457700" y="-4230206"/>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Rectangle 7"/>
          <p:cNvSpPr/>
          <p:nvPr/>
        </p:nvSpPr>
        <p:spPr>
          <a:xfrm rot="5400000">
            <a:off x="4457699" y="2400300"/>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842141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Espace réservé du contenu 2"/>
          <p:cNvSpPr txBox="1">
            <a:spLocks/>
          </p:cNvSpPr>
          <p:nvPr/>
        </p:nvSpPr>
        <p:spPr>
          <a:xfrm>
            <a:off x="685800" y="2039007"/>
            <a:ext cx="8001000" cy="43933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640" lvl="1" indent="-274320">
              <a:buClr>
                <a:schemeClr val="accent2">
                  <a:lumMod val="50000"/>
                </a:schemeClr>
              </a:buClr>
              <a:buFont typeface="Wingdings 3"/>
              <a:buChar char=""/>
              <a:defRPr/>
            </a:pPr>
            <a:endParaRPr lang="fr-FR" sz="1200" dirty="0"/>
          </a:p>
          <a:p>
            <a:pPr marL="548640" lvl="1" indent="-274320">
              <a:spcAft>
                <a:spcPts val="900"/>
              </a:spcAft>
              <a:buClr>
                <a:schemeClr val="accent2">
                  <a:lumMod val="50000"/>
                </a:schemeClr>
              </a:buClr>
              <a:buFont typeface="Wingdings 3"/>
              <a:buChar char=""/>
              <a:defRPr/>
            </a:pPr>
            <a:r>
              <a:rPr lang="fr-FR" sz="2000" dirty="0"/>
              <a:t>Utilisez-vous le bon outil de recherche? (Catalogue vs bases de données vs Web; bases de données spécialisées)</a:t>
            </a:r>
            <a:endParaRPr lang="fr-CA" sz="2000" dirty="0"/>
          </a:p>
          <a:p>
            <a:pPr marL="548640" lvl="1" indent="-274320">
              <a:spcAft>
                <a:spcPts val="900"/>
              </a:spcAft>
              <a:buClr>
                <a:schemeClr val="accent2">
                  <a:lumMod val="50000"/>
                </a:schemeClr>
              </a:buClr>
              <a:buFont typeface="Wingdings 3"/>
              <a:buChar char=""/>
              <a:defRPr/>
            </a:pPr>
            <a:r>
              <a:rPr lang="fr-CA" sz="2000" dirty="0"/>
              <a:t>Est-ce que les mots clés sont dans la </a:t>
            </a:r>
            <a:r>
              <a:rPr lang="fr-CA" sz="2000" b="1" dirty="0"/>
              <a:t>bonne langue</a:t>
            </a:r>
            <a:r>
              <a:rPr lang="fr-CA" sz="2000" dirty="0"/>
              <a:t>?</a:t>
            </a:r>
          </a:p>
          <a:p>
            <a:pPr marL="548640" lvl="1" indent="-274320">
              <a:spcAft>
                <a:spcPts val="900"/>
              </a:spcAft>
              <a:buClr>
                <a:schemeClr val="accent2">
                  <a:lumMod val="50000"/>
                </a:schemeClr>
              </a:buClr>
              <a:buFont typeface="Wingdings 3"/>
              <a:buChar char=""/>
              <a:defRPr/>
            </a:pPr>
            <a:r>
              <a:rPr lang="fr-CA" sz="2000" dirty="0"/>
              <a:t>Avez-vous vérifié la terminologie anglaise dans un dictionnaire? </a:t>
            </a:r>
          </a:p>
          <a:p>
            <a:pPr marL="548640" lvl="1" indent="-274320">
              <a:spcAft>
                <a:spcPts val="900"/>
              </a:spcAft>
              <a:buClr>
                <a:schemeClr val="accent2">
                  <a:lumMod val="50000"/>
                </a:schemeClr>
              </a:buClr>
              <a:buFont typeface="Wingdings 3"/>
              <a:buChar char=""/>
              <a:defRPr/>
            </a:pPr>
            <a:r>
              <a:rPr lang="fr-CA" sz="2000" dirty="0"/>
              <a:t>Y’</a:t>
            </a:r>
            <a:r>
              <a:rPr lang="fr-CA" sz="2000" dirty="0" err="1"/>
              <a:t>a-t-il</a:t>
            </a:r>
            <a:r>
              <a:rPr lang="fr-CA" sz="2000" dirty="0"/>
              <a:t> trop de concepts dans la requête? Quelle partie du sujet </a:t>
            </a:r>
            <a:r>
              <a:rPr lang="fr-CA" sz="2000" b="1" dirty="0"/>
              <a:t>limite</a:t>
            </a:r>
            <a:r>
              <a:rPr lang="fr-CA" sz="2000" dirty="0"/>
              <a:t> le résultat? </a:t>
            </a:r>
          </a:p>
          <a:p>
            <a:pPr marL="548640" lvl="1" indent="-274320">
              <a:spcAft>
                <a:spcPts val="900"/>
              </a:spcAft>
              <a:buClr>
                <a:schemeClr val="accent2">
                  <a:lumMod val="50000"/>
                </a:schemeClr>
              </a:buClr>
              <a:buFont typeface="Wingdings 3"/>
              <a:buChar char=""/>
              <a:defRPr/>
            </a:pPr>
            <a:r>
              <a:rPr lang="fr-CA" sz="2000" dirty="0"/>
              <a:t>Est-ce qu’il y a des partie du sujet implicites ou redondantes?</a:t>
            </a:r>
          </a:p>
          <a:p>
            <a:pPr marL="548640" lvl="1" indent="-274320">
              <a:spcAft>
                <a:spcPts val="900"/>
              </a:spcAft>
              <a:buClr>
                <a:schemeClr val="accent2">
                  <a:lumMod val="50000"/>
                </a:schemeClr>
              </a:buClr>
              <a:buFont typeface="Wingdings 3"/>
              <a:buChar char=""/>
              <a:defRPr/>
            </a:pPr>
            <a:r>
              <a:rPr lang="fr-CA" sz="2000" dirty="0"/>
              <a:t>Est-ce que cet aspect du sujet est très récent?</a:t>
            </a:r>
            <a:endParaRPr lang="fr-CA" dirty="0"/>
          </a:p>
          <a:p>
            <a:pPr marL="548640" lvl="1" indent="-274320">
              <a:buFont typeface="Wingdings 3"/>
              <a:buChar char=""/>
              <a:defRPr/>
            </a:pPr>
            <a:endParaRPr lang="fr-CA" dirty="0"/>
          </a:p>
        </p:txBody>
      </p:sp>
      <p:sp>
        <p:nvSpPr>
          <p:cNvPr id="7" name="Rectangle 6"/>
          <p:cNvSpPr/>
          <p:nvPr/>
        </p:nvSpPr>
        <p:spPr>
          <a:xfrm>
            <a:off x="310894" y="1361412"/>
            <a:ext cx="1505713" cy="37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 name="ZoneTexte 3"/>
          <p:cNvSpPr txBox="1"/>
          <p:nvPr/>
        </p:nvSpPr>
        <p:spPr>
          <a:xfrm>
            <a:off x="457200" y="1256024"/>
            <a:ext cx="8229600" cy="954107"/>
          </a:xfrm>
          <a:prstGeom prst="rect">
            <a:avLst/>
          </a:prstGeom>
          <a:noFill/>
        </p:spPr>
        <p:txBody>
          <a:bodyPr wrap="square" rtlCol="0">
            <a:spAutoFit/>
          </a:bodyPr>
          <a:lstStyle/>
          <a:p>
            <a:r>
              <a:rPr lang="en-CA" sz="2800" b="1" dirty="0" err="1"/>
              <a:t>Astuces</a:t>
            </a:r>
            <a:r>
              <a:rPr lang="en-CA" sz="2800" b="1" dirty="0"/>
              <a:t>: </a:t>
            </a:r>
            <a:r>
              <a:rPr lang="en-CA" sz="2800" b="1" dirty="0" err="1"/>
              <a:t>si</a:t>
            </a:r>
            <a:r>
              <a:rPr lang="en-CA" sz="2800" b="1" dirty="0"/>
              <a:t> </a:t>
            </a:r>
            <a:r>
              <a:rPr lang="en-CA" sz="2800" b="1" dirty="0" err="1"/>
              <a:t>vous</a:t>
            </a:r>
            <a:r>
              <a:rPr lang="en-CA" sz="2800" b="1" dirty="0"/>
              <a:t> </a:t>
            </a:r>
            <a:r>
              <a:rPr lang="en-CA" sz="2800" b="1" dirty="0" err="1"/>
              <a:t>obtenez</a:t>
            </a:r>
            <a:r>
              <a:rPr lang="en-CA" sz="2800" b="1" dirty="0"/>
              <a:t> </a:t>
            </a:r>
            <a:r>
              <a:rPr lang="en-CA" sz="2800" b="1" dirty="0" err="1"/>
              <a:t>peu</a:t>
            </a:r>
            <a:r>
              <a:rPr lang="en-CA" sz="2800" b="1" dirty="0"/>
              <a:t> </a:t>
            </a:r>
            <a:r>
              <a:rPr lang="en-CA" sz="2800" b="1" dirty="0" err="1"/>
              <a:t>ou</a:t>
            </a:r>
            <a:r>
              <a:rPr lang="en-CA" sz="2800" b="1" dirty="0"/>
              <a:t> pas de </a:t>
            </a:r>
            <a:r>
              <a:rPr lang="en-CA" sz="2800" b="1" dirty="0" err="1"/>
              <a:t>résultats</a:t>
            </a:r>
            <a:r>
              <a:rPr lang="en-CA" sz="2800" b="1" dirty="0"/>
              <a:t> à </a:t>
            </a:r>
            <a:r>
              <a:rPr lang="en-CA" sz="2800" b="1" dirty="0" err="1"/>
              <a:t>votre</a:t>
            </a:r>
            <a:r>
              <a:rPr lang="en-CA" sz="2800" b="1" dirty="0"/>
              <a:t> </a:t>
            </a:r>
            <a:r>
              <a:rPr lang="en-CA" sz="2800" b="1" dirty="0" err="1"/>
              <a:t>requête</a:t>
            </a:r>
            <a:endParaRPr lang="fr-CA" sz="2800" b="1" dirty="0"/>
          </a:p>
        </p:txBody>
      </p:sp>
      <p:sp>
        <p:nvSpPr>
          <p:cNvPr id="6"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2.4. Examiner les résultats et ajuster la stratégie </a:t>
            </a:r>
          </a:p>
        </p:txBody>
      </p:sp>
    </p:spTree>
    <p:extLst>
      <p:ext uri="{BB962C8B-B14F-4D97-AF65-F5344CB8AC3E}">
        <p14:creationId xmlns:p14="http://schemas.microsoft.com/office/powerpoint/2010/main" val="3142734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p:nvPr/>
        </p:nvSpPr>
        <p:spPr>
          <a:xfrm>
            <a:off x="268225" y="1355834"/>
            <a:ext cx="1536192" cy="37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ZoneTexte 4"/>
          <p:cNvSpPr txBox="1"/>
          <p:nvPr/>
        </p:nvSpPr>
        <p:spPr>
          <a:xfrm>
            <a:off x="457200" y="1256024"/>
            <a:ext cx="8229600" cy="523220"/>
          </a:xfrm>
          <a:prstGeom prst="rect">
            <a:avLst/>
          </a:prstGeom>
          <a:noFill/>
        </p:spPr>
        <p:txBody>
          <a:bodyPr wrap="square" rtlCol="0">
            <a:spAutoFit/>
          </a:bodyPr>
          <a:lstStyle/>
          <a:p>
            <a:r>
              <a:rPr lang="en-CA" sz="2800" b="1" dirty="0" err="1"/>
              <a:t>Astuces</a:t>
            </a:r>
            <a:r>
              <a:rPr lang="en-CA" sz="2800" b="1" dirty="0"/>
              <a:t>: Si </a:t>
            </a:r>
            <a:r>
              <a:rPr lang="en-CA" sz="2800" b="1" dirty="0" err="1"/>
              <a:t>vous</a:t>
            </a:r>
            <a:r>
              <a:rPr lang="en-CA" sz="2800" b="1" dirty="0"/>
              <a:t> </a:t>
            </a:r>
            <a:r>
              <a:rPr lang="en-CA" sz="2800" b="1" dirty="0" err="1"/>
              <a:t>obtenez</a:t>
            </a:r>
            <a:r>
              <a:rPr lang="en-CA" sz="2800" b="1" dirty="0"/>
              <a:t> trop de </a:t>
            </a:r>
            <a:r>
              <a:rPr lang="en-CA" sz="2800" b="1" dirty="0" err="1"/>
              <a:t>résultats</a:t>
            </a:r>
            <a:endParaRPr lang="fr-CA" sz="2800" b="1" dirty="0"/>
          </a:p>
        </p:txBody>
      </p:sp>
      <p:sp>
        <p:nvSpPr>
          <p:cNvPr id="2" name="Espace réservé du contenu 2"/>
          <p:cNvSpPr txBox="1">
            <a:spLocks/>
          </p:cNvSpPr>
          <p:nvPr/>
        </p:nvSpPr>
        <p:spPr>
          <a:xfrm>
            <a:off x="696144" y="2126197"/>
            <a:ext cx="8001000" cy="431384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640" lvl="1" indent="-274320">
              <a:spcAft>
                <a:spcPts val="900"/>
              </a:spcAft>
              <a:buClr>
                <a:schemeClr val="accent2">
                  <a:lumMod val="50000"/>
                </a:schemeClr>
              </a:buClr>
              <a:buFont typeface="Wingdings 3"/>
              <a:buChar char=""/>
              <a:defRPr/>
            </a:pPr>
            <a:r>
              <a:rPr lang="fr-CA" sz="2000" dirty="0"/>
              <a:t>Recherchez dans la description des documents (titre, mots-clés, </a:t>
            </a:r>
            <a:r>
              <a:rPr lang="fr-CA" sz="2000" i="1" dirty="0"/>
              <a:t>abstract</a:t>
            </a:r>
            <a:r>
              <a:rPr lang="fr-CA" sz="2000" dirty="0"/>
              <a:t>) plutôt que dans le texte intégral.</a:t>
            </a:r>
          </a:p>
          <a:p>
            <a:pPr marL="548640" lvl="1" indent="-274320">
              <a:spcAft>
                <a:spcPts val="900"/>
              </a:spcAft>
              <a:buClr>
                <a:schemeClr val="accent2">
                  <a:lumMod val="50000"/>
                </a:schemeClr>
              </a:buClr>
              <a:buFont typeface="Wingdings 3"/>
              <a:buChar char=""/>
              <a:defRPr/>
            </a:pPr>
            <a:r>
              <a:rPr lang="fr-CA" sz="2000" dirty="0"/>
              <a:t>Utilisez les limites et facettes des outils de recherche.</a:t>
            </a:r>
          </a:p>
          <a:p>
            <a:pPr marL="548640" lvl="1" indent="-274320">
              <a:spcAft>
                <a:spcPts val="900"/>
              </a:spcAft>
              <a:buClr>
                <a:schemeClr val="accent2">
                  <a:lumMod val="50000"/>
                </a:schemeClr>
              </a:buClr>
              <a:buFont typeface="Wingdings 3"/>
              <a:buChar char=""/>
              <a:defRPr/>
            </a:pPr>
            <a:r>
              <a:rPr lang="fr-CA" sz="2000" dirty="0"/>
              <a:t>Précisez le sujet en ajoutant un concept.</a:t>
            </a:r>
          </a:p>
          <a:p>
            <a:pPr marL="548640" lvl="1" indent="-274320">
              <a:spcAft>
                <a:spcPts val="900"/>
              </a:spcAft>
              <a:buClr>
                <a:schemeClr val="accent2">
                  <a:lumMod val="50000"/>
                </a:schemeClr>
              </a:buClr>
              <a:buFont typeface="Wingdings 3"/>
              <a:buChar char=""/>
              <a:defRPr/>
            </a:pPr>
            <a:r>
              <a:rPr lang="fr-CA" sz="2000" dirty="0"/>
              <a:t>Utilisez des mots-clés plus précis. (Avion &gt; Airbus) </a:t>
            </a:r>
          </a:p>
          <a:p>
            <a:pPr marL="548640" lvl="1" indent="-274320">
              <a:spcAft>
                <a:spcPts val="900"/>
              </a:spcAft>
              <a:buClr>
                <a:schemeClr val="accent2">
                  <a:lumMod val="50000"/>
                </a:schemeClr>
              </a:buClr>
              <a:buFont typeface="Wingdings 3"/>
              <a:buChar char=""/>
              <a:defRPr/>
            </a:pPr>
            <a:r>
              <a:rPr lang="fr-CA" sz="2000" dirty="0"/>
              <a:t>Vérifiez l’utilisation des opérateurs (AND, OR, *, " ") et des </a:t>
            </a:r>
            <a:br>
              <a:rPr lang="fr-CA" sz="2000" dirty="0"/>
            </a:br>
            <a:r>
              <a:rPr lang="fr-CA" sz="2000" dirty="0"/>
              <a:t>parenthèses.</a:t>
            </a:r>
          </a:p>
          <a:p>
            <a:pPr marL="548640" lvl="1" indent="-274320">
              <a:spcAft>
                <a:spcPts val="900"/>
              </a:spcAft>
              <a:buClr>
                <a:schemeClr val="accent2">
                  <a:lumMod val="50000"/>
                </a:schemeClr>
              </a:buClr>
              <a:buFont typeface="Wingdings 3"/>
              <a:buChar char=""/>
              <a:defRPr/>
            </a:pPr>
            <a:r>
              <a:rPr lang="fr-CA" sz="2000" dirty="0"/>
              <a:t>Est-ce que les mots-clés sont utilisés dans plusieurs </a:t>
            </a:r>
            <a:br>
              <a:rPr lang="fr-CA" sz="2000" dirty="0"/>
            </a:br>
            <a:r>
              <a:rPr lang="fr-CA" sz="2000" dirty="0"/>
              <a:t>domaines? </a:t>
            </a:r>
          </a:p>
          <a:p>
            <a:pPr marL="548640" lvl="1" indent="-274320">
              <a:buFont typeface="Wingdings 3"/>
              <a:buChar char=""/>
              <a:defRPr/>
            </a:pPr>
            <a:endParaRPr lang="fr-CA" dirty="0"/>
          </a:p>
          <a:p>
            <a:pPr marL="548640" lvl="1" indent="-274320">
              <a:buFont typeface="Wingdings 3"/>
              <a:buChar char=""/>
              <a:defRPr/>
            </a:pPr>
            <a:endParaRPr lang="fr-CA" dirty="0"/>
          </a:p>
        </p:txBody>
      </p:sp>
      <p:sp>
        <p:nvSpPr>
          <p:cNvPr id="6"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2.4. Examiner les résultats et ajuster la stratégie </a:t>
            </a:r>
          </a:p>
        </p:txBody>
      </p:sp>
    </p:spTree>
    <p:extLst>
      <p:ext uri="{BB962C8B-B14F-4D97-AF65-F5344CB8AC3E}">
        <p14:creationId xmlns:p14="http://schemas.microsoft.com/office/powerpoint/2010/main" val="1858719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Espace réservé du contenu 2"/>
          <p:cNvSpPr txBox="1">
            <a:spLocks/>
          </p:cNvSpPr>
          <p:nvPr/>
        </p:nvSpPr>
        <p:spPr>
          <a:xfrm>
            <a:off x="706488" y="2351554"/>
            <a:ext cx="8001000" cy="4183358"/>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640" lvl="1" indent="-274320">
              <a:spcAft>
                <a:spcPts val="900"/>
              </a:spcAft>
              <a:buClr>
                <a:schemeClr val="accent2">
                  <a:lumMod val="50000"/>
                </a:schemeClr>
              </a:buClr>
              <a:buSzPct val="98000"/>
              <a:buFont typeface="Wingdings 3"/>
              <a:buChar char=""/>
              <a:defRPr/>
            </a:pPr>
            <a:r>
              <a:rPr lang="fr-CA" sz="2200" dirty="0"/>
              <a:t>Auteur(s) – ils ont peut-être écrit d’autres articles sur le sujet</a:t>
            </a:r>
          </a:p>
          <a:p>
            <a:pPr marL="548640" lvl="1" indent="-274320">
              <a:spcAft>
                <a:spcPts val="900"/>
              </a:spcAft>
              <a:buClr>
                <a:schemeClr val="accent2">
                  <a:lumMod val="50000"/>
                </a:schemeClr>
              </a:buClr>
              <a:buSzPct val="98000"/>
              <a:buFont typeface="Wingdings 3"/>
              <a:buChar char=""/>
              <a:defRPr/>
            </a:pPr>
            <a:r>
              <a:rPr lang="fr-CA" sz="2200" dirty="0"/>
              <a:t>Revue – pour retrouver d’autres articles dans le même domaine</a:t>
            </a:r>
          </a:p>
          <a:p>
            <a:pPr marL="548640" lvl="1" indent="-274320">
              <a:spcAft>
                <a:spcPts val="900"/>
              </a:spcAft>
              <a:buClr>
                <a:schemeClr val="accent2">
                  <a:lumMod val="50000"/>
                </a:schemeClr>
              </a:buClr>
              <a:buSzPct val="98000"/>
              <a:buFont typeface="Wingdings 3"/>
              <a:buChar char=""/>
              <a:defRPr/>
            </a:pPr>
            <a:r>
              <a:rPr lang="fr-CA" sz="2200" dirty="0"/>
              <a:t>Mots-clés – l’article utilise peut-être des termes pertinents auxquels vous n’aviez pas pensé</a:t>
            </a:r>
          </a:p>
          <a:p>
            <a:pPr marL="548640" lvl="1" indent="-274320">
              <a:spcAft>
                <a:spcPts val="900"/>
              </a:spcAft>
              <a:buClr>
                <a:schemeClr val="accent2">
                  <a:lumMod val="50000"/>
                </a:schemeClr>
              </a:buClr>
              <a:buSzPct val="98000"/>
              <a:buFont typeface="Wingdings 3"/>
              <a:buChar char=""/>
              <a:defRPr/>
            </a:pPr>
            <a:r>
              <a:rPr lang="fr-CA" sz="2200" dirty="0"/>
              <a:t>Références bibliographiques – regardez les articles cités par l’article que vous avez</a:t>
            </a:r>
          </a:p>
          <a:p>
            <a:pPr marL="548640" lvl="1" indent="-274320">
              <a:spcAft>
                <a:spcPts val="900"/>
              </a:spcAft>
              <a:buClr>
                <a:schemeClr val="accent2">
                  <a:lumMod val="50000"/>
                </a:schemeClr>
              </a:buClr>
              <a:buSzPct val="98000"/>
              <a:buFont typeface="Wingdings 3"/>
              <a:buChar char=""/>
              <a:defRPr/>
            </a:pPr>
            <a:r>
              <a:rPr lang="fr-CA" sz="2200" dirty="0"/>
              <a:t>Fonctionnalité « Articles similaires » dans certaines bases </a:t>
            </a:r>
            <a:br>
              <a:rPr lang="fr-CA" sz="2200" dirty="0"/>
            </a:br>
            <a:r>
              <a:rPr lang="fr-CA" sz="2200" dirty="0"/>
              <a:t>de données</a:t>
            </a:r>
          </a:p>
          <a:p>
            <a:pPr marL="548640" lvl="1" indent="-274320">
              <a:spcAft>
                <a:spcPts val="900"/>
              </a:spcAft>
              <a:buClr>
                <a:schemeClr val="accent2">
                  <a:lumMod val="50000"/>
                </a:schemeClr>
              </a:buClr>
              <a:buSzPct val="98000"/>
              <a:buFont typeface="Wingdings 3"/>
              <a:buChar char=""/>
              <a:defRPr/>
            </a:pPr>
            <a:r>
              <a:rPr lang="fr-CA" sz="2200" dirty="0"/>
              <a:t>Fonctionnalité « Cité par » ("</a:t>
            </a:r>
            <a:r>
              <a:rPr lang="fr-CA" sz="2200" dirty="0" err="1"/>
              <a:t>Cited</a:t>
            </a:r>
            <a:r>
              <a:rPr lang="fr-CA" sz="2200" dirty="0"/>
              <a:t> by) – trouvez des </a:t>
            </a:r>
            <a:br>
              <a:rPr lang="fr-CA" sz="2200" dirty="0"/>
            </a:br>
            <a:r>
              <a:rPr lang="fr-CA" sz="2200" dirty="0"/>
              <a:t>articles qui citent celui que vous avez (via </a:t>
            </a:r>
            <a:r>
              <a:rPr lang="fr-CA" sz="2200" dirty="0" err="1"/>
              <a:t>Scopus</a:t>
            </a:r>
            <a:r>
              <a:rPr lang="fr-CA" sz="2200" dirty="0"/>
              <a:t> ou </a:t>
            </a:r>
            <a:br>
              <a:rPr lang="fr-CA" sz="2200" dirty="0"/>
            </a:br>
            <a:r>
              <a:rPr lang="fr-CA" sz="2200" dirty="0"/>
              <a:t>Web of Science)</a:t>
            </a:r>
          </a:p>
          <a:p>
            <a:pPr marL="548640" lvl="1" indent="-274320">
              <a:buFont typeface="Wingdings 3"/>
              <a:buChar char=""/>
              <a:defRPr/>
            </a:pPr>
            <a:endParaRPr lang="fr-CA" dirty="0"/>
          </a:p>
        </p:txBody>
      </p:sp>
      <p:sp>
        <p:nvSpPr>
          <p:cNvPr id="5" name="Rectangle 4"/>
          <p:cNvSpPr/>
          <p:nvPr/>
        </p:nvSpPr>
        <p:spPr>
          <a:xfrm>
            <a:off x="316992" y="1192601"/>
            <a:ext cx="1485303" cy="37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 name="ZoneTexte 2"/>
          <p:cNvSpPr txBox="1"/>
          <p:nvPr/>
        </p:nvSpPr>
        <p:spPr>
          <a:xfrm>
            <a:off x="467544" y="1175241"/>
            <a:ext cx="8229600" cy="954107"/>
          </a:xfrm>
          <a:prstGeom prst="rect">
            <a:avLst/>
          </a:prstGeom>
          <a:noFill/>
        </p:spPr>
        <p:txBody>
          <a:bodyPr wrap="square" rtlCol="0">
            <a:spAutoFit/>
          </a:bodyPr>
          <a:lstStyle/>
          <a:p>
            <a:r>
              <a:rPr lang="en-CA" sz="2800" b="1" dirty="0" err="1"/>
              <a:t>Astuces</a:t>
            </a:r>
            <a:r>
              <a:rPr lang="en-CA" sz="2800" b="1" dirty="0"/>
              <a:t>: </a:t>
            </a:r>
            <a:r>
              <a:rPr lang="en-CA" sz="2800" b="1" dirty="0" err="1"/>
              <a:t>Utilisez</a:t>
            </a:r>
            <a:r>
              <a:rPr lang="en-CA" sz="2800" b="1" dirty="0"/>
              <a:t> </a:t>
            </a:r>
            <a:r>
              <a:rPr lang="en-CA" sz="2800" b="1" dirty="0" err="1"/>
              <a:t>l’information</a:t>
            </a:r>
            <a:r>
              <a:rPr lang="en-CA" sz="2800" b="1" dirty="0"/>
              <a:t> et les </a:t>
            </a:r>
            <a:r>
              <a:rPr lang="en-CA" sz="2800" b="1" dirty="0" err="1"/>
              <a:t>métadonnées</a:t>
            </a:r>
            <a:r>
              <a:rPr lang="en-CA" sz="2800" b="1" dirty="0"/>
              <a:t> des articles que </a:t>
            </a:r>
            <a:r>
              <a:rPr lang="en-CA" sz="2800" b="1" dirty="0" err="1"/>
              <a:t>vous</a:t>
            </a:r>
            <a:r>
              <a:rPr lang="en-CA" sz="2800" b="1" dirty="0"/>
              <a:t> </a:t>
            </a:r>
            <a:r>
              <a:rPr lang="en-CA" sz="2800" b="1" dirty="0" err="1"/>
              <a:t>avez</a:t>
            </a:r>
            <a:r>
              <a:rPr lang="en-CA" sz="2800" b="1" dirty="0"/>
              <a:t> déjà </a:t>
            </a:r>
            <a:r>
              <a:rPr lang="en-CA" sz="2800" b="1" dirty="0" err="1"/>
              <a:t>trouvés</a:t>
            </a:r>
            <a:endParaRPr lang="fr-CA" sz="2800" b="1" dirty="0"/>
          </a:p>
        </p:txBody>
      </p:sp>
      <p:sp>
        <p:nvSpPr>
          <p:cNvPr id="6"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2.4. Examiner les résultats et ajuster la stratégie </a:t>
            </a:r>
          </a:p>
        </p:txBody>
      </p:sp>
    </p:spTree>
    <p:extLst>
      <p:ext uri="{BB962C8B-B14F-4D97-AF65-F5344CB8AC3E}">
        <p14:creationId xmlns:p14="http://schemas.microsoft.com/office/powerpoint/2010/main" val="2037164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457200" y="1423686"/>
            <a:ext cx="8229600" cy="5104436"/>
          </a:xfrm>
          <a:prstGeom prst="rect">
            <a:avLst/>
          </a:prstGeom>
          <a:noFill/>
        </p:spPr>
        <p:txBody>
          <a:bodyPr wrap="square" rtlCol="0">
            <a:noAutofit/>
          </a:bodyPr>
          <a:lstStyle/>
          <a:p>
            <a:r>
              <a:rPr lang="fr-CA" sz="2800" b="1" dirty="0"/>
              <a:t>Livres imprimés trouvés dans le catalogue</a:t>
            </a:r>
          </a:p>
          <a:p>
            <a:r>
              <a:rPr lang="fr-CA" sz="2400" dirty="0"/>
              <a:t>À la bibliothèque</a:t>
            </a:r>
          </a:p>
          <a:p>
            <a:endParaRPr lang="fr-CA" sz="2400" dirty="0"/>
          </a:p>
          <a:p>
            <a:r>
              <a:rPr lang="fr-CA" sz="2800" b="1" dirty="0"/>
              <a:t>Accès électronique gratuit</a:t>
            </a:r>
            <a:endParaRPr lang="fr-CA" sz="2400" b="1" dirty="0"/>
          </a:p>
          <a:p>
            <a:r>
              <a:rPr lang="fr-CA" sz="2400" dirty="0"/>
              <a:t>La magie de l’internet!</a:t>
            </a:r>
          </a:p>
          <a:p>
            <a:pPr>
              <a:spcBef>
                <a:spcPts val="2400"/>
              </a:spcBef>
            </a:pPr>
            <a:r>
              <a:rPr lang="fr-CA" sz="2800" b="1" dirty="0"/>
              <a:t>Accès électronique via abonnement de la bibliothèque</a:t>
            </a:r>
            <a:endParaRPr lang="fr-CA" sz="2400" b="1" dirty="0"/>
          </a:p>
          <a:p>
            <a:pPr marL="285750" indent="-285750">
              <a:buFont typeface="Arial" panose="020B0604020202020204" pitchFamily="34" charset="0"/>
              <a:buChar char="•"/>
            </a:pPr>
            <a:r>
              <a:rPr lang="fr-CA" sz="2400" dirty="0"/>
              <a:t>Sur le réseau du campus (ETS-Campus): automatique</a:t>
            </a:r>
          </a:p>
          <a:p>
            <a:pPr marL="285750" indent="-285750">
              <a:buFont typeface="Arial" panose="020B0604020202020204" pitchFamily="34" charset="0"/>
              <a:buChar char="•"/>
            </a:pPr>
            <a:r>
              <a:rPr lang="fr-CA" sz="2400" dirty="0"/>
              <a:t>À la maison: configurez le proxy de l’</a:t>
            </a:r>
            <a:r>
              <a:rPr lang="fr-CA" sz="2400" dirty="0">
                <a:hlinkClick r:id="rId2"/>
              </a:rPr>
              <a:t>Accès hors campus</a:t>
            </a:r>
            <a:endParaRPr lang="fr-CA" sz="2400" dirty="0"/>
          </a:p>
          <a:p>
            <a:pPr marL="285750" indent="-285750">
              <a:buFont typeface="Arial" panose="020B0604020202020204" pitchFamily="34" charset="0"/>
              <a:buChar char="•"/>
            </a:pPr>
            <a:r>
              <a:rPr lang="fr-CA" sz="2400" dirty="0"/>
              <a:t>Remarquez le bouton Obtenir ÉTS </a:t>
            </a:r>
          </a:p>
        </p:txBody>
      </p:sp>
      <p:sp>
        <p:nvSpPr>
          <p:cNvPr id="8" name="Titre 1"/>
          <p:cNvSpPr>
            <a:spLocks noGrp="1"/>
          </p:cNvSpPr>
          <p:nvPr>
            <p:ph type="title"/>
          </p:nvPr>
        </p:nvSpPr>
        <p:spPr>
          <a:xfrm>
            <a:off x="457200" y="274638"/>
            <a:ext cx="8229600" cy="634082"/>
          </a:xfrm>
          <a:solidFill>
            <a:schemeClr val="accent5">
              <a:lumMod val="20000"/>
              <a:lumOff val="80000"/>
            </a:schemeClr>
          </a:solidFill>
        </p:spPr>
        <p:txBody>
          <a:bodyPr vert="horz" lIns="91440" tIns="45720" rIns="91440" bIns="45720" rtlCol="0" anchor="ctr">
            <a:noAutofit/>
          </a:bodyPr>
          <a:lstStyle/>
          <a:p>
            <a:pPr algn="l"/>
            <a:r>
              <a:rPr lang="fr-CA" sz="3000" b="0" dirty="0">
                <a:solidFill>
                  <a:schemeClr val="accent5">
                    <a:lumMod val="50000"/>
                  </a:schemeClr>
                </a:solidFill>
                <a:latin typeface="+mj-lt"/>
              </a:rPr>
              <a:t>Accès aux documents repérés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79" y="4949363"/>
            <a:ext cx="1356156" cy="365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80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457200" y="1446836"/>
            <a:ext cx="8229600" cy="5034988"/>
          </a:xfrm>
          <a:prstGeom prst="rect">
            <a:avLst/>
          </a:prstGeom>
          <a:noFill/>
        </p:spPr>
        <p:txBody>
          <a:bodyPr wrap="square" rtlCol="0">
            <a:noAutofit/>
          </a:bodyPr>
          <a:lstStyle/>
          <a:p>
            <a:pPr>
              <a:spcBef>
                <a:spcPts val="1200"/>
              </a:spcBef>
            </a:pPr>
            <a:r>
              <a:rPr lang="fr-CA" sz="2800" b="1" dirty="0"/>
              <a:t>Prêt entre bibliothèques (PEB) – articles et livres</a:t>
            </a:r>
            <a:endParaRPr lang="fr-CA" sz="2400" b="1" dirty="0"/>
          </a:p>
          <a:p>
            <a:pPr marL="285750" indent="-285750">
              <a:buFont typeface="Arial" panose="020B0604020202020204" pitchFamily="34" charset="0"/>
              <a:buChar char="•"/>
            </a:pPr>
            <a:r>
              <a:rPr lang="fr-CA" sz="2400" dirty="0"/>
              <a:t>Obtenez des articles scientifiques et livres </a:t>
            </a:r>
            <a:br>
              <a:rPr lang="fr-CA" sz="2400" dirty="0"/>
            </a:br>
            <a:r>
              <a:rPr lang="fr-CA" sz="2400" dirty="0"/>
              <a:t>d’autres bibliothèques</a:t>
            </a:r>
          </a:p>
          <a:p>
            <a:pPr marL="285750" indent="-285750">
              <a:buFont typeface="Arial" panose="020B0604020202020204" pitchFamily="34" charset="0"/>
              <a:buChar char="•"/>
            </a:pPr>
            <a:r>
              <a:rPr lang="fr-CA" sz="2400" dirty="0"/>
              <a:t>Délais: entre quelques minutes et quelques </a:t>
            </a:r>
            <a:br>
              <a:rPr lang="fr-CA" sz="2400" dirty="0"/>
            </a:br>
            <a:r>
              <a:rPr lang="fr-CA" sz="2400" dirty="0"/>
              <a:t>semaines, selon le cas</a:t>
            </a:r>
          </a:p>
          <a:p>
            <a:pPr marL="285750" indent="-285750">
              <a:buFont typeface="Arial" panose="020B0604020202020204" pitchFamily="34" charset="0"/>
              <a:buChar char="•"/>
            </a:pPr>
            <a:r>
              <a:rPr lang="fr-CA" sz="2400" dirty="0"/>
              <a:t>Remplissez le </a:t>
            </a:r>
            <a:r>
              <a:rPr lang="fr-CA" sz="2400" dirty="0">
                <a:hlinkClick r:id="rId2"/>
              </a:rPr>
              <a:t>Formulaire de Prêt entre bibliothèques</a:t>
            </a:r>
            <a:br>
              <a:rPr lang="fr-CA" sz="2400" dirty="0"/>
            </a:br>
            <a:r>
              <a:rPr lang="fr-CA" sz="2400" dirty="0"/>
              <a:t>(nécessite votre </a:t>
            </a:r>
            <a:r>
              <a:rPr lang="fr-CA" sz="2400" dirty="0">
                <a:hlinkClick r:id="rId3"/>
              </a:rPr>
              <a:t>mot de passe bibliothèque</a:t>
            </a:r>
            <a:r>
              <a:rPr lang="fr-CA" sz="2400" dirty="0"/>
              <a:t>)</a:t>
            </a:r>
          </a:p>
          <a:p>
            <a:pPr>
              <a:spcBef>
                <a:spcPts val="2400"/>
              </a:spcBef>
            </a:pPr>
            <a:r>
              <a:rPr lang="fr-CA" sz="2800" b="1" dirty="0"/>
              <a:t>Carte BCI – documents imprimés</a:t>
            </a:r>
          </a:p>
          <a:p>
            <a:pPr marL="285750" indent="-285750">
              <a:buFont typeface="Arial" panose="020B0604020202020204" pitchFamily="34" charset="0"/>
              <a:buChar char="•"/>
            </a:pPr>
            <a:r>
              <a:rPr lang="fr-CA" sz="2400" dirty="0"/>
              <a:t>Empruntez des documents imprimés dans les autres bibliothèques universitaires du Québec</a:t>
            </a:r>
          </a:p>
          <a:p>
            <a:pPr marL="285750" indent="-285750">
              <a:buFont typeface="Arial" panose="020B0604020202020204" pitchFamily="34" charset="0"/>
              <a:buChar char="•"/>
            </a:pPr>
            <a:r>
              <a:rPr lang="fr-CA" sz="2400" dirty="0"/>
              <a:t>Faites faire la Carte BCI au comptoir de prêt de la </a:t>
            </a:r>
            <a:br>
              <a:rPr lang="fr-CA" sz="2400" dirty="0"/>
            </a:br>
            <a:r>
              <a:rPr lang="fr-CA" sz="2400" dirty="0"/>
              <a:t>bibliothèque temporaire (B-3600)</a:t>
            </a:r>
          </a:p>
        </p:txBody>
      </p:sp>
      <p:sp>
        <p:nvSpPr>
          <p:cNvPr id="8" name="Titre 1"/>
          <p:cNvSpPr>
            <a:spLocks noGrp="1"/>
          </p:cNvSpPr>
          <p:nvPr>
            <p:ph type="title"/>
          </p:nvPr>
        </p:nvSpPr>
        <p:spPr>
          <a:xfrm>
            <a:off x="457200" y="274638"/>
            <a:ext cx="8229600" cy="634082"/>
          </a:xfrm>
          <a:solidFill>
            <a:schemeClr val="accent5">
              <a:lumMod val="20000"/>
              <a:lumOff val="80000"/>
            </a:schemeClr>
          </a:solidFill>
        </p:spPr>
        <p:txBody>
          <a:bodyPr vert="horz" lIns="91440" tIns="45720" rIns="91440" bIns="45720" rtlCol="0" anchor="ctr">
            <a:noAutofit/>
          </a:bodyPr>
          <a:lstStyle/>
          <a:p>
            <a:pPr algn="l"/>
            <a:r>
              <a:rPr lang="fr-CA" sz="3000" b="0" dirty="0">
                <a:solidFill>
                  <a:schemeClr val="accent5">
                    <a:lumMod val="50000"/>
                  </a:schemeClr>
                </a:solidFill>
                <a:latin typeface="+mj-lt"/>
              </a:rPr>
              <a:t>Accès aux documents d’autres bibliothèques</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666" y="4877281"/>
            <a:ext cx="1117134" cy="1404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550" y="1921398"/>
            <a:ext cx="200025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084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280174036"/>
              </p:ext>
            </p:extLst>
          </p:nvPr>
        </p:nvGraphicFramePr>
        <p:xfrm>
          <a:off x="728282" y="1385468"/>
          <a:ext cx="7550085" cy="4998982"/>
        </p:xfrm>
        <a:graphic>
          <a:graphicData uri="http://schemas.openxmlformats.org/drawingml/2006/table">
            <a:tbl>
              <a:tblPr firstRow="1" bandRow="1">
                <a:tableStyleId>{2D5ABB26-0587-4C30-8999-92F81FD0307C}</a:tableStyleId>
              </a:tblPr>
              <a:tblGrid>
                <a:gridCol w="7550085">
                  <a:extLst>
                    <a:ext uri="{9D8B030D-6E8A-4147-A177-3AD203B41FA5}">
                      <a16:colId xmlns:a16="http://schemas.microsoft.com/office/drawing/2014/main" val="20000"/>
                    </a:ext>
                  </a:extLst>
                </a:gridCol>
              </a:tblGrid>
              <a:tr h="567490">
                <a:tc>
                  <a:txBody>
                    <a:bodyPr/>
                    <a:lstStyle/>
                    <a:p>
                      <a:r>
                        <a:rPr lang="fr-CA" sz="2400" b="0" dirty="0">
                          <a:solidFill>
                            <a:schemeClr val="bg1">
                              <a:lumMod val="75000"/>
                            </a:schemeClr>
                          </a:solidFill>
                        </a:rPr>
                        <a:t>1. La bibliothèque</a:t>
                      </a:r>
                      <a:r>
                        <a:rPr lang="fr-CA" sz="2400" b="0" baseline="0" dirty="0">
                          <a:solidFill>
                            <a:schemeClr val="bg1">
                              <a:lumMod val="75000"/>
                            </a:schemeClr>
                          </a:solidFill>
                        </a:rPr>
                        <a:t> et les bibliothécaires de l’ÉTS</a:t>
                      </a:r>
                      <a:endParaRPr lang="fr-CA" sz="2400" b="0" dirty="0">
                        <a:solidFill>
                          <a:schemeClr val="bg1">
                            <a:lumMod val="75000"/>
                          </a:schemeClr>
                        </a:solidFill>
                      </a:endParaRPr>
                    </a:p>
                  </a:txBody>
                  <a:tcPr/>
                </a:tc>
                <a:extLst>
                  <a:ext uri="{0D108BD9-81ED-4DB2-BD59-A6C34878D82A}">
                    <a16:rowId xmlns:a16="http://schemas.microsoft.com/office/drawing/2014/main" val="10000"/>
                  </a:ext>
                </a:extLst>
              </a:tr>
              <a:tr h="567490">
                <a:tc>
                  <a:txBody>
                    <a:bodyPr/>
                    <a:lstStyle/>
                    <a:p>
                      <a:r>
                        <a:rPr lang="fr-CA" sz="2400" b="0" dirty="0">
                          <a:solidFill>
                            <a:schemeClr val="bg1">
                              <a:lumMod val="75000"/>
                            </a:schemeClr>
                          </a:solidFill>
                        </a:rPr>
                        <a:t>2. Stratégies</a:t>
                      </a:r>
                      <a:r>
                        <a:rPr lang="fr-CA" sz="2400" b="0" baseline="0" dirty="0">
                          <a:solidFill>
                            <a:schemeClr val="bg1">
                              <a:lumMod val="75000"/>
                            </a:schemeClr>
                          </a:solidFill>
                        </a:rPr>
                        <a:t> de </a:t>
                      </a:r>
                      <a:r>
                        <a:rPr lang="fr-CA" sz="2400" b="0" dirty="0">
                          <a:solidFill>
                            <a:schemeClr val="bg1">
                              <a:lumMod val="75000"/>
                            </a:schemeClr>
                          </a:solidFill>
                        </a:rPr>
                        <a:t>recherche</a:t>
                      </a:r>
                      <a:r>
                        <a:rPr lang="fr-CA" sz="2400" b="0" baseline="0" dirty="0">
                          <a:solidFill>
                            <a:schemeClr val="bg1">
                              <a:lumMod val="75000"/>
                            </a:schemeClr>
                          </a:solidFill>
                        </a:rPr>
                        <a:t> documentaire</a:t>
                      </a:r>
                      <a:endParaRPr lang="fr-CA" sz="2400" b="0" dirty="0">
                        <a:solidFill>
                          <a:schemeClr val="bg1">
                            <a:lumMod val="75000"/>
                          </a:schemeClr>
                        </a:solidFill>
                      </a:endParaRPr>
                    </a:p>
                  </a:txBody>
                  <a:tcPr/>
                </a:tc>
                <a:extLst>
                  <a:ext uri="{0D108BD9-81ED-4DB2-BD59-A6C34878D82A}">
                    <a16:rowId xmlns:a16="http://schemas.microsoft.com/office/drawing/2014/main" val="10001"/>
                  </a:ext>
                </a:extLst>
              </a:tr>
              <a:tr h="454682">
                <a:tc>
                  <a:txBody>
                    <a:bodyPr/>
                    <a:lstStyle/>
                    <a:p>
                      <a:r>
                        <a:rPr lang="fr-CA" sz="1600" b="0" dirty="0">
                          <a:solidFill>
                            <a:schemeClr val="bg1">
                              <a:lumMod val="75000"/>
                            </a:schemeClr>
                          </a:solidFill>
                        </a:rPr>
                        <a:t>	2.1. Bien identifier le</a:t>
                      </a:r>
                      <a:r>
                        <a:rPr lang="fr-CA" sz="1600" b="0" baseline="0" dirty="0">
                          <a:solidFill>
                            <a:schemeClr val="bg1">
                              <a:lumMod val="75000"/>
                            </a:schemeClr>
                          </a:solidFill>
                        </a:rPr>
                        <a:t> sujet et les mots-clés</a:t>
                      </a:r>
                      <a:endParaRPr lang="fr-CA" sz="1600" b="0" dirty="0">
                        <a:solidFill>
                          <a:schemeClr val="bg1">
                            <a:lumMod val="75000"/>
                          </a:schemeClr>
                        </a:solidFill>
                      </a:endParaRPr>
                    </a:p>
                  </a:txBody>
                  <a:tcPr/>
                </a:tc>
                <a:extLst>
                  <a:ext uri="{0D108BD9-81ED-4DB2-BD59-A6C34878D82A}">
                    <a16:rowId xmlns:a16="http://schemas.microsoft.com/office/drawing/2014/main" val="10002"/>
                  </a:ext>
                </a:extLst>
              </a:tr>
              <a:tr h="440506">
                <a:tc>
                  <a:txBody>
                    <a:bodyPr/>
                    <a:lstStyle/>
                    <a:p>
                      <a:r>
                        <a:rPr lang="fr-CA" sz="1600" b="0" dirty="0">
                          <a:solidFill>
                            <a:schemeClr val="bg1">
                              <a:lumMod val="75000"/>
                            </a:schemeClr>
                          </a:solidFill>
                        </a:rPr>
                        <a:t>	2.2. Construire une équation de recherche</a:t>
                      </a:r>
                    </a:p>
                  </a:txBody>
                  <a:tcPr/>
                </a:tc>
                <a:extLst>
                  <a:ext uri="{0D108BD9-81ED-4DB2-BD59-A6C34878D82A}">
                    <a16:rowId xmlns:a16="http://schemas.microsoft.com/office/drawing/2014/main" val="10003"/>
                  </a:ext>
                </a:extLst>
              </a:tr>
              <a:tr h="481139">
                <a:tc>
                  <a:txBody>
                    <a:bodyPr/>
                    <a:lstStyle/>
                    <a:p>
                      <a:r>
                        <a:rPr lang="fr-CA" sz="1600" b="0" dirty="0">
                          <a:solidFill>
                            <a:schemeClr val="bg1">
                              <a:lumMod val="75000"/>
                            </a:schemeClr>
                          </a:solidFill>
                        </a:rPr>
                        <a:t>	2.3. Utiliser les outils de recherche pertinents</a:t>
                      </a:r>
                    </a:p>
                  </a:txBody>
                  <a:tcPr/>
                </a:tc>
                <a:extLst>
                  <a:ext uri="{0D108BD9-81ED-4DB2-BD59-A6C34878D82A}">
                    <a16:rowId xmlns:a16="http://schemas.microsoft.com/office/drawing/2014/main" val="10004"/>
                  </a:ext>
                </a:extLst>
              </a:tr>
              <a:tr h="600625">
                <a:tc>
                  <a:txBody>
                    <a:bodyPr/>
                    <a:lstStyle/>
                    <a:p>
                      <a:r>
                        <a:rPr lang="fr-CA" sz="1600" b="0" dirty="0">
                          <a:solidFill>
                            <a:schemeClr val="bg1">
                              <a:lumMod val="75000"/>
                            </a:schemeClr>
                          </a:solidFill>
                        </a:rPr>
                        <a:t>	2.4. Examiner les résultats et ajuster la stratégie</a:t>
                      </a:r>
                    </a:p>
                  </a:txBody>
                  <a:tcPr/>
                </a:tc>
                <a:extLst>
                  <a:ext uri="{0D108BD9-81ED-4DB2-BD59-A6C34878D82A}">
                    <a16:rowId xmlns:a16="http://schemas.microsoft.com/office/drawing/2014/main" val="10005"/>
                  </a:ext>
                </a:extLst>
              </a:tr>
              <a:tr h="600625">
                <a:tc>
                  <a:txBody>
                    <a:bodyPr/>
                    <a:lstStyle/>
                    <a:p>
                      <a:r>
                        <a:rPr lang="fr-CA" sz="2400" b="1" dirty="0">
                          <a:solidFill>
                            <a:schemeClr val="tx1"/>
                          </a:solidFill>
                        </a:rPr>
                        <a:t>3. Évaluer l’information</a:t>
                      </a:r>
                    </a:p>
                  </a:txBody>
                  <a:tcPr/>
                </a:tc>
                <a:extLst>
                  <a:ext uri="{0D108BD9-81ED-4DB2-BD59-A6C34878D82A}">
                    <a16:rowId xmlns:a16="http://schemas.microsoft.com/office/drawing/2014/main" val="2105493791"/>
                  </a:ext>
                </a:extLst>
              </a:tr>
              <a:tr h="600625">
                <a:tc>
                  <a:txBody>
                    <a:bodyPr/>
                    <a:lstStyle/>
                    <a:p>
                      <a:r>
                        <a:rPr lang="fr-CA" sz="2400" dirty="0">
                          <a:solidFill>
                            <a:schemeClr val="bg1">
                              <a:lumMod val="75000"/>
                            </a:schemeClr>
                          </a:solidFill>
                        </a:rPr>
                        <a:t>4. Citer ses sources et</a:t>
                      </a:r>
                      <a:r>
                        <a:rPr lang="fr-CA" sz="2400" baseline="0" dirty="0">
                          <a:solidFill>
                            <a:schemeClr val="bg1">
                              <a:lumMod val="75000"/>
                            </a:schemeClr>
                          </a:solidFill>
                        </a:rPr>
                        <a:t> faire une bibliographie</a:t>
                      </a:r>
                      <a:endParaRPr lang="fr-CA" sz="2400" dirty="0">
                        <a:solidFill>
                          <a:schemeClr val="bg1">
                            <a:lumMod val="75000"/>
                          </a:schemeClr>
                        </a:solidFill>
                      </a:endParaRPr>
                    </a:p>
                  </a:txBody>
                  <a:tcPr/>
                </a:tc>
                <a:extLst>
                  <a:ext uri="{0D108BD9-81ED-4DB2-BD59-A6C34878D82A}">
                    <a16:rowId xmlns:a16="http://schemas.microsoft.com/office/drawing/2014/main" val="126745935"/>
                  </a:ext>
                </a:extLst>
              </a:tr>
              <a:tr h="674157">
                <a:tc>
                  <a:txBody>
                    <a:bodyPr/>
                    <a:lstStyle/>
                    <a:p>
                      <a:endParaRPr lang="fr-CA" sz="1500" dirty="0">
                        <a:solidFill>
                          <a:schemeClr val="bg1">
                            <a:lumMod val="75000"/>
                          </a:schemeClr>
                        </a:solidFill>
                      </a:endParaRPr>
                    </a:p>
                    <a:p>
                      <a:r>
                        <a:rPr lang="fr-CA" sz="2400" dirty="0">
                          <a:solidFill>
                            <a:schemeClr val="bg1">
                              <a:lumMod val="75000"/>
                            </a:schemeClr>
                          </a:solidFill>
                        </a:rPr>
                        <a:t>* Pour aller plus loin…</a:t>
                      </a:r>
                    </a:p>
                  </a:txBody>
                  <a:tcPr/>
                </a:tc>
                <a:extLst>
                  <a:ext uri="{0D108BD9-81ED-4DB2-BD59-A6C34878D82A}">
                    <a16:rowId xmlns:a16="http://schemas.microsoft.com/office/drawing/2014/main" val="1712599595"/>
                  </a:ext>
                </a:extLst>
              </a:tr>
            </a:tbl>
          </a:graphicData>
        </a:graphic>
      </p:graphicFrame>
      <p:sp>
        <p:nvSpPr>
          <p:cNvPr id="4" name="Titre 1"/>
          <p:cNvSpPr txBox="1">
            <a:spLocks/>
          </p:cNvSpPr>
          <p:nvPr/>
        </p:nvSpPr>
        <p:spPr>
          <a:xfrm>
            <a:off x="524188" y="351191"/>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Plan</a:t>
            </a:r>
          </a:p>
        </p:txBody>
      </p:sp>
      <p:sp>
        <p:nvSpPr>
          <p:cNvPr id="5" name="Rectangle 4"/>
          <p:cNvSpPr/>
          <p:nvPr/>
        </p:nvSpPr>
        <p:spPr>
          <a:xfrm>
            <a:off x="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891540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Rectangle 6"/>
          <p:cNvSpPr/>
          <p:nvPr/>
        </p:nvSpPr>
        <p:spPr>
          <a:xfrm rot="5400000">
            <a:off x="4457700" y="-4230206"/>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Rectangle 7"/>
          <p:cNvSpPr/>
          <p:nvPr/>
        </p:nvSpPr>
        <p:spPr>
          <a:xfrm rot="5400000">
            <a:off x="4457699" y="2400300"/>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078320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34758" y="0"/>
            <a:ext cx="8423216" cy="6858000"/>
          </a:xfrm>
          <a:prstGeom prst="rect">
            <a:avLst/>
          </a:prstGeom>
        </p:spPr>
      </p:pic>
      <p:sp>
        <p:nvSpPr>
          <p:cNvPr id="3" name="ZoneTexte 2"/>
          <p:cNvSpPr txBox="1"/>
          <p:nvPr/>
        </p:nvSpPr>
        <p:spPr>
          <a:xfrm>
            <a:off x="7843574" y="6324444"/>
            <a:ext cx="914400" cy="369332"/>
          </a:xfrm>
          <a:prstGeom prst="rect">
            <a:avLst/>
          </a:prstGeom>
          <a:solidFill>
            <a:schemeClr val="accent3">
              <a:lumMod val="40000"/>
              <a:lumOff val="60000"/>
            </a:schemeClr>
          </a:solidFill>
          <a:ln w="28575">
            <a:solidFill>
              <a:srgbClr val="00B050"/>
            </a:solidFill>
          </a:ln>
        </p:spPr>
        <p:txBody>
          <a:bodyPr wrap="square" rtlCol="0" anchor="ctr">
            <a:spAutoFit/>
          </a:bodyPr>
          <a:lstStyle/>
          <a:p>
            <a:r>
              <a:rPr lang="fr-CA" dirty="0">
                <a:hlinkClick r:id="rId3"/>
              </a:rPr>
              <a:t>Source</a:t>
            </a:r>
            <a:endParaRPr lang="fr-CA" dirty="0"/>
          </a:p>
        </p:txBody>
      </p:sp>
    </p:spTree>
    <p:extLst>
      <p:ext uri="{BB962C8B-B14F-4D97-AF65-F5344CB8AC3E}">
        <p14:creationId xmlns:p14="http://schemas.microsoft.com/office/powerpoint/2010/main" val="158102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8"/>
          <p:cNvPicPr preferRelativeResize="0"/>
          <p:nvPr/>
        </p:nvPicPr>
        <p:blipFill>
          <a:blip r:embed="rId3">
            <a:alphaModFix/>
          </a:blip>
          <a:stretch>
            <a:fillRect/>
          </a:stretch>
        </p:blipFill>
        <p:spPr>
          <a:xfrm>
            <a:off x="0" y="-93803"/>
            <a:ext cx="9144002" cy="5916707"/>
          </a:xfrm>
          <a:prstGeom prst="rect">
            <a:avLst/>
          </a:prstGeom>
          <a:noFill/>
          <a:ln>
            <a:noFill/>
          </a:ln>
        </p:spPr>
      </p:pic>
      <p:sp>
        <p:nvSpPr>
          <p:cNvPr id="127" name="Google Shape;127;p18"/>
          <p:cNvSpPr txBox="1"/>
          <p:nvPr/>
        </p:nvSpPr>
        <p:spPr>
          <a:xfrm>
            <a:off x="663425" y="5822900"/>
            <a:ext cx="2248200" cy="11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sz="2500" u="sng">
                <a:solidFill>
                  <a:schemeClr val="hlink"/>
                </a:solidFill>
                <a:latin typeface="Calibri"/>
                <a:ea typeface="Calibri"/>
                <a:cs typeface="Calibri"/>
                <a:sym typeface="Calibri"/>
                <a:hlinkClick r:id="rId4"/>
              </a:rPr>
              <a:t>Clavardage</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a:p>
        </p:txBody>
      </p:sp>
      <p:pic>
        <p:nvPicPr>
          <p:cNvPr id="128" name="Google Shape;128;p18"/>
          <p:cNvPicPr preferRelativeResize="0"/>
          <p:nvPr/>
        </p:nvPicPr>
        <p:blipFill>
          <a:blip r:embed="rId5">
            <a:alphaModFix/>
          </a:blip>
          <a:stretch>
            <a:fillRect/>
          </a:stretch>
        </p:blipFill>
        <p:spPr>
          <a:xfrm>
            <a:off x="5219700" y="5133963"/>
            <a:ext cx="3924300" cy="17240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10" name="Rectangle 5"/>
          <p:cNvSpPr>
            <a:spLocks noChangeArrowheads="1"/>
          </p:cNvSpPr>
          <p:nvPr/>
        </p:nvSpPr>
        <p:spPr bwMode="auto">
          <a:xfrm>
            <a:off x="467546" y="1911948"/>
            <a:ext cx="7920037" cy="3170099"/>
          </a:xfrm>
          <a:prstGeom prst="rect">
            <a:avLst/>
          </a:prstGeom>
          <a:noFill/>
          <a:ln w="63500" algn="ctr">
            <a:noFill/>
            <a:miter lim="800000"/>
            <a:headEnd/>
            <a:tailEnd/>
          </a:ln>
        </p:spPr>
        <p:txBody>
          <a:bodyPr>
            <a:spAutoFit/>
          </a:bodyPr>
          <a:lstStyle/>
          <a:p>
            <a:pPr marL="457200" indent="-457200">
              <a:spcBef>
                <a:spcPct val="50000"/>
              </a:spcBef>
              <a:buFontTx/>
              <a:buAutoNum type="arabicPeriod"/>
            </a:pPr>
            <a:r>
              <a:rPr lang="fr-CA" b="1" dirty="0"/>
              <a:t>Fiabilité de la source</a:t>
            </a:r>
            <a:br>
              <a:rPr lang="fr-CA" sz="1600" dirty="0"/>
            </a:br>
            <a:r>
              <a:rPr lang="fr-CA" sz="1600" dirty="0"/>
              <a:t>Qui a publié le document? S’agit-il d’un éditeur scientifique ou académique? La revue est-elle révisée par des pairs (</a:t>
            </a:r>
            <a:r>
              <a:rPr lang="fr-CA" sz="1600" i="1" dirty="0" err="1"/>
              <a:t>peer-reviewed</a:t>
            </a:r>
            <a:r>
              <a:rPr lang="fr-CA" sz="1600" dirty="0"/>
              <a:t>)? Est-ce une publication gouvernementale? Quel est le site web qui héberge le document? (ex: .</a:t>
            </a:r>
            <a:r>
              <a:rPr lang="fr-CA" sz="1600" dirty="0" err="1"/>
              <a:t>com</a:t>
            </a:r>
            <a:r>
              <a:rPr lang="fr-CA" sz="1600" dirty="0"/>
              <a:t>, .</a:t>
            </a:r>
            <a:r>
              <a:rPr lang="fr-CA" sz="1600" dirty="0" err="1"/>
              <a:t>org</a:t>
            </a:r>
            <a:r>
              <a:rPr lang="fr-CA" sz="1600" dirty="0"/>
              <a:t>, .qc.ca, .</a:t>
            </a:r>
            <a:r>
              <a:rPr lang="fr-CA" sz="1600" dirty="0" err="1"/>
              <a:t>gov</a:t>
            </a:r>
            <a:r>
              <a:rPr lang="fr-CA" sz="1600" dirty="0"/>
              <a:t>, .</a:t>
            </a:r>
            <a:r>
              <a:rPr lang="fr-CA" sz="1600" dirty="0" err="1"/>
              <a:t>edu</a:t>
            </a:r>
            <a:r>
              <a:rPr lang="fr-CA" sz="1600" dirty="0"/>
              <a:t>, etc.)</a:t>
            </a:r>
          </a:p>
          <a:p>
            <a:pPr marL="457200" indent="-457200">
              <a:spcBef>
                <a:spcPct val="50000"/>
              </a:spcBef>
              <a:buFontTx/>
              <a:buAutoNum type="arabicPeriod"/>
            </a:pPr>
            <a:r>
              <a:rPr lang="fr-CA" b="1" dirty="0"/>
              <a:t>Crédibilité de l’auteur</a:t>
            </a:r>
            <a:br>
              <a:rPr lang="fr-CA" sz="1600" dirty="0"/>
            </a:br>
            <a:r>
              <a:rPr lang="fr-CA" sz="1600" dirty="0"/>
              <a:t>Qui a publié le document? Quelle est son autorité dans le domaine? </a:t>
            </a:r>
            <a:r>
              <a:rPr lang="fr-CA" sz="1600" dirty="0" err="1"/>
              <a:t>A-t-il</a:t>
            </a:r>
            <a:r>
              <a:rPr lang="fr-CA" sz="1600" dirty="0"/>
              <a:t> publié plusieurs documents sur ce sujet? Est-il affilié à une université ou un centre de recherche? </a:t>
            </a:r>
          </a:p>
          <a:p>
            <a:pPr marL="457200" indent="-457200">
              <a:spcBef>
                <a:spcPct val="50000"/>
              </a:spcBef>
              <a:buFontTx/>
              <a:buAutoNum type="arabicPeriod"/>
            </a:pPr>
            <a:r>
              <a:rPr lang="fr-CA" b="1" dirty="0"/>
              <a:t>Validité</a:t>
            </a:r>
            <a:br>
              <a:rPr lang="fr-CA" sz="1600" dirty="0"/>
            </a:br>
            <a:r>
              <a:rPr lang="fr-CA" sz="1600" dirty="0"/>
              <a:t>Est-ce que les sources sont citées? Y’</a:t>
            </a:r>
            <a:r>
              <a:rPr lang="fr-CA" sz="1600" dirty="0" err="1"/>
              <a:t>a-t-il</a:t>
            </a:r>
            <a:r>
              <a:rPr lang="fr-CA" sz="1600" dirty="0"/>
              <a:t> une bibliographie? La méthodologie est-elle exposée? S’il y a des valeurs numériques, la marge d’erreur est-elle donnée?</a:t>
            </a:r>
          </a:p>
        </p:txBody>
      </p:sp>
      <p:sp>
        <p:nvSpPr>
          <p:cNvPr id="8" name="Titre 1"/>
          <p:cNvSpPr txBox="1">
            <a:spLocks/>
          </p:cNvSpPr>
          <p:nvPr/>
        </p:nvSpPr>
        <p:spPr>
          <a:xfrm>
            <a:off x="457200" y="1173996"/>
            <a:ext cx="82296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a:t>Évaluer les résultats avec 6 critères simples</a:t>
            </a:r>
            <a:endParaRPr lang="fr-CA" sz="2800" b="1" dirty="0"/>
          </a:p>
        </p:txBody>
      </p:sp>
      <p:sp>
        <p:nvSpPr>
          <p:cNvPr id="2" name="Rectangle 1"/>
          <p:cNvSpPr/>
          <p:nvPr/>
        </p:nvSpPr>
        <p:spPr>
          <a:xfrm>
            <a:off x="467546" y="5674558"/>
            <a:ext cx="6479877" cy="954107"/>
          </a:xfrm>
          <a:prstGeom prst="rect">
            <a:avLst/>
          </a:prstGeom>
        </p:spPr>
        <p:txBody>
          <a:bodyPr wrap="square">
            <a:spAutoFit/>
          </a:bodyPr>
          <a:lstStyle/>
          <a:p>
            <a:r>
              <a:rPr lang="fr-FR" sz="1400" dirty="0"/>
              <a:t>Adapté de </a:t>
            </a:r>
          </a:p>
          <a:p>
            <a:r>
              <a:rPr lang="fr-FR" sz="1400" dirty="0"/>
              <a:t>Diapason. (</a:t>
            </a:r>
            <a:r>
              <a:rPr lang="fr-FR" sz="1400" dirty="0" err="1"/>
              <a:t>s.d</a:t>
            </a:r>
            <a:r>
              <a:rPr lang="fr-FR" sz="1400" dirty="0"/>
              <a:t>.). Évaluer ses sources avec 6 critères simples – Niveau universitaire. Repéré à</a:t>
            </a:r>
            <a:r>
              <a:rPr lang="fr-FR" sz="1400" dirty="0">
                <a:cs typeface="Arial"/>
              </a:rPr>
              <a:t> </a:t>
            </a:r>
            <a:r>
              <a:rPr lang="fr-FR" sz="1400" dirty="0">
                <a:cs typeface="Arial"/>
                <a:hlinkClick r:id="rId3"/>
              </a:rPr>
              <a:t>https://mondiapason.ca/ressource/evaluer-ses-sources-avec-6-criteres-simples-niveau-universitaire/</a:t>
            </a:r>
            <a:r>
              <a:rPr lang="fr-FR" sz="1400" dirty="0">
                <a:cs typeface="Arial"/>
              </a:rPr>
              <a:t> </a:t>
            </a:r>
            <a:endParaRPr lang="fr-CA" sz="1400" dirty="0"/>
          </a:p>
        </p:txBody>
      </p:sp>
      <p:sp>
        <p:nvSpPr>
          <p:cNvPr id="7"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3. Évaluer l’information </a:t>
            </a:r>
          </a:p>
        </p:txBody>
      </p:sp>
    </p:spTree>
    <p:extLst>
      <p:ext uri="{BB962C8B-B14F-4D97-AF65-F5344CB8AC3E}">
        <p14:creationId xmlns:p14="http://schemas.microsoft.com/office/powerpoint/2010/main" val="1055625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10" name="Rectangle 5"/>
          <p:cNvSpPr>
            <a:spLocks noChangeArrowheads="1"/>
          </p:cNvSpPr>
          <p:nvPr/>
        </p:nvSpPr>
        <p:spPr bwMode="auto">
          <a:xfrm>
            <a:off x="467546" y="1894076"/>
            <a:ext cx="7920037" cy="2677656"/>
          </a:xfrm>
          <a:prstGeom prst="rect">
            <a:avLst/>
          </a:prstGeom>
          <a:noFill/>
          <a:ln w="63500" algn="ctr">
            <a:noFill/>
            <a:miter lim="800000"/>
            <a:headEnd/>
            <a:tailEnd/>
          </a:ln>
        </p:spPr>
        <p:txBody>
          <a:bodyPr>
            <a:spAutoFit/>
          </a:bodyPr>
          <a:lstStyle/>
          <a:p>
            <a:pPr marL="457200" indent="-457200">
              <a:spcBef>
                <a:spcPct val="50000"/>
              </a:spcBef>
              <a:buFont typeface="+mj-lt"/>
              <a:buAutoNum type="arabicPeriod" startAt="4"/>
            </a:pPr>
            <a:r>
              <a:rPr lang="fr-CA" b="1" dirty="0"/>
              <a:t>Objectivité</a:t>
            </a:r>
            <a:br>
              <a:rPr lang="fr-CA" dirty="0"/>
            </a:br>
            <a:r>
              <a:rPr lang="fr-CA" sz="1600" dirty="0"/>
              <a:t>Quelles sont les motivations de l’auteur: informer, divertir, former, convaincre? Est-ce que le langage est neutre ou partial? S’agit-il d’une revue ou d’un quotidien politisé?</a:t>
            </a:r>
          </a:p>
          <a:p>
            <a:pPr marL="457200" indent="-457200">
              <a:spcBef>
                <a:spcPct val="50000"/>
              </a:spcBef>
              <a:buFontTx/>
              <a:buAutoNum type="arabicPeriod" startAt="4"/>
            </a:pPr>
            <a:r>
              <a:rPr lang="fr-CA" b="1" dirty="0"/>
              <a:t>Exactitude</a:t>
            </a:r>
            <a:br>
              <a:rPr lang="fr-CA" dirty="0"/>
            </a:br>
            <a:r>
              <a:rPr lang="fr-CA" sz="1600" dirty="0"/>
              <a:t>L’information est-elle erronée? S’agit-il d’approximations ou de valeurs exactes? Y’</a:t>
            </a:r>
            <a:r>
              <a:rPr lang="fr-CA" sz="1600" dirty="0" err="1"/>
              <a:t>a-t-il</a:t>
            </a:r>
            <a:r>
              <a:rPr lang="fr-CA" sz="1600" dirty="0"/>
              <a:t> des erreurs d’orthographe ou de grammaire?</a:t>
            </a:r>
          </a:p>
          <a:p>
            <a:pPr marL="457200" indent="-457200">
              <a:spcBef>
                <a:spcPct val="50000"/>
              </a:spcBef>
              <a:buFontTx/>
              <a:buAutoNum type="arabicPeriod" startAt="4"/>
            </a:pPr>
            <a:r>
              <a:rPr lang="fr-CA" b="1" dirty="0"/>
              <a:t>Actualité</a:t>
            </a:r>
            <a:br>
              <a:rPr lang="fr-CA" dirty="0"/>
            </a:br>
            <a:r>
              <a:rPr lang="fr-CA" sz="1600" dirty="0"/>
              <a:t>Quelle est la date de création ou de publication du document? Est-ce que l’information est toujours d’actualité par rapport au sujet?</a:t>
            </a:r>
          </a:p>
        </p:txBody>
      </p:sp>
      <p:sp>
        <p:nvSpPr>
          <p:cNvPr id="9" name="Titre 1"/>
          <p:cNvSpPr txBox="1">
            <a:spLocks/>
          </p:cNvSpPr>
          <p:nvPr/>
        </p:nvSpPr>
        <p:spPr>
          <a:xfrm>
            <a:off x="457200" y="1173996"/>
            <a:ext cx="82296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a:t>Évaluer les résultats avec 6 critères simples</a:t>
            </a:r>
            <a:endParaRPr lang="fr-CA" sz="2800" b="1" dirty="0"/>
          </a:p>
        </p:txBody>
      </p:sp>
      <p:sp>
        <p:nvSpPr>
          <p:cNvPr id="7"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3. Évaluer l’information </a:t>
            </a:r>
          </a:p>
        </p:txBody>
      </p:sp>
      <p:sp>
        <p:nvSpPr>
          <p:cNvPr id="11" name="Rectangle 10"/>
          <p:cNvSpPr/>
          <p:nvPr/>
        </p:nvSpPr>
        <p:spPr>
          <a:xfrm>
            <a:off x="467546" y="5674558"/>
            <a:ext cx="6479877" cy="954107"/>
          </a:xfrm>
          <a:prstGeom prst="rect">
            <a:avLst/>
          </a:prstGeom>
        </p:spPr>
        <p:txBody>
          <a:bodyPr wrap="square">
            <a:spAutoFit/>
          </a:bodyPr>
          <a:lstStyle/>
          <a:p>
            <a:r>
              <a:rPr lang="fr-FR" sz="1400" dirty="0"/>
              <a:t>Adapté de </a:t>
            </a:r>
          </a:p>
          <a:p>
            <a:r>
              <a:rPr lang="fr-FR" sz="1400" dirty="0"/>
              <a:t>Diapason. (</a:t>
            </a:r>
            <a:r>
              <a:rPr lang="fr-FR" sz="1400" dirty="0" err="1"/>
              <a:t>s.d</a:t>
            </a:r>
            <a:r>
              <a:rPr lang="fr-FR" sz="1400" dirty="0"/>
              <a:t>.). Évaluer ses sources avec 6 critères simples – Niveau universitaire. Repéré à</a:t>
            </a:r>
            <a:r>
              <a:rPr lang="fr-FR" sz="1400" dirty="0">
                <a:cs typeface="Arial"/>
              </a:rPr>
              <a:t> </a:t>
            </a:r>
            <a:r>
              <a:rPr lang="fr-FR" sz="1400" dirty="0">
                <a:cs typeface="Arial"/>
                <a:hlinkClick r:id="rId3"/>
              </a:rPr>
              <a:t>https://mondiapason.ca/ressource/evaluer-ses-sources-avec-6-criteres-simples-niveau-universitaire/</a:t>
            </a:r>
            <a:r>
              <a:rPr lang="fr-FR" sz="1400" dirty="0">
                <a:cs typeface="Arial"/>
              </a:rPr>
              <a:t> </a:t>
            </a:r>
            <a:endParaRPr lang="fr-CA" sz="1400" dirty="0"/>
          </a:p>
        </p:txBody>
      </p:sp>
    </p:spTree>
    <p:extLst>
      <p:ext uri="{BB962C8B-B14F-4D97-AF65-F5344CB8AC3E}">
        <p14:creationId xmlns:p14="http://schemas.microsoft.com/office/powerpoint/2010/main" val="1248469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701810638"/>
              </p:ext>
            </p:extLst>
          </p:nvPr>
        </p:nvGraphicFramePr>
        <p:xfrm>
          <a:off x="728282" y="1385468"/>
          <a:ext cx="7550085" cy="4998982"/>
        </p:xfrm>
        <a:graphic>
          <a:graphicData uri="http://schemas.openxmlformats.org/drawingml/2006/table">
            <a:tbl>
              <a:tblPr firstRow="1" bandRow="1">
                <a:tableStyleId>{2D5ABB26-0587-4C30-8999-92F81FD0307C}</a:tableStyleId>
              </a:tblPr>
              <a:tblGrid>
                <a:gridCol w="7550085">
                  <a:extLst>
                    <a:ext uri="{9D8B030D-6E8A-4147-A177-3AD203B41FA5}">
                      <a16:colId xmlns:a16="http://schemas.microsoft.com/office/drawing/2014/main" val="20000"/>
                    </a:ext>
                  </a:extLst>
                </a:gridCol>
              </a:tblGrid>
              <a:tr h="567490">
                <a:tc>
                  <a:txBody>
                    <a:bodyPr/>
                    <a:lstStyle/>
                    <a:p>
                      <a:r>
                        <a:rPr lang="fr-CA" sz="2400" b="0" dirty="0">
                          <a:solidFill>
                            <a:schemeClr val="bg1">
                              <a:lumMod val="75000"/>
                            </a:schemeClr>
                          </a:solidFill>
                        </a:rPr>
                        <a:t>1. La bibliothèque</a:t>
                      </a:r>
                      <a:r>
                        <a:rPr lang="fr-CA" sz="2400" b="0" baseline="0" dirty="0">
                          <a:solidFill>
                            <a:schemeClr val="bg1">
                              <a:lumMod val="75000"/>
                            </a:schemeClr>
                          </a:solidFill>
                        </a:rPr>
                        <a:t> et les bibliothécaires de l’ÉTS</a:t>
                      </a:r>
                      <a:endParaRPr lang="fr-CA" sz="2400" b="0" dirty="0">
                        <a:solidFill>
                          <a:schemeClr val="bg1">
                            <a:lumMod val="75000"/>
                          </a:schemeClr>
                        </a:solidFill>
                      </a:endParaRPr>
                    </a:p>
                  </a:txBody>
                  <a:tcPr/>
                </a:tc>
                <a:extLst>
                  <a:ext uri="{0D108BD9-81ED-4DB2-BD59-A6C34878D82A}">
                    <a16:rowId xmlns:a16="http://schemas.microsoft.com/office/drawing/2014/main" val="10000"/>
                  </a:ext>
                </a:extLst>
              </a:tr>
              <a:tr h="567490">
                <a:tc>
                  <a:txBody>
                    <a:bodyPr/>
                    <a:lstStyle/>
                    <a:p>
                      <a:r>
                        <a:rPr lang="fr-CA" sz="2400" b="0" dirty="0">
                          <a:solidFill>
                            <a:schemeClr val="bg1">
                              <a:lumMod val="75000"/>
                            </a:schemeClr>
                          </a:solidFill>
                        </a:rPr>
                        <a:t>2. Stratégies</a:t>
                      </a:r>
                      <a:r>
                        <a:rPr lang="fr-CA" sz="2400" b="0" baseline="0" dirty="0">
                          <a:solidFill>
                            <a:schemeClr val="bg1">
                              <a:lumMod val="75000"/>
                            </a:schemeClr>
                          </a:solidFill>
                        </a:rPr>
                        <a:t> de </a:t>
                      </a:r>
                      <a:r>
                        <a:rPr lang="fr-CA" sz="2400" b="0" dirty="0">
                          <a:solidFill>
                            <a:schemeClr val="bg1">
                              <a:lumMod val="75000"/>
                            </a:schemeClr>
                          </a:solidFill>
                        </a:rPr>
                        <a:t>recherche</a:t>
                      </a:r>
                      <a:r>
                        <a:rPr lang="fr-CA" sz="2400" b="0" baseline="0" dirty="0">
                          <a:solidFill>
                            <a:schemeClr val="bg1">
                              <a:lumMod val="75000"/>
                            </a:schemeClr>
                          </a:solidFill>
                        </a:rPr>
                        <a:t> documentaire</a:t>
                      </a:r>
                      <a:endParaRPr lang="fr-CA" sz="2400" b="0" dirty="0">
                        <a:solidFill>
                          <a:schemeClr val="bg1">
                            <a:lumMod val="75000"/>
                          </a:schemeClr>
                        </a:solidFill>
                      </a:endParaRPr>
                    </a:p>
                  </a:txBody>
                  <a:tcPr/>
                </a:tc>
                <a:extLst>
                  <a:ext uri="{0D108BD9-81ED-4DB2-BD59-A6C34878D82A}">
                    <a16:rowId xmlns:a16="http://schemas.microsoft.com/office/drawing/2014/main" val="10001"/>
                  </a:ext>
                </a:extLst>
              </a:tr>
              <a:tr h="454682">
                <a:tc>
                  <a:txBody>
                    <a:bodyPr/>
                    <a:lstStyle/>
                    <a:p>
                      <a:r>
                        <a:rPr lang="fr-CA" sz="1600" b="0" dirty="0">
                          <a:solidFill>
                            <a:schemeClr val="bg1">
                              <a:lumMod val="75000"/>
                            </a:schemeClr>
                          </a:solidFill>
                        </a:rPr>
                        <a:t>	2.1. Bien identifier le</a:t>
                      </a:r>
                      <a:r>
                        <a:rPr lang="fr-CA" sz="1600" b="0" baseline="0" dirty="0">
                          <a:solidFill>
                            <a:schemeClr val="bg1">
                              <a:lumMod val="75000"/>
                            </a:schemeClr>
                          </a:solidFill>
                        </a:rPr>
                        <a:t> sujet et les mots-clés</a:t>
                      </a:r>
                      <a:endParaRPr lang="fr-CA" sz="1600" b="0" dirty="0">
                        <a:solidFill>
                          <a:schemeClr val="bg1">
                            <a:lumMod val="75000"/>
                          </a:schemeClr>
                        </a:solidFill>
                      </a:endParaRPr>
                    </a:p>
                  </a:txBody>
                  <a:tcPr/>
                </a:tc>
                <a:extLst>
                  <a:ext uri="{0D108BD9-81ED-4DB2-BD59-A6C34878D82A}">
                    <a16:rowId xmlns:a16="http://schemas.microsoft.com/office/drawing/2014/main" val="10002"/>
                  </a:ext>
                </a:extLst>
              </a:tr>
              <a:tr h="440506">
                <a:tc>
                  <a:txBody>
                    <a:bodyPr/>
                    <a:lstStyle/>
                    <a:p>
                      <a:r>
                        <a:rPr lang="fr-CA" sz="1600" b="0" dirty="0">
                          <a:solidFill>
                            <a:schemeClr val="bg1">
                              <a:lumMod val="75000"/>
                            </a:schemeClr>
                          </a:solidFill>
                        </a:rPr>
                        <a:t>	2.2. Construire une équation de recherche</a:t>
                      </a:r>
                    </a:p>
                  </a:txBody>
                  <a:tcPr/>
                </a:tc>
                <a:extLst>
                  <a:ext uri="{0D108BD9-81ED-4DB2-BD59-A6C34878D82A}">
                    <a16:rowId xmlns:a16="http://schemas.microsoft.com/office/drawing/2014/main" val="10003"/>
                  </a:ext>
                </a:extLst>
              </a:tr>
              <a:tr h="481139">
                <a:tc>
                  <a:txBody>
                    <a:bodyPr/>
                    <a:lstStyle/>
                    <a:p>
                      <a:r>
                        <a:rPr lang="fr-CA" sz="1600" b="0" dirty="0">
                          <a:solidFill>
                            <a:schemeClr val="bg1">
                              <a:lumMod val="75000"/>
                            </a:schemeClr>
                          </a:solidFill>
                        </a:rPr>
                        <a:t>	2.3. Utiliser les outils de recherche pertinents</a:t>
                      </a:r>
                    </a:p>
                  </a:txBody>
                  <a:tcPr/>
                </a:tc>
                <a:extLst>
                  <a:ext uri="{0D108BD9-81ED-4DB2-BD59-A6C34878D82A}">
                    <a16:rowId xmlns:a16="http://schemas.microsoft.com/office/drawing/2014/main" val="10004"/>
                  </a:ext>
                </a:extLst>
              </a:tr>
              <a:tr h="600625">
                <a:tc>
                  <a:txBody>
                    <a:bodyPr/>
                    <a:lstStyle/>
                    <a:p>
                      <a:r>
                        <a:rPr lang="fr-CA" sz="1600" b="0" dirty="0">
                          <a:solidFill>
                            <a:schemeClr val="bg1">
                              <a:lumMod val="75000"/>
                            </a:schemeClr>
                          </a:solidFill>
                        </a:rPr>
                        <a:t>	2.4. Examiner les résultats et ajuster la stratégie</a:t>
                      </a:r>
                    </a:p>
                  </a:txBody>
                  <a:tcPr/>
                </a:tc>
                <a:extLst>
                  <a:ext uri="{0D108BD9-81ED-4DB2-BD59-A6C34878D82A}">
                    <a16:rowId xmlns:a16="http://schemas.microsoft.com/office/drawing/2014/main" val="10005"/>
                  </a:ext>
                </a:extLst>
              </a:tr>
              <a:tr h="600625">
                <a:tc>
                  <a:txBody>
                    <a:bodyPr/>
                    <a:lstStyle/>
                    <a:p>
                      <a:r>
                        <a:rPr lang="fr-CA" sz="2400" b="0" dirty="0">
                          <a:solidFill>
                            <a:schemeClr val="bg1">
                              <a:lumMod val="75000"/>
                            </a:schemeClr>
                          </a:solidFill>
                        </a:rPr>
                        <a:t>3. Évaluer l’information</a:t>
                      </a:r>
                    </a:p>
                  </a:txBody>
                  <a:tcPr/>
                </a:tc>
                <a:extLst>
                  <a:ext uri="{0D108BD9-81ED-4DB2-BD59-A6C34878D82A}">
                    <a16:rowId xmlns:a16="http://schemas.microsoft.com/office/drawing/2014/main" val="2105493791"/>
                  </a:ext>
                </a:extLst>
              </a:tr>
              <a:tr h="600625">
                <a:tc>
                  <a:txBody>
                    <a:bodyPr/>
                    <a:lstStyle/>
                    <a:p>
                      <a:r>
                        <a:rPr lang="fr-CA" sz="2400" b="1" dirty="0">
                          <a:solidFill>
                            <a:schemeClr val="tx1"/>
                          </a:solidFill>
                        </a:rPr>
                        <a:t>4. Citer ses sources et</a:t>
                      </a:r>
                      <a:r>
                        <a:rPr lang="fr-CA" sz="2400" b="1" baseline="0" dirty="0">
                          <a:solidFill>
                            <a:schemeClr val="tx1"/>
                          </a:solidFill>
                        </a:rPr>
                        <a:t> faire une bibliographie</a:t>
                      </a:r>
                      <a:endParaRPr lang="fr-CA" sz="2400" b="1" dirty="0">
                        <a:solidFill>
                          <a:schemeClr val="tx1"/>
                        </a:solidFill>
                      </a:endParaRPr>
                    </a:p>
                  </a:txBody>
                  <a:tcPr/>
                </a:tc>
                <a:extLst>
                  <a:ext uri="{0D108BD9-81ED-4DB2-BD59-A6C34878D82A}">
                    <a16:rowId xmlns:a16="http://schemas.microsoft.com/office/drawing/2014/main" val="126745935"/>
                  </a:ext>
                </a:extLst>
              </a:tr>
              <a:tr h="674157">
                <a:tc>
                  <a:txBody>
                    <a:bodyPr/>
                    <a:lstStyle/>
                    <a:p>
                      <a:endParaRPr lang="fr-CA" sz="1500" dirty="0">
                        <a:solidFill>
                          <a:schemeClr val="bg1">
                            <a:lumMod val="75000"/>
                          </a:schemeClr>
                        </a:solidFill>
                      </a:endParaRPr>
                    </a:p>
                    <a:p>
                      <a:r>
                        <a:rPr lang="fr-CA" sz="2400" dirty="0">
                          <a:solidFill>
                            <a:schemeClr val="bg1">
                              <a:lumMod val="75000"/>
                            </a:schemeClr>
                          </a:solidFill>
                        </a:rPr>
                        <a:t>* Pour aller plus loin…</a:t>
                      </a:r>
                    </a:p>
                  </a:txBody>
                  <a:tcPr/>
                </a:tc>
                <a:extLst>
                  <a:ext uri="{0D108BD9-81ED-4DB2-BD59-A6C34878D82A}">
                    <a16:rowId xmlns:a16="http://schemas.microsoft.com/office/drawing/2014/main" val="1712599595"/>
                  </a:ext>
                </a:extLst>
              </a:tr>
            </a:tbl>
          </a:graphicData>
        </a:graphic>
      </p:graphicFrame>
      <p:sp>
        <p:nvSpPr>
          <p:cNvPr id="4" name="Titre 1"/>
          <p:cNvSpPr txBox="1">
            <a:spLocks/>
          </p:cNvSpPr>
          <p:nvPr/>
        </p:nvSpPr>
        <p:spPr>
          <a:xfrm>
            <a:off x="524188" y="351191"/>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Plan</a:t>
            </a:r>
          </a:p>
        </p:txBody>
      </p:sp>
      <p:sp>
        <p:nvSpPr>
          <p:cNvPr id="5" name="Rectangle 4"/>
          <p:cNvSpPr/>
          <p:nvPr/>
        </p:nvSpPr>
        <p:spPr>
          <a:xfrm>
            <a:off x="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891540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Rectangle 6"/>
          <p:cNvSpPr/>
          <p:nvPr/>
        </p:nvSpPr>
        <p:spPr>
          <a:xfrm rot="5400000">
            <a:off x="4457700" y="-4230206"/>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Rectangle 7"/>
          <p:cNvSpPr/>
          <p:nvPr/>
        </p:nvSpPr>
        <p:spPr>
          <a:xfrm rot="5400000">
            <a:off x="4457699" y="2400300"/>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146108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9434"/>
            <a:ext cx="8229600" cy="4231894"/>
          </a:xfrm>
        </p:spPr>
        <p:txBody>
          <a:bodyPr>
            <a:normAutofit/>
          </a:bodyPr>
          <a:lstStyle/>
          <a:p>
            <a:pPr>
              <a:spcBef>
                <a:spcPts val="1200"/>
              </a:spcBef>
            </a:pPr>
            <a:r>
              <a:rPr lang="fr-CA" sz="2600" dirty="0">
                <a:latin typeface="+mj-lt"/>
              </a:rPr>
              <a:t>Distinguer votre apport de celui des autres</a:t>
            </a:r>
          </a:p>
          <a:p>
            <a:pPr>
              <a:spcBef>
                <a:spcPts val="1200"/>
              </a:spcBef>
            </a:pPr>
            <a:r>
              <a:rPr lang="fr-CA" sz="2600" dirty="0">
                <a:latin typeface="+mj-lt"/>
              </a:rPr>
              <a:t>Étayer votre discours, donner de la crédibilité à votre travail</a:t>
            </a:r>
          </a:p>
          <a:p>
            <a:pPr>
              <a:spcBef>
                <a:spcPts val="1200"/>
              </a:spcBef>
            </a:pPr>
            <a:r>
              <a:rPr lang="fr-CA" sz="2600" dirty="0">
                <a:latin typeface="+mj-lt"/>
              </a:rPr>
              <a:t>Permettre aux lecteurs d’en savoir plus, de valider ce que vous avancez</a:t>
            </a:r>
          </a:p>
          <a:p>
            <a:pPr>
              <a:spcBef>
                <a:spcPts val="1200"/>
              </a:spcBef>
            </a:pPr>
            <a:r>
              <a:rPr lang="fr-CA" sz="2600" dirty="0">
                <a:latin typeface="+mj-lt"/>
              </a:rPr>
              <a:t>Respecter le droit d’auteur et la propriété intellectuelle!</a:t>
            </a:r>
          </a:p>
        </p:txBody>
      </p:sp>
      <p:sp>
        <p:nvSpPr>
          <p:cNvPr id="4" name="Titre 1"/>
          <p:cNvSpPr txBox="1">
            <a:spLocks/>
          </p:cNvSpPr>
          <p:nvPr/>
        </p:nvSpPr>
        <p:spPr>
          <a:xfrm>
            <a:off x="457200" y="1302874"/>
            <a:ext cx="82296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 pourquoi?</a:t>
            </a:r>
          </a:p>
        </p:txBody>
      </p:sp>
      <p:sp>
        <p:nvSpPr>
          <p:cNvPr id="7"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4. Citer ses sources et faire une bibliographie</a:t>
            </a:r>
          </a:p>
        </p:txBody>
      </p:sp>
    </p:spTree>
    <p:extLst>
      <p:ext uri="{BB962C8B-B14F-4D97-AF65-F5344CB8AC3E}">
        <p14:creationId xmlns:p14="http://schemas.microsoft.com/office/powerpoint/2010/main" val="3390676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6" name="ZoneTexte 5"/>
          <p:cNvSpPr txBox="1"/>
          <p:nvPr/>
        </p:nvSpPr>
        <p:spPr>
          <a:xfrm>
            <a:off x="457200" y="2016547"/>
            <a:ext cx="8229600" cy="2677656"/>
          </a:xfrm>
          <a:prstGeom prst="rect">
            <a:avLst/>
          </a:prstGeom>
          <a:noFill/>
        </p:spPr>
        <p:txBody>
          <a:bodyPr wrap="square" rtlCol="0">
            <a:spAutoFit/>
          </a:bodyPr>
          <a:lstStyle/>
          <a:p>
            <a:pPr marL="285750" indent="-285750">
              <a:buFont typeface="Arial" panose="020B0604020202020204" pitchFamily="34" charset="0"/>
              <a:buChar char="•"/>
            </a:pPr>
            <a:r>
              <a:rPr lang="fr-FR" sz="2400" dirty="0"/>
              <a:t>Coller dans son travail une phrase, une illustration ou un tableau pris ailleurs</a:t>
            </a:r>
            <a:br>
              <a:rPr lang="fr-FR" sz="2400" dirty="0"/>
            </a:br>
            <a:endParaRPr lang="fr-FR" sz="2400" dirty="0"/>
          </a:p>
          <a:p>
            <a:pPr marL="285750" indent="-285750">
              <a:buFont typeface="Arial" panose="020B0604020202020204" pitchFamily="34" charset="0"/>
              <a:buChar char="•"/>
            </a:pPr>
            <a:r>
              <a:rPr lang="fr-FR" sz="2400" dirty="0"/>
              <a:t>Utiliser l’idée d’un autre (en changeant les mots ou la structure du texte original)</a:t>
            </a:r>
            <a:br>
              <a:rPr lang="fr-FR" sz="2400" dirty="0"/>
            </a:br>
            <a:endParaRPr lang="fr-FR" sz="2400" dirty="0"/>
          </a:p>
          <a:p>
            <a:pPr marL="285750" indent="-285750">
              <a:buFont typeface="Arial" panose="020B0604020202020204" pitchFamily="34" charset="0"/>
              <a:buChar char="•"/>
            </a:pPr>
            <a:r>
              <a:rPr lang="fr-FR" sz="2400" dirty="0"/>
              <a:t>Traduire mot à mot d’une langue à une autre</a:t>
            </a:r>
            <a:endParaRPr lang="fr-CA" sz="2400" dirty="0"/>
          </a:p>
        </p:txBody>
      </p:sp>
      <p:sp>
        <p:nvSpPr>
          <p:cNvPr id="7" name="ZoneTexte 6"/>
          <p:cNvSpPr txBox="1"/>
          <p:nvPr/>
        </p:nvSpPr>
        <p:spPr>
          <a:xfrm>
            <a:off x="662841" y="4941170"/>
            <a:ext cx="7272808" cy="954107"/>
          </a:xfrm>
          <a:prstGeom prst="rect">
            <a:avLst/>
          </a:prstGeom>
          <a:noFill/>
        </p:spPr>
        <p:txBody>
          <a:bodyPr wrap="square" rtlCol="0">
            <a:spAutoFit/>
          </a:bodyPr>
          <a:lstStyle/>
          <a:p>
            <a:r>
              <a:rPr lang="fr-FR" sz="2800" dirty="0">
                <a:solidFill>
                  <a:srgbClr val="FF0000"/>
                </a:solidFill>
                <a:latin typeface="Arial"/>
                <a:cs typeface="Arial"/>
              </a:rPr>
              <a:t>→</a:t>
            </a:r>
            <a:r>
              <a:rPr lang="fr-FR" sz="2800" dirty="0">
                <a:solidFill>
                  <a:srgbClr val="FF0000"/>
                </a:solidFill>
              </a:rPr>
              <a:t> Si on omet de mentionner la source de l’information originale!</a:t>
            </a:r>
            <a:endParaRPr lang="fr-CA" sz="2800" dirty="0">
              <a:solidFill>
                <a:srgbClr val="FF0000"/>
              </a:solidFill>
            </a:endParaRPr>
          </a:p>
        </p:txBody>
      </p:sp>
      <p:sp>
        <p:nvSpPr>
          <p:cNvPr id="10" name="Titre 1"/>
          <p:cNvSpPr txBox="1">
            <a:spLocks/>
          </p:cNvSpPr>
          <p:nvPr/>
        </p:nvSpPr>
        <p:spPr>
          <a:xfrm>
            <a:off x="457200" y="1296467"/>
            <a:ext cx="82296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Exemples de plagiat</a:t>
            </a:r>
          </a:p>
        </p:txBody>
      </p:sp>
      <p:sp>
        <p:nvSpPr>
          <p:cNvPr id="2" name="Rectangle 1"/>
          <p:cNvSpPr/>
          <p:nvPr/>
        </p:nvSpPr>
        <p:spPr>
          <a:xfrm>
            <a:off x="2529444" y="6141914"/>
            <a:ext cx="6285141" cy="461665"/>
          </a:xfrm>
          <a:prstGeom prst="rect">
            <a:avLst/>
          </a:prstGeom>
        </p:spPr>
        <p:txBody>
          <a:bodyPr wrap="square">
            <a:spAutoFit/>
          </a:bodyPr>
          <a:lstStyle/>
          <a:p>
            <a:pPr algn="r">
              <a:spcBef>
                <a:spcPts val="1800"/>
              </a:spcBef>
            </a:pPr>
            <a:r>
              <a:rPr lang="fr-CA" sz="2400" dirty="0"/>
              <a:t>* À consulter: guide de l’ÉTS </a:t>
            </a:r>
            <a:r>
              <a:rPr lang="fr-CA" sz="2400" dirty="0">
                <a:hlinkClick r:id="rId3"/>
              </a:rPr>
              <a:t>Citer, pas plagier!</a:t>
            </a:r>
            <a:endParaRPr lang="fr-CA" sz="2400" dirty="0"/>
          </a:p>
        </p:txBody>
      </p:sp>
      <p:sp>
        <p:nvSpPr>
          <p:cNvPr id="8"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4. Citer ses sources et faire une bibliographie</a:t>
            </a:r>
          </a:p>
        </p:txBody>
      </p:sp>
    </p:spTree>
    <p:extLst>
      <p:ext uri="{BB962C8B-B14F-4D97-AF65-F5344CB8AC3E}">
        <p14:creationId xmlns:p14="http://schemas.microsoft.com/office/powerpoint/2010/main" val="2089127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16546"/>
            <a:ext cx="8229600" cy="4364781"/>
          </a:xfrm>
        </p:spPr>
        <p:txBody>
          <a:bodyPr>
            <a:normAutofit/>
          </a:bodyPr>
          <a:lstStyle/>
          <a:p>
            <a:pPr marL="0" indent="0">
              <a:buNone/>
            </a:pPr>
            <a:r>
              <a:rPr lang="fr-CA" sz="2800" dirty="0">
                <a:latin typeface="+mj-lt"/>
              </a:rPr>
              <a:t>Il faut toujours mentionner la source lorsqu’on utilise dans un travail:</a:t>
            </a:r>
          </a:p>
          <a:p>
            <a:pPr marL="540000">
              <a:spcBef>
                <a:spcPts val="2400"/>
              </a:spcBef>
              <a:spcAft>
                <a:spcPts val="1200"/>
              </a:spcAft>
              <a:buFont typeface="Arial" charset="0"/>
              <a:buChar char="•"/>
            </a:pPr>
            <a:r>
              <a:rPr lang="fr-CA" sz="2800" dirty="0">
                <a:latin typeface="+mj-lt"/>
              </a:rPr>
              <a:t>Une citation de texte</a:t>
            </a:r>
          </a:p>
          <a:p>
            <a:pPr marL="540000">
              <a:spcBef>
                <a:spcPts val="1200"/>
              </a:spcBef>
              <a:spcAft>
                <a:spcPts val="1200"/>
              </a:spcAft>
              <a:buFont typeface="Arial" charset="0"/>
              <a:buChar char="•"/>
            </a:pPr>
            <a:r>
              <a:rPr lang="fr-CA" sz="2800" dirty="0">
                <a:latin typeface="+mj-lt"/>
              </a:rPr>
              <a:t>Une idée reformulée ou traduite</a:t>
            </a:r>
          </a:p>
          <a:p>
            <a:pPr marL="540000">
              <a:spcBef>
                <a:spcPts val="1200"/>
              </a:spcBef>
              <a:spcAft>
                <a:spcPts val="2400"/>
              </a:spcAft>
              <a:buFont typeface="Arial" charset="0"/>
              <a:buChar char="•"/>
            </a:pPr>
            <a:r>
              <a:rPr lang="fr-CA" sz="2800" dirty="0">
                <a:latin typeface="+mj-lt"/>
              </a:rPr>
              <a:t>Une image, un graphique, un tableau</a:t>
            </a:r>
          </a:p>
          <a:p>
            <a:pPr marL="0" indent="0" algn="r">
              <a:spcBef>
                <a:spcPts val="1800"/>
              </a:spcBef>
              <a:buNone/>
            </a:pPr>
            <a:r>
              <a:rPr lang="fr-CA" sz="2400" dirty="0">
                <a:latin typeface="+mj-lt"/>
              </a:rPr>
              <a:t>* À consulter: guide de l’ÉTS </a:t>
            </a:r>
            <a:r>
              <a:rPr lang="fr-CA" sz="2400" dirty="0">
                <a:latin typeface="+mj-lt"/>
                <a:hlinkClick r:id="rId3"/>
              </a:rPr>
              <a:t>Citer, pas plagier!</a:t>
            </a:r>
            <a:endParaRPr lang="fr-CA" sz="2400" dirty="0">
              <a:latin typeface="+mj-lt"/>
            </a:endParaRPr>
          </a:p>
        </p:txBody>
      </p:sp>
      <p:sp>
        <p:nvSpPr>
          <p:cNvPr id="7" name="Titre 1"/>
          <p:cNvSpPr txBox="1">
            <a:spLocks/>
          </p:cNvSpPr>
          <p:nvPr/>
        </p:nvSpPr>
        <p:spPr>
          <a:xfrm>
            <a:off x="457200" y="1296467"/>
            <a:ext cx="82296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Ce qu’il faut faire</a:t>
            </a:r>
          </a:p>
        </p:txBody>
      </p:sp>
      <p:sp>
        <p:nvSpPr>
          <p:cNvPr id="6"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4. Citer ses sources et faire une bibliographie</a:t>
            </a:r>
          </a:p>
        </p:txBody>
      </p:sp>
    </p:spTree>
    <p:extLst>
      <p:ext uri="{BB962C8B-B14F-4D97-AF65-F5344CB8AC3E}">
        <p14:creationId xmlns:p14="http://schemas.microsoft.com/office/powerpoint/2010/main" val="15073817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13808"/>
            <a:ext cx="8229600" cy="4267520"/>
          </a:xfrm>
        </p:spPr>
        <p:txBody>
          <a:bodyPr>
            <a:normAutofit/>
          </a:bodyPr>
          <a:lstStyle/>
          <a:p>
            <a:pPr marL="0" indent="0">
              <a:buNone/>
            </a:pPr>
            <a:r>
              <a:rPr lang="fr-CA" sz="2800" b="1" dirty="0">
                <a:solidFill>
                  <a:schemeClr val="accent2">
                    <a:lumMod val="75000"/>
                  </a:schemeClr>
                </a:solidFill>
                <a:latin typeface="+mj-lt"/>
              </a:rPr>
              <a:t>2 éléments:</a:t>
            </a:r>
          </a:p>
          <a:p>
            <a:pPr marL="514350" indent="-514350">
              <a:spcBef>
                <a:spcPts val="1800"/>
              </a:spcBef>
              <a:buAutoNum type="arabicPeriod"/>
            </a:pPr>
            <a:r>
              <a:rPr lang="fr-CA" sz="2800" dirty="0">
                <a:latin typeface="+mj-lt"/>
              </a:rPr>
              <a:t>Dans le texte: la source est indiquée entre parenthèse: </a:t>
            </a:r>
            <a:r>
              <a:rPr lang="fr-CA" sz="2800" b="1" dirty="0">
                <a:solidFill>
                  <a:srgbClr val="00B050"/>
                </a:solidFill>
                <a:latin typeface="+mj-lt"/>
              </a:rPr>
              <a:t>(Auteur, année, page)</a:t>
            </a:r>
            <a:r>
              <a:rPr lang="fr-CA" sz="2800" dirty="0">
                <a:latin typeface="+mj-lt"/>
              </a:rPr>
              <a:t>.</a:t>
            </a:r>
          </a:p>
          <a:p>
            <a:pPr marL="514350" indent="-514350">
              <a:spcBef>
                <a:spcPts val="1800"/>
              </a:spcBef>
              <a:spcAft>
                <a:spcPts val="1800"/>
              </a:spcAft>
              <a:buAutoNum type="arabicPeriod"/>
            </a:pPr>
            <a:r>
              <a:rPr lang="fr-CA" sz="2800" dirty="0">
                <a:latin typeface="+mj-lt"/>
              </a:rPr>
              <a:t>À la fin du document: liste des références bibliographiques en détail.</a:t>
            </a:r>
          </a:p>
          <a:p>
            <a:pPr marL="0" indent="0">
              <a:buNone/>
            </a:pPr>
            <a:r>
              <a:rPr lang="fr-CA" sz="2400" dirty="0">
                <a:latin typeface="+mj-lt"/>
              </a:rPr>
              <a:t>Le guide à suivre: </a:t>
            </a:r>
            <a:r>
              <a:rPr lang="fr-CA" sz="2400" dirty="0">
                <a:latin typeface="+mj-lt"/>
                <a:hlinkClick r:id="rId3"/>
              </a:rPr>
              <a:t>Guide de rédaction d’un rapport de projet, d’un mémoire ou d’une thèse</a:t>
            </a:r>
            <a:endParaRPr lang="fr-CA" sz="2400" dirty="0">
              <a:latin typeface="+mj-lt"/>
            </a:endParaRPr>
          </a:p>
        </p:txBody>
      </p:sp>
      <p:sp>
        <p:nvSpPr>
          <p:cNvPr id="7" name="Titre 1"/>
          <p:cNvSpPr txBox="1">
            <a:spLocks/>
          </p:cNvSpPr>
          <p:nvPr/>
        </p:nvSpPr>
        <p:spPr>
          <a:xfrm>
            <a:off x="457200" y="1296467"/>
            <a:ext cx="82296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Comment citer? – Style APA-ETS</a:t>
            </a:r>
          </a:p>
        </p:txBody>
      </p:sp>
      <p:sp>
        <p:nvSpPr>
          <p:cNvPr id="6"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4. Citer ses sources et faire une bibliographie</a:t>
            </a:r>
          </a:p>
        </p:txBody>
      </p:sp>
    </p:spTree>
    <p:extLst>
      <p:ext uri="{BB962C8B-B14F-4D97-AF65-F5344CB8AC3E}">
        <p14:creationId xmlns:p14="http://schemas.microsoft.com/office/powerpoint/2010/main" val="1658116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5557" t="18699" r="15478"/>
          <a:stretch/>
        </p:blipFill>
        <p:spPr>
          <a:xfrm>
            <a:off x="476249" y="1694444"/>
            <a:ext cx="7729279" cy="3671639"/>
          </a:xfrm>
          <a:prstGeom prst="rect">
            <a:avLst/>
          </a:prstGeom>
          <a:ln>
            <a:solidFill>
              <a:schemeClr val="tx1"/>
            </a:solidFill>
          </a:ln>
        </p:spPr>
      </p:pic>
      <p:sp>
        <p:nvSpPr>
          <p:cNvPr id="2" name="ZoneTexte 1"/>
          <p:cNvSpPr txBox="1"/>
          <p:nvPr/>
        </p:nvSpPr>
        <p:spPr>
          <a:xfrm>
            <a:off x="457200" y="1324650"/>
            <a:ext cx="7746324" cy="369794"/>
          </a:xfrm>
          <a:prstGeom prst="rect">
            <a:avLst/>
          </a:prstGeom>
          <a:solidFill>
            <a:srgbClr val="F9EDED"/>
          </a:solidFill>
          <a:ln>
            <a:solidFill>
              <a:schemeClr val="tx1"/>
            </a:solidFill>
          </a:ln>
        </p:spPr>
        <p:txBody>
          <a:bodyPr wrap="square" rtlCol="0">
            <a:noAutofit/>
          </a:bodyPr>
          <a:lstStyle/>
          <a:p>
            <a:r>
              <a:rPr lang="fr-CA" dirty="0"/>
              <a:t>Dans le texte: (Auteur, date, numéro de page)</a:t>
            </a:r>
          </a:p>
        </p:txBody>
      </p:sp>
      <p:sp>
        <p:nvSpPr>
          <p:cNvPr id="15" name="ZoneTexte 14"/>
          <p:cNvSpPr txBox="1"/>
          <p:nvPr/>
        </p:nvSpPr>
        <p:spPr>
          <a:xfrm>
            <a:off x="459205" y="5366084"/>
            <a:ext cx="7746324" cy="830179"/>
          </a:xfrm>
          <a:prstGeom prst="rect">
            <a:avLst/>
          </a:prstGeom>
          <a:solidFill>
            <a:srgbClr val="F9EDED"/>
          </a:solidFill>
          <a:ln>
            <a:solidFill>
              <a:schemeClr val="tx1"/>
            </a:solidFill>
          </a:ln>
        </p:spPr>
        <p:txBody>
          <a:bodyPr wrap="square" rtlCol="0">
            <a:noAutofit/>
          </a:bodyPr>
          <a:lstStyle/>
          <a:p>
            <a:endParaRPr lang="fr-CA" sz="1200" dirty="0"/>
          </a:p>
          <a:p>
            <a:r>
              <a:rPr lang="fr-CA" sz="1200" dirty="0"/>
              <a:t>Extrait de: Fort, V. (2018). </a:t>
            </a:r>
            <a:r>
              <a:rPr lang="fr-CA" sz="1200" i="1" dirty="0"/>
              <a:t>Étude de l'</a:t>
            </a:r>
            <a:r>
              <a:rPr lang="fr-CA" sz="1200" i="1" dirty="0" err="1"/>
              <a:t>autodesserrage</a:t>
            </a:r>
            <a:r>
              <a:rPr lang="fr-CA" sz="1200" i="1" dirty="0"/>
              <a:t> des assemblages boulonnés</a:t>
            </a:r>
            <a:r>
              <a:rPr lang="fr-CA" sz="1200" dirty="0"/>
              <a:t>. (Thèse de doctorat, École de technologie supérieure, Montréal, QC). Repéré à </a:t>
            </a:r>
            <a:r>
              <a:rPr lang="fr-CA" sz="1200" dirty="0">
                <a:hlinkClick r:id="rId3"/>
              </a:rPr>
              <a:t>https://espace.etsmtl.ca/2178/</a:t>
            </a:r>
            <a:endParaRPr lang="fr-CA" sz="1200" dirty="0"/>
          </a:p>
        </p:txBody>
      </p:sp>
      <p:sp>
        <p:nvSpPr>
          <p:cNvPr id="13" name="Rectangle 12"/>
          <p:cNvSpPr/>
          <p:nvPr/>
        </p:nvSpPr>
        <p:spPr>
          <a:xfrm>
            <a:off x="372980" y="1198604"/>
            <a:ext cx="7942345" cy="5157745"/>
          </a:xfrm>
          <a:prstGeom prst="rect">
            <a:avLst/>
          </a:prstGeom>
          <a:solidFill>
            <a:schemeClr val="bg1">
              <a:lumMod val="95000"/>
              <a:alpha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9" name="Rectangle 8"/>
          <p:cNvSpPr/>
          <p:nvPr/>
        </p:nvSpPr>
        <p:spPr>
          <a:xfrm>
            <a:off x="651710" y="1941058"/>
            <a:ext cx="2729665" cy="271914"/>
          </a:xfrm>
          <a:prstGeom prst="rect">
            <a:avLst/>
          </a:prstGeom>
          <a:solidFill>
            <a:srgbClr val="FFFF00">
              <a:alpha val="3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12" name="Rectangle 11"/>
          <p:cNvSpPr/>
          <p:nvPr/>
        </p:nvSpPr>
        <p:spPr>
          <a:xfrm>
            <a:off x="4842208" y="4580822"/>
            <a:ext cx="2158667" cy="271914"/>
          </a:xfrm>
          <a:prstGeom prst="rect">
            <a:avLst/>
          </a:prstGeom>
          <a:solidFill>
            <a:srgbClr val="FFFF00">
              <a:alpha val="3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14" name="ZoneTexte 13"/>
          <p:cNvSpPr txBox="1"/>
          <p:nvPr/>
        </p:nvSpPr>
        <p:spPr>
          <a:xfrm>
            <a:off x="2073409" y="1635824"/>
            <a:ext cx="6591829" cy="369332"/>
          </a:xfrm>
          <a:prstGeom prst="rect">
            <a:avLst/>
          </a:prstGeom>
          <a:solidFill>
            <a:srgbClr val="F9EDED"/>
          </a:solidFill>
          <a:ln>
            <a:solidFill>
              <a:schemeClr val="tx1"/>
            </a:solidFill>
          </a:ln>
        </p:spPr>
        <p:txBody>
          <a:bodyPr wrap="square" rtlCol="0">
            <a:noAutofit/>
          </a:bodyPr>
          <a:lstStyle/>
          <a:p>
            <a:r>
              <a:rPr lang="fr-CA" dirty="0"/>
              <a:t>Fin du document: références complètes</a:t>
            </a:r>
          </a:p>
        </p:txBody>
      </p:sp>
      <p:sp>
        <p:nvSpPr>
          <p:cNvPr id="19" name="Rectangle 18"/>
          <p:cNvSpPr/>
          <p:nvPr/>
        </p:nvSpPr>
        <p:spPr>
          <a:xfrm>
            <a:off x="2073408" y="2005155"/>
            <a:ext cx="6591830" cy="458719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8" name="Groupe 7"/>
          <p:cNvGrpSpPr/>
          <p:nvPr/>
        </p:nvGrpSpPr>
        <p:grpSpPr>
          <a:xfrm>
            <a:off x="2138113" y="2079417"/>
            <a:ext cx="6457951" cy="4267200"/>
            <a:chOff x="1962149" y="1990725"/>
            <a:chExt cx="6457951" cy="4267200"/>
          </a:xfrm>
        </p:grpSpPr>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69" t="1737" r="1051" b="83648"/>
            <a:stretch/>
          </p:blipFill>
          <p:spPr bwMode="auto">
            <a:xfrm>
              <a:off x="1962150" y="1990725"/>
              <a:ext cx="6457950" cy="65722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7" name="Image 6"/>
            <p:cNvPicPr>
              <a:picLocks noChangeAspect="1"/>
            </p:cNvPicPr>
            <p:nvPr/>
          </p:nvPicPr>
          <p:blipFill rotWithShape="1">
            <a:blip r:embed="rId5"/>
            <a:srcRect l="12335" t="-1" r="6468" b="26910"/>
            <a:stretch/>
          </p:blipFill>
          <p:spPr>
            <a:xfrm>
              <a:off x="1962149" y="2332856"/>
              <a:ext cx="6457951" cy="3925069"/>
            </a:xfrm>
            <a:prstGeom prst="rect">
              <a:avLst/>
            </a:prstGeom>
            <a:ln>
              <a:noFill/>
            </a:ln>
          </p:spPr>
        </p:pic>
      </p:grpSp>
      <p:sp>
        <p:nvSpPr>
          <p:cNvPr id="6" name="Rectangle 5"/>
          <p:cNvSpPr/>
          <p:nvPr/>
        </p:nvSpPr>
        <p:spPr>
          <a:xfrm>
            <a:off x="2192506" y="3414742"/>
            <a:ext cx="3431758" cy="271914"/>
          </a:xfrm>
          <a:prstGeom prst="rect">
            <a:avLst/>
          </a:prstGeom>
          <a:solidFill>
            <a:srgbClr val="FFFF00">
              <a:alpha val="3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17" name="Rectangle 16"/>
          <p:cNvSpPr/>
          <p:nvPr/>
        </p:nvSpPr>
        <p:spPr>
          <a:xfrm>
            <a:off x="2264629" y="4179551"/>
            <a:ext cx="2492860" cy="321718"/>
          </a:xfrm>
          <a:prstGeom prst="rect">
            <a:avLst/>
          </a:prstGeom>
          <a:solidFill>
            <a:srgbClr val="FFFF00">
              <a:alpha val="3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16"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4. Citer ses sources et faire une bibliographie</a:t>
            </a:r>
          </a:p>
        </p:txBody>
      </p:sp>
    </p:spTree>
    <p:extLst>
      <p:ext uri="{BB962C8B-B14F-4D97-AF65-F5344CB8AC3E}">
        <p14:creationId xmlns:p14="http://schemas.microsoft.com/office/powerpoint/2010/main" val="22847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2" grpId="0" animBg="1"/>
      <p:bldP spid="14" grpId="0" animBg="1"/>
      <p:bldP spid="19" grpId="0" animBg="1"/>
      <p:bldP spid="6" grpId="0"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8229600" cy="4929411"/>
          </a:xfrm>
        </p:spPr>
        <p:txBody>
          <a:bodyPr>
            <a:normAutofit/>
          </a:bodyPr>
          <a:lstStyle/>
          <a:p>
            <a:pPr marL="0" indent="0">
              <a:spcAft>
                <a:spcPts val="2400"/>
              </a:spcAft>
              <a:buNone/>
            </a:pPr>
            <a:r>
              <a:rPr lang="en-US" b="1" dirty="0">
                <a:latin typeface="+mj-lt"/>
              </a:rPr>
              <a:t>Comment citer? – Citation </a:t>
            </a:r>
            <a:r>
              <a:rPr lang="en-US" b="1" dirty="0" err="1">
                <a:latin typeface="+mj-lt"/>
              </a:rPr>
              <a:t>exacte</a:t>
            </a:r>
            <a:endParaRPr lang="en-US" b="1" dirty="0">
              <a:latin typeface="+mj-lt"/>
            </a:endParaRPr>
          </a:p>
          <a:p>
            <a:pPr marL="0" indent="0">
              <a:spcAft>
                <a:spcPts val="1800"/>
              </a:spcAft>
              <a:buNone/>
            </a:pPr>
            <a:r>
              <a:rPr lang="fr-CA" dirty="0">
                <a:latin typeface="+mj-lt"/>
              </a:rPr>
              <a:t>Citation exacte: avec des </a:t>
            </a:r>
            <a:r>
              <a:rPr lang="fr-CA" dirty="0">
                <a:solidFill>
                  <a:srgbClr val="00B050"/>
                </a:solidFill>
                <a:latin typeface="+mj-lt"/>
              </a:rPr>
              <a:t>guillemets</a:t>
            </a:r>
            <a:r>
              <a:rPr lang="fr-CA" dirty="0">
                <a:latin typeface="+mj-lt"/>
              </a:rPr>
              <a:t>, et la </a:t>
            </a:r>
            <a:r>
              <a:rPr lang="fr-CA" dirty="0">
                <a:solidFill>
                  <a:srgbClr val="00B050"/>
                </a:solidFill>
                <a:latin typeface="+mj-lt"/>
              </a:rPr>
              <a:t>référence courte </a:t>
            </a:r>
            <a:r>
              <a:rPr lang="fr-CA" dirty="0">
                <a:latin typeface="+mj-lt"/>
              </a:rPr>
              <a:t>entre parenthèses.</a:t>
            </a:r>
            <a:br>
              <a:rPr lang="fr-CA" dirty="0">
                <a:latin typeface="+mj-lt"/>
              </a:rPr>
            </a:br>
            <a:endParaRPr lang="fr-CA" dirty="0">
              <a:latin typeface="+mj-lt"/>
            </a:endParaRPr>
          </a:p>
          <a:p>
            <a:pPr marL="0" indent="0">
              <a:spcAft>
                <a:spcPts val="1200"/>
              </a:spcAft>
              <a:buNone/>
            </a:pPr>
            <a:r>
              <a:rPr lang="fr-CA" sz="2800" b="1" dirty="0">
                <a:latin typeface="+mj-lt"/>
              </a:rPr>
              <a:t>Exemple:</a:t>
            </a:r>
          </a:p>
          <a:p>
            <a:pPr marL="0" indent="0">
              <a:spcBef>
                <a:spcPts val="0"/>
              </a:spcBef>
              <a:spcAft>
                <a:spcPts val="1800"/>
              </a:spcAft>
              <a:buNone/>
            </a:pPr>
            <a:r>
              <a:rPr lang="en-US" sz="2800" b="1" dirty="0">
                <a:solidFill>
                  <a:srgbClr val="00B050"/>
                </a:solidFill>
                <a:latin typeface="+mj-lt"/>
              </a:rPr>
              <a:t>“</a:t>
            </a:r>
            <a:r>
              <a:rPr lang="en-US" sz="2800" dirty="0">
                <a:latin typeface="+mj-lt"/>
              </a:rPr>
              <a:t>PVC encasement increases compressive strength. The increase in strength is attributed to the confining action of the PVC.</a:t>
            </a:r>
            <a:r>
              <a:rPr lang="en-US" sz="2800" b="1" dirty="0">
                <a:solidFill>
                  <a:srgbClr val="00B050"/>
                </a:solidFill>
                <a:latin typeface="+mj-lt"/>
              </a:rPr>
              <a:t>”</a:t>
            </a:r>
            <a:r>
              <a:rPr lang="en-US" sz="2800" dirty="0">
                <a:latin typeface="+mj-lt"/>
              </a:rPr>
              <a:t>  </a:t>
            </a:r>
            <a:r>
              <a:rPr lang="en-US" sz="2800" b="1" dirty="0">
                <a:solidFill>
                  <a:srgbClr val="00B050"/>
                </a:solidFill>
                <a:latin typeface="+mj-lt"/>
              </a:rPr>
              <a:t>(</a:t>
            </a:r>
            <a:r>
              <a:rPr lang="en-US" sz="2800" b="1" dirty="0" err="1">
                <a:solidFill>
                  <a:srgbClr val="00B050"/>
                </a:solidFill>
                <a:latin typeface="+mj-lt"/>
              </a:rPr>
              <a:t>Kuder</a:t>
            </a:r>
            <a:r>
              <a:rPr lang="en-US" sz="2800" b="1" dirty="0">
                <a:solidFill>
                  <a:srgbClr val="00B050"/>
                </a:solidFill>
                <a:latin typeface="+mj-lt"/>
              </a:rPr>
              <a:t> et al., 2009, p. 315)</a:t>
            </a:r>
            <a:endParaRPr lang="fr-CA" sz="2800" b="1" dirty="0">
              <a:solidFill>
                <a:srgbClr val="00B050"/>
              </a:solidFill>
              <a:latin typeface="+mj-lt"/>
            </a:endParaRPr>
          </a:p>
        </p:txBody>
      </p:sp>
      <p:sp>
        <p:nvSpPr>
          <p:cNvPr id="5"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4. Citer ses sources et faire une bibliographie</a:t>
            </a:r>
          </a:p>
        </p:txBody>
      </p:sp>
    </p:spTree>
    <p:extLst>
      <p:ext uri="{BB962C8B-B14F-4D97-AF65-F5344CB8AC3E}">
        <p14:creationId xmlns:p14="http://schemas.microsoft.com/office/powerpoint/2010/main" val="1762584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8229600" cy="4929411"/>
          </a:xfrm>
        </p:spPr>
        <p:txBody>
          <a:bodyPr>
            <a:normAutofit/>
          </a:bodyPr>
          <a:lstStyle/>
          <a:p>
            <a:pPr marL="0" indent="0">
              <a:spcAft>
                <a:spcPts val="2400"/>
              </a:spcAft>
              <a:buNone/>
            </a:pPr>
            <a:r>
              <a:rPr lang="en-US" b="1" dirty="0">
                <a:latin typeface="+mj-lt"/>
              </a:rPr>
              <a:t>Comment citer? – Paraphrase</a:t>
            </a:r>
          </a:p>
          <a:p>
            <a:pPr marL="0" indent="0">
              <a:spcAft>
                <a:spcPts val="1800"/>
              </a:spcAft>
              <a:buNone/>
            </a:pPr>
            <a:r>
              <a:rPr lang="en-US" dirty="0">
                <a:latin typeface="+mj-lt"/>
              </a:rPr>
              <a:t>Paraphrase: </a:t>
            </a:r>
            <a:r>
              <a:rPr lang="en-US" dirty="0" err="1">
                <a:latin typeface="+mj-lt"/>
              </a:rPr>
              <a:t>reformuler</a:t>
            </a:r>
            <a:r>
              <a:rPr lang="en-US" dirty="0">
                <a:latin typeface="+mj-lt"/>
              </a:rPr>
              <a:t> </a:t>
            </a:r>
            <a:r>
              <a:rPr lang="en-US" dirty="0" err="1">
                <a:latin typeface="+mj-lt"/>
              </a:rPr>
              <a:t>l’idée</a:t>
            </a:r>
            <a:r>
              <a:rPr lang="en-US" dirty="0">
                <a:latin typeface="+mj-lt"/>
              </a:rPr>
              <a:t> </a:t>
            </a:r>
            <a:r>
              <a:rPr lang="en-US" dirty="0" err="1">
                <a:latin typeface="+mj-lt"/>
              </a:rPr>
              <a:t>prise</a:t>
            </a:r>
            <a:r>
              <a:rPr lang="en-US" dirty="0">
                <a:latin typeface="+mj-lt"/>
              </a:rPr>
              <a:t> de la source </a:t>
            </a:r>
            <a:r>
              <a:rPr lang="en-US" dirty="0" err="1">
                <a:latin typeface="+mj-lt"/>
              </a:rPr>
              <a:t>originale</a:t>
            </a:r>
            <a:r>
              <a:rPr lang="en-US" dirty="0">
                <a:latin typeface="+mj-lt"/>
              </a:rPr>
              <a:t>, avec la </a:t>
            </a:r>
            <a:r>
              <a:rPr lang="en-US" dirty="0" err="1">
                <a:solidFill>
                  <a:srgbClr val="00B050"/>
                </a:solidFill>
                <a:latin typeface="+mj-lt"/>
              </a:rPr>
              <a:t>réferénce</a:t>
            </a:r>
            <a:r>
              <a:rPr lang="en-US" dirty="0">
                <a:solidFill>
                  <a:srgbClr val="00B050"/>
                </a:solidFill>
                <a:latin typeface="+mj-lt"/>
              </a:rPr>
              <a:t> </a:t>
            </a:r>
            <a:r>
              <a:rPr lang="en-US" dirty="0" err="1">
                <a:solidFill>
                  <a:srgbClr val="00B050"/>
                </a:solidFill>
                <a:latin typeface="+mj-lt"/>
              </a:rPr>
              <a:t>courte</a:t>
            </a:r>
            <a:r>
              <a:rPr lang="en-US" dirty="0">
                <a:solidFill>
                  <a:srgbClr val="00B050"/>
                </a:solidFill>
                <a:latin typeface="+mj-lt"/>
              </a:rPr>
              <a:t> </a:t>
            </a:r>
            <a:r>
              <a:rPr lang="en-US" dirty="0">
                <a:latin typeface="+mj-lt"/>
              </a:rPr>
              <a:t>entre </a:t>
            </a:r>
            <a:r>
              <a:rPr lang="en-US" dirty="0" err="1">
                <a:latin typeface="+mj-lt"/>
              </a:rPr>
              <a:t>parenthèses</a:t>
            </a:r>
            <a:r>
              <a:rPr lang="en-US" dirty="0">
                <a:latin typeface="+mj-lt"/>
              </a:rPr>
              <a:t>.</a:t>
            </a:r>
          </a:p>
          <a:p>
            <a:pPr marL="0" indent="0">
              <a:spcAft>
                <a:spcPts val="600"/>
              </a:spcAft>
              <a:buNone/>
            </a:pPr>
            <a:r>
              <a:rPr lang="en-US" sz="2800" b="1" dirty="0" err="1">
                <a:latin typeface="+mj-lt"/>
              </a:rPr>
              <a:t>Exemple</a:t>
            </a:r>
            <a:r>
              <a:rPr lang="en-US" sz="2800" b="1" dirty="0">
                <a:latin typeface="+mj-lt"/>
              </a:rPr>
              <a:t>:</a:t>
            </a:r>
          </a:p>
          <a:p>
            <a:pPr marL="0" indent="0">
              <a:spcBef>
                <a:spcPts val="0"/>
              </a:spcBef>
              <a:spcAft>
                <a:spcPts val="1800"/>
              </a:spcAft>
              <a:buNone/>
            </a:pPr>
            <a:r>
              <a:rPr lang="en-US" sz="2800" dirty="0" err="1">
                <a:latin typeface="+mj-lt"/>
              </a:rPr>
              <a:t>Selon</a:t>
            </a:r>
            <a:r>
              <a:rPr lang="en-US" sz="2800" dirty="0">
                <a:latin typeface="+mj-lt"/>
              </a:rPr>
              <a:t> les observations de </a:t>
            </a:r>
            <a:r>
              <a:rPr lang="en-US" sz="2800" b="1" dirty="0" err="1">
                <a:solidFill>
                  <a:srgbClr val="00B050"/>
                </a:solidFill>
                <a:latin typeface="+mj-lt"/>
              </a:rPr>
              <a:t>Kuder</a:t>
            </a:r>
            <a:r>
              <a:rPr lang="en-US" sz="2800" b="1" dirty="0">
                <a:solidFill>
                  <a:srgbClr val="00B050"/>
                </a:solidFill>
                <a:latin typeface="+mj-lt"/>
              </a:rPr>
              <a:t> et al. (2009)</a:t>
            </a:r>
            <a:r>
              <a:rPr lang="fr-CA" sz="2800" dirty="0">
                <a:latin typeface="+mj-lt"/>
              </a:rPr>
              <a:t>, l'enrobage en chlorure de polyvinyle (PVC) augmenterait la résistance du béton à la compression.</a:t>
            </a:r>
            <a:endParaRPr lang="en-US" sz="2800" dirty="0">
              <a:latin typeface="+mj-lt"/>
            </a:endParaRPr>
          </a:p>
          <a:p>
            <a:pPr marL="0" indent="0">
              <a:spcAft>
                <a:spcPts val="1800"/>
              </a:spcAft>
              <a:buNone/>
            </a:pPr>
            <a:endParaRPr lang="fr-CA" sz="2800" dirty="0">
              <a:latin typeface="+mj-lt"/>
            </a:endParaRPr>
          </a:p>
        </p:txBody>
      </p:sp>
      <p:sp>
        <p:nvSpPr>
          <p:cNvPr id="5"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4. Citer ses sources et faire une bibliographie</a:t>
            </a:r>
          </a:p>
        </p:txBody>
      </p:sp>
    </p:spTree>
    <p:extLst>
      <p:ext uri="{BB962C8B-B14F-4D97-AF65-F5344CB8AC3E}">
        <p14:creationId xmlns:p14="http://schemas.microsoft.com/office/powerpoint/2010/main" val="11786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0">
            <a:hlinkClick r:id="rId3"/>
          </p:cNvPr>
          <p:cNvPicPr preferRelativeResize="0"/>
          <p:nvPr/>
        </p:nvPicPr>
        <p:blipFill>
          <a:blip r:embed="rId4">
            <a:alphaModFix/>
          </a:blip>
          <a:stretch>
            <a:fillRect/>
          </a:stretch>
        </p:blipFill>
        <p:spPr>
          <a:xfrm>
            <a:off x="0" y="34000"/>
            <a:ext cx="9143999" cy="6872906"/>
          </a:xfrm>
          <a:prstGeom prst="rect">
            <a:avLst/>
          </a:prstGeom>
          <a:noFill/>
          <a:ln>
            <a:noFill/>
          </a:ln>
        </p:spPr>
      </p:pic>
      <p:sp>
        <p:nvSpPr>
          <p:cNvPr id="144" name="Google Shape;144;p20"/>
          <p:cNvSpPr/>
          <p:nvPr/>
        </p:nvSpPr>
        <p:spPr>
          <a:xfrm>
            <a:off x="174999" y="1193275"/>
            <a:ext cx="5825700" cy="1274700"/>
          </a:xfrm>
          <a:prstGeom prst="rect">
            <a:avLst/>
          </a:prstGeom>
          <a:noFill/>
          <a:ln w="28575"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CA" sz="1800">
                <a:solidFill>
                  <a:schemeClr val="lt1"/>
                </a:solidFill>
                <a:latin typeface="Calibri"/>
                <a:ea typeface="Calibri"/>
                <a:cs typeface="Calibri"/>
                <a:sym typeface="Calibri"/>
              </a:rPr>
              <a:t>v</a:t>
            </a:r>
            <a:endParaRPr sz="1800">
              <a:solidFill>
                <a:schemeClr val="lt1"/>
              </a:solidFill>
              <a:latin typeface="Calibri"/>
              <a:ea typeface="Calibri"/>
              <a:cs typeface="Calibri"/>
              <a:sym typeface="Calibri"/>
            </a:endParaRPr>
          </a:p>
        </p:txBody>
      </p:sp>
      <p:sp>
        <p:nvSpPr>
          <p:cNvPr id="145" name="Google Shape;145;p20"/>
          <p:cNvSpPr/>
          <p:nvPr/>
        </p:nvSpPr>
        <p:spPr>
          <a:xfrm>
            <a:off x="6133300" y="4488950"/>
            <a:ext cx="2880900" cy="1758600"/>
          </a:xfrm>
          <a:prstGeom prst="rect">
            <a:avLst/>
          </a:prstGeom>
          <a:noFill/>
          <a:ln w="28575"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20"/>
          <p:cNvSpPr/>
          <p:nvPr/>
        </p:nvSpPr>
        <p:spPr>
          <a:xfrm>
            <a:off x="6230800" y="2221050"/>
            <a:ext cx="2685900" cy="519300"/>
          </a:xfrm>
          <a:prstGeom prst="rect">
            <a:avLst/>
          </a:prstGeom>
          <a:noFill/>
          <a:ln w="28575"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fr-CA" sz="1800">
                <a:solidFill>
                  <a:schemeClr val="lt1"/>
                </a:solidFill>
                <a:latin typeface="Calibri"/>
                <a:ea typeface="Calibri"/>
                <a:cs typeface="Calibri"/>
                <a:sym typeface="Calibri"/>
              </a:rPr>
              <a:t>v</a:t>
            </a:r>
            <a:endParaRPr sz="1800">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25683"/>
            <a:ext cx="8229600" cy="4255644"/>
          </a:xfrm>
        </p:spPr>
        <p:txBody>
          <a:bodyPr/>
          <a:lstStyle/>
          <a:p>
            <a:pPr marL="0" indent="0">
              <a:buNone/>
            </a:pPr>
            <a:r>
              <a:rPr lang="fr-CA" sz="2800" dirty="0">
                <a:latin typeface="+mj-lt"/>
              </a:rPr>
              <a:t>Exemples: </a:t>
            </a:r>
            <a:r>
              <a:rPr lang="fr-CA" sz="2800" b="1" dirty="0">
                <a:solidFill>
                  <a:schemeClr val="accent2">
                    <a:lumMod val="75000"/>
                  </a:schemeClr>
                </a:solidFill>
                <a:latin typeface="+mj-lt"/>
              </a:rPr>
              <a:t>Figure</a:t>
            </a:r>
          </a:p>
          <a:p>
            <a:pPr marL="0" indent="0">
              <a:buNone/>
            </a:pPr>
            <a:endParaRPr lang="fr-CA" dirty="0">
              <a:latin typeface="+mj-lt"/>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886" y="2888596"/>
            <a:ext cx="6486175" cy="2088232"/>
          </a:xfrm>
          <a:prstGeom prst="rect">
            <a:avLst/>
          </a:prstGeom>
          <a:ln>
            <a:solidFill>
              <a:schemeClr val="accent2">
                <a:lumMod val="75000"/>
              </a:schemeClr>
            </a:solidFill>
          </a:ln>
        </p:spPr>
      </p:pic>
      <p:sp>
        <p:nvSpPr>
          <p:cNvPr id="6" name="ZoneTexte 5"/>
          <p:cNvSpPr txBox="1"/>
          <p:nvPr/>
        </p:nvSpPr>
        <p:spPr>
          <a:xfrm>
            <a:off x="1907704" y="5227688"/>
            <a:ext cx="5112568" cy="707886"/>
          </a:xfrm>
          <a:prstGeom prst="rect">
            <a:avLst/>
          </a:prstGeom>
          <a:noFill/>
        </p:spPr>
        <p:txBody>
          <a:bodyPr wrap="square" rtlCol="0">
            <a:spAutoFit/>
          </a:bodyPr>
          <a:lstStyle/>
          <a:p>
            <a:pPr algn="ctr"/>
            <a:r>
              <a:rPr lang="fr-CA" sz="2000" dirty="0"/>
              <a:t>Figure 1.1 Schéma d’une poutre de béton armé</a:t>
            </a:r>
          </a:p>
          <a:p>
            <a:pPr algn="ctr"/>
            <a:r>
              <a:rPr lang="fr-CA" sz="2000" b="1" dirty="0">
                <a:solidFill>
                  <a:srgbClr val="00B050"/>
                </a:solidFill>
              </a:rPr>
              <a:t>Tiré de </a:t>
            </a:r>
            <a:r>
              <a:rPr lang="fr-CA" sz="2000" b="1" dirty="0" err="1">
                <a:solidFill>
                  <a:srgbClr val="00B050"/>
                </a:solidFill>
              </a:rPr>
              <a:t>Kuder</a:t>
            </a:r>
            <a:r>
              <a:rPr lang="fr-CA" sz="2000" b="1" dirty="0">
                <a:solidFill>
                  <a:srgbClr val="00B050"/>
                </a:solidFill>
              </a:rPr>
              <a:t> (2009, p. 311)</a:t>
            </a:r>
          </a:p>
        </p:txBody>
      </p:sp>
      <p:sp>
        <p:nvSpPr>
          <p:cNvPr id="8" name="Titre 1"/>
          <p:cNvSpPr txBox="1">
            <a:spLocks/>
          </p:cNvSpPr>
          <p:nvPr/>
        </p:nvSpPr>
        <p:spPr>
          <a:xfrm>
            <a:off x="457200" y="1170737"/>
            <a:ext cx="82296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Comment citer? – Figure</a:t>
            </a:r>
          </a:p>
        </p:txBody>
      </p:sp>
      <p:sp>
        <p:nvSpPr>
          <p:cNvPr id="9"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4. Citer ses sources et faire une bibliographie</a:t>
            </a:r>
          </a:p>
        </p:txBody>
      </p:sp>
    </p:spTree>
    <p:extLst>
      <p:ext uri="{BB962C8B-B14F-4D97-AF65-F5344CB8AC3E}">
        <p14:creationId xmlns:p14="http://schemas.microsoft.com/office/powerpoint/2010/main" val="2860313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8229600" cy="4929411"/>
          </a:xfrm>
        </p:spPr>
        <p:txBody>
          <a:bodyPr>
            <a:normAutofit/>
          </a:bodyPr>
          <a:lstStyle/>
          <a:p>
            <a:pPr marL="0" indent="0">
              <a:spcAft>
                <a:spcPts val="2400"/>
              </a:spcAft>
              <a:buNone/>
            </a:pPr>
            <a:r>
              <a:rPr lang="en-US" b="1" dirty="0">
                <a:latin typeface="+mj-lt"/>
              </a:rPr>
              <a:t>Comment citer? – </a:t>
            </a:r>
            <a:r>
              <a:rPr lang="en-US" b="1" dirty="0" err="1">
                <a:latin typeface="+mj-lt"/>
              </a:rPr>
              <a:t>Référence</a:t>
            </a:r>
            <a:r>
              <a:rPr lang="en-US" b="1" dirty="0">
                <a:latin typeface="+mj-lt"/>
              </a:rPr>
              <a:t> </a:t>
            </a:r>
            <a:r>
              <a:rPr lang="en-US" b="1" dirty="0" err="1">
                <a:latin typeface="+mj-lt"/>
              </a:rPr>
              <a:t>complète</a:t>
            </a:r>
            <a:endParaRPr lang="en-US" b="1" dirty="0">
              <a:latin typeface="+mj-lt"/>
            </a:endParaRPr>
          </a:p>
          <a:p>
            <a:pPr marL="0" indent="0">
              <a:spcAft>
                <a:spcPts val="1800"/>
              </a:spcAft>
              <a:buNone/>
            </a:pPr>
            <a:r>
              <a:rPr lang="fr-CA" dirty="0">
                <a:latin typeface="+mj-lt"/>
              </a:rPr>
              <a:t>Liste des références complètes à la fin de votre document.</a:t>
            </a:r>
          </a:p>
          <a:p>
            <a:pPr marL="0" indent="0">
              <a:spcAft>
                <a:spcPts val="1200"/>
              </a:spcAft>
              <a:buNone/>
            </a:pPr>
            <a:r>
              <a:rPr lang="fr-CA" sz="2800" b="1" dirty="0">
                <a:latin typeface="+mj-lt"/>
              </a:rPr>
              <a:t>Exemples:</a:t>
            </a:r>
          </a:p>
          <a:p>
            <a:pPr marL="0" indent="0">
              <a:spcBef>
                <a:spcPts val="0"/>
              </a:spcBef>
              <a:spcAft>
                <a:spcPts val="1800"/>
              </a:spcAft>
              <a:buNone/>
            </a:pPr>
            <a:r>
              <a:rPr lang="fr-CA" sz="2000" dirty="0" err="1">
                <a:latin typeface="+mj-lt"/>
              </a:rPr>
              <a:t>Kuder</a:t>
            </a:r>
            <a:r>
              <a:rPr lang="fr-CA" sz="2000" dirty="0">
                <a:latin typeface="+mj-lt"/>
              </a:rPr>
              <a:t>, K., Gupta, R., Harris-Jones, C., </a:t>
            </a:r>
            <a:r>
              <a:rPr lang="fr-CA" sz="2000" dirty="0" err="1">
                <a:latin typeface="+mj-lt"/>
              </a:rPr>
              <a:t>Hawksworth</a:t>
            </a:r>
            <a:r>
              <a:rPr lang="fr-CA" sz="2000" dirty="0">
                <a:latin typeface="+mj-lt"/>
              </a:rPr>
              <a:t>, R., Henderson, S., &amp; 	Whitney, J. (2009). </a:t>
            </a:r>
            <a:r>
              <a:rPr lang="fr-CA" sz="2000" dirty="0" err="1">
                <a:latin typeface="+mj-lt"/>
              </a:rPr>
              <a:t>Effect</a:t>
            </a:r>
            <a:r>
              <a:rPr lang="fr-CA" sz="2000" dirty="0">
                <a:latin typeface="+mj-lt"/>
              </a:rPr>
              <a:t> of PVC </a:t>
            </a:r>
            <a:r>
              <a:rPr lang="fr-CA" sz="2000" dirty="0" err="1">
                <a:latin typeface="+mj-lt"/>
              </a:rPr>
              <a:t>Stay</a:t>
            </a:r>
            <a:r>
              <a:rPr lang="fr-CA" sz="2000" dirty="0">
                <a:latin typeface="+mj-lt"/>
              </a:rPr>
              <a:t>-</a:t>
            </a:r>
            <a:r>
              <a:rPr lang="fr-CA" sz="2000" dirty="0" err="1">
                <a:latin typeface="+mj-lt"/>
              </a:rPr>
              <a:t>In-Place</a:t>
            </a:r>
            <a:r>
              <a:rPr lang="fr-CA" sz="2000" dirty="0">
                <a:latin typeface="+mj-lt"/>
              </a:rPr>
              <a:t> </a:t>
            </a:r>
            <a:r>
              <a:rPr lang="fr-CA" sz="2000" dirty="0" err="1">
                <a:latin typeface="+mj-lt"/>
              </a:rPr>
              <a:t>Formwork</a:t>
            </a:r>
            <a:r>
              <a:rPr lang="fr-CA" sz="2000" dirty="0">
                <a:latin typeface="+mj-lt"/>
              </a:rPr>
              <a:t> on </a:t>
            </a:r>
            <a:r>
              <a:rPr lang="fr-CA" sz="2000" dirty="0" err="1">
                <a:latin typeface="+mj-lt"/>
              </a:rPr>
              <a:t>Mechanical</a:t>
            </a:r>
            <a:r>
              <a:rPr lang="fr-CA" sz="2000" dirty="0">
                <a:latin typeface="+mj-lt"/>
              </a:rPr>
              <a:t> 	Performance of </a:t>
            </a:r>
            <a:r>
              <a:rPr lang="fr-CA" sz="2000" dirty="0" err="1">
                <a:latin typeface="+mj-lt"/>
              </a:rPr>
              <a:t>Concrete</a:t>
            </a:r>
            <a:r>
              <a:rPr lang="fr-CA" sz="2000" dirty="0">
                <a:latin typeface="+mj-lt"/>
              </a:rPr>
              <a:t>. </a:t>
            </a:r>
            <a:r>
              <a:rPr lang="fr-CA" sz="2000" i="1" dirty="0">
                <a:latin typeface="+mj-lt"/>
              </a:rPr>
              <a:t>Journal of </a:t>
            </a:r>
            <a:r>
              <a:rPr lang="fr-CA" sz="2000" i="1" dirty="0" err="1">
                <a:latin typeface="+mj-lt"/>
              </a:rPr>
              <a:t>Materials</a:t>
            </a:r>
            <a:r>
              <a:rPr lang="fr-CA" sz="2000" i="1" dirty="0">
                <a:latin typeface="+mj-lt"/>
              </a:rPr>
              <a:t> in Civil Engineering, 21</a:t>
            </a:r>
            <a:r>
              <a:rPr lang="fr-CA" sz="2000" dirty="0">
                <a:latin typeface="+mj-lt"/>
              </a:rPr>
              <a:t>(7), 	309-315. </a:t>
            </a:r>
            <a:r>
              <a:rPr lang="fr-CA" sz="2000" dirty="0" err="1">
                <a:latin typeface="+mj-lt"/>
              </a:rPr>
              <a:t>doi</a:t>
            </a:r>
            <a:r>
              <a:rPr lang="fr-CA" sz="2000" dirty="0">
                <a:latin typeface="+mj-lt"/>
              </a:rPr>
              <a:t>: 10.1061/(ASCE)0899-1561(2009)21:7(309)</a:t>
            </a:r>
          </a:p>
          <a:p>
            <a:pPr marL="0" indent="0">
              <a:spcBef>
                <a:spcPts val="0"/>
              </a:spcBef>
              <a:spcAft>
                <a:spcPts val="1800"/>
              </a:spcAft>
              <a:buNone/>
            </a:pPr>
            <a:r>
              <a:rPr lang="fr-CA" sz="2000" dirty="0" err="1">
                <a:latin typeface="+mj-lt"/>
              </a:rPr>
              <a:t>Nunnally</a:t>
            </a:r>
            <a:r>
              <a:rPr lang="fr-CA" sz="2000" dirty="0">
                <a:latin typeface="+mj-lt"/>
              </a:rPr>
              <a:t>, S. W. (2011). </a:t>
            </a:r>
            <a:r>
              <a:rPr lang="fr-CA" sz="2000" i="1" dirty="0">
                <a:latin typeface="+mj-lt"/>
              </a:rPr>
              <a:t>Construction </a:t>
            </a:r>
            <a:r>
              <a:rPr lang="fr-CA" sz="2000" i="1" dirty="0" err="1">
                <a:latin typeface="+mj-lt"/>
              </a:rPr>
              <a:t>methods</a:t>
            </a:r>
            <a:r>
              <a:rPr lang="fr-CA" sz="2000" i="1" dirty="0">
                <a:latin typeface="+mj-lt"/>
              </a:rPr>
              <a:t> and management</a:t>
            </a:r>
            <a:r>
              <a:rPr lang="fr-CA" sz="2000" dirty="0">
                <a:latin typeface="+mj-lt"/>
              </a:rPr>
              <a:t> (8th </a:t>
            </a:r>
            <a:r>
              <a:rPr lang="fr-CA" sz="2000" dirty="0" err="1">
                <a:latin typeface="+mj-lt"/>
              </a:rPr>
              <a:t>ed</a:t>
            </a:r>
            <a:r>
              <a:rPr lang="fr-CA" sz="2000" dirty="0">
                <a:latin typeface="+mj-lt"/>
              </a:rPr>
              <a:t>.). 	</a:t>
            </a:r>
            <a:r>
              <a:rPr lang="fr-CA" sz="2000" dirty="0" err="1">
                <a:latin typeface="+mj-lt"/>
              </a:rPr>
              <a:t>Upper</a:t>
            </a:r>
            <a:r>
              <a:rPr lang="fr-CA" sz="2000" dirty="0">
                <a:latin typeface="+mj-lt"/>
              </a:rPr>
              <a:t> </a:t>
            </a:r>
            <a:r>
              <a:rPr lang="fr-CA" sz="2000" dirty="0" err="1">
                <a:latin typeface="+mj-lt"/>
              </a:rPr>
              <a:t>Saddle</a:t>
            </a:r>
            <a:r>
              <a:rPr lang="fr-CA" sz="2000" dirty="0">
                <a:latin typeface="+mj-lt"/>
              </a:rPr>
              <a:t> River, N.J.: </a:t>
            </a:r>
            <a:r>
              <a:rPr lang="fr-CA" sz="2000" dirty="0" err="1">
                <a:latin typeface="+mj-lt"/>
              </a:rPr>
              <a:t>Prentice</a:t>
            </a:r>
            <a:r>
              <a:rPr lang="fr-CA" sz="2000" dirty="0">
                <a:latin typeface="+mj-lt"/>
              </a:rPr>
              <a:t> Hall.</a:t>
            </a:r>
          </a:p>
        </p:txBody>
      </p:sp>
      <p:sp>
        <p:nvSpPr>
          <p:cNvPr id="5"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4. Citer ses sources et faire une bibliographie</a:t>
            </a:r>
          </a:p>
        </p:txBody>
      </p:sp>
    </p:spTree>
    <p:extLst>
      <p:ext uri="{BB962C8B-B14F-4D97-AF65-F5344CB8AC3E}">
        <p14:creationId xmlns:p14="http://schemas.microsoft.com/office/powerpoint/2010/main" val="36509027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96752"/>
            <a:ext cx="8229600" cy="4929411"/>
          </a:xfrm>
        </p:spPr>
        <p:txBody>
          <a:bodyPr>
            <a:normAutofit/>
          </a:bodyPr>
          <a:lstStyle/>
          <a:p>
            <a:pPr marL="0" indent="0">
              <a:buNone/>
            </a:pPr>
            <a:r>
              <a:rPr lang="fr-CA" b="1" dirty="0">
                <a:latin typeface="+mj-lt"/>
              </a:rPr>
              <a:t>Encore une fois: Comment citer?</a:t>
            </a:r>
            <a:endParaRPr lang="fr-CA" dirty="0">
              <a:latin typeface="+mj-lt"/>
            </a:endParaRPr>
          </a:p>
          <a:p>
            <a:pPr marL="0" indent="0">
              <a:spcAft>
                <a:spcPts val="2400"/>
              </a:spcAft>
              <a:buNone/>
            </a:pPr>
            <a:r>
              <a:rPr lang="fr-CA" b="1" dirty="0">
                <a:solidFill>
                  <a:srgbClr val="B7222D"/>
                </a:solidFill>
                <a:latin typeface="+mj-lt"/>
              </a:rPr>
              <a:t>Style bibliographique APA-ETS</a:t>
            </a:r>
          </a:p>
          <a:p>
            <a:pPr marL="0" indent="0">
              <a:spcBef>
                <a:spcPts val="2400"/>
              </a:spcBef>
              <a:buNone/>
            </a:pPr>
            <a:r>
              <a:rPr lang="fr-CA" sz="2800" dirty="0">
                <a:latin typeface="+mj-lt"/>
              </a:rPr>
              <a:t>Les consignes sont détaillées dans le </a:t>
            </a:r>
            <a:r>
              <a:rPr lang="fr-CA" sz="2800" dirty="0">
                <a:latin typeface="+mj-lt"/>
                <a:hlinkClick r:id="rId2"/>
              </a:rPr>
              <a:t>Guide de rédaction d’un rapport de projet, d’un mémoire ou d’une thèse</a:t>
            </a:r>
            <a:r>
              <a:rPr lang="fr-CA" sz="2800" dirty="0">
                <a:latin typeface="+mj-lt"/>
              </a:rPr>
              <a:t> (</a:t>
            </a:r>
            <a:r>
              <a:rPr lang="fr-CA" sz="2800" dirty="0" err="1">
                <a:latin typeface="+mj-lt"/>
              </a:rPr>
              <a:t>pdf</a:t>
            </a:r>
            <a:r>
              <a:rPr lang="fr-CA" sz="2800" dirty="0">
                <a:latin typeface="+mj-lt"/>
              </a:rPr>
              <a:t>)</a:t>
            </a:r>
            <a:endParaRPr lang="en-US" sz="2800" dirty="0">
              <a:latin typeface="+mj-lt"/>
            </a:endParaRPr>
          </a:p>
          <a:p>
            <a:pPr marL="0" indent="0">
              <a:spcBef>
                <a:spcPts val="3000"/>
              </a:spcBef>
              <a:buNone/>
            </a:pPr>
            <a:r>
              <a:rPr lang="en-US" sz="2800" dirty="0" err="1">
                <a:latin typeface="+mj-lt"/>
              </a:rPr>
              <a:t>Voir</a:t>
            </a:r>
            <a:r>
              <a:rPr lang="en-US" sz="2800" dirty="0">
                <a:latin typeface="+mj-lt"/>
              </a:rPr>
              <a:t> </a:t>
            </a:r>
            <a:r>
              <a:rPr lang="en-US" sz="2800" dirty="0" err="1">
                <a:latin typeface="+mj-lt"/>
              </a:rPr>
              <a:t>aussi</a:t>
            </a:r>
            <a:r>
              <a:rPr lang="en-US" sz="2800" dirty="0">
                <a:latin typeface="+mj-lt"/>
              </a:rPr>
              <a:t>: Guide </a:t>
            </a:r>
            <a:r>
              <a:rPr lang="en-US" sz="2800" dirty="0">
                <a:latin typeface="+mj-lt"/>
                <a:hlinkClick r:id="rId3"/>
              </a:rPr>
              <a:t>Citer, pas </a:t>
            </a:r>
            <a:r>
              <a:rPr lang="en-US" sz="2800" dirty="0" err="1">
                <a:latin typeface="+mj-lt"/>
                <a:hlinkClick r:id="rId3"/>
              </a:rPr>
              <a:t>plagier</a:t>
            </a:r>
            <a:r>
              <a:rPr lang="en-US" sz="2800" dirty="0">
                <a:latin typeface="+mj-lt"/>
                <a:hlinkClick r:id="rId3"/>
              </a:rPr>
              <a:t>!</a:t>
            </a:r>
            <a:r>
              <a:rPr lang="en-US" sz="2800" dirty="0">
                <a:latin typeface="+mj-lt"/>
              </a:rPr>
              <a:t> de </a:t>
            </a:r>
            <a:r>
              <a:rPr lang="en-US" sz="2800" dirty="0" err="1">
                <a:latin typeface="+mj-lt"/>
              </a:rPr>
              <a:t>l’ÉTS</a:t>
            </a:r>
            <a:r>
              <a:rPr lang="en-US" sz="2800" dirty="0">
                <a:latin typeface="+mj-lt"/>
              </a:rPr>
              <a:t> pour plus de </a:t>
            </a:r>
            <a:r>
              <a:rPr lang="en-US" sz="2800" dirty="0" err="1">
                <a:latin typeface="+mj-lt"/>
              </a:rPr>
              <a:t>détails</a:t>
            </a:r>
            <a:r>
              <a:rPr lang="en-US" sz="2800" dirty="0">
                <a:latin typeface="+mj-lt"/>
              </a:rPr>
              <a:t> sur </a:t>
            </a:r>
            <a:r>
              <a:rPr lang="en-US" sz="2800" dirty="0" err="1">
                <a:latin typeface="+mj-lt"/>
              </a:rPr>
              <a:t>quand</a:t>
            </a:r>
            <a:r>
              <a:rPr lang="en-US" sz="2800" dirty="0">
                <a:latin typeface="+mj-lt"/>
              </a:rPr>
              <a:t> </a:t>
            </a:r>
            <a:r>
              <a:rPr lang="en-US" sz="2800" dirty="0" err="1">
                <a:latin typeface="+mj-lt"/>
              </a:rPr>
              <a:t>il</a:t>
            </a:r>
            <a:r>
              <a:rPr lang="en-US" sz="2800" dirty="0">
                <a:latin typeface="+mj-lt"/>
              </a:rPr>
              <a:t> </a:t>
            </a:r>
            <a:r>
              <a:rPr lang="en-US" sz="2800" dirty="0" err="1">
                <a:latin typeface="+mj-lt"/>
              </a:rPr>
              <a:t>est</a:t>
            </a:r>
            <a:r>
              <a:rPr lang="en-US" sz="2800" dirty="0">
                <a:latin typeface="+mj-lt"/>
              </a:rPr>
              <a:t> </a:t>
            </a:r>
            <a:r>
              <a:rPr lang="en-US" sz="2800" dirty="0" err="1">
                <a:latin typeface="+mj-lt"/>
              </a:rPr>
              <a:t>nécessaire</a:t>
            </a:r>
            <a:r>
              <a:rPr lang="en-US" sz="2800" dirty="0">
                <a:latin typeface="+mj-lt"/>
              </a:rPr>
              <a:t> de citer </a:t>
            </a:r>
            <a:r>
              <a:rPr lang="en-US" sz="2800" dirty="0" err="1">
                <a:latin typeface="+mj-lt"/>
              </a:rPr>
              <a:t>vos</a:t>
            </a:r>
            <a:r>
              <a:rPr lang="en-US" sz="2800" dirty="0">
                <a:latin typeface="+mj-lt"/>
              </a:rPr>
              <a:t> sources.</a:t>
            </a:r>
          </a:p>
        </p:txBody>
      </p:sp>
      <p:sp>
        <p:nvSpPr>
          <p:cNvPr id="5"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4. Citer ses sources et faire une bibliographie</a:t>
            </a:r>
          </a:p>
        </p:txBody>
      </p:sp>
    </p:spTree>
    <p:extLst>
      <p:ext uri="{BB962C8B-B14F-4D97-AF65-F5344CB8AC3E}">
        <p14:creationId xmlns:p14="http://schemas.microsoft.com/office/powerpoint/2010/main" val="28703009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6" name="ZoneTexte 5"/>
          <p:cNvSpPr txBox="1"/>
          <p:nvPr/>
        </p:nvSpPr>
        <p:spPr>
          <a:xfrm>
            <a:off x="1979712" y="1641232"/>
            <a:ext cx="6048672" cy="1815882"/>
          </a:xfrm>
          <a:prstGeom prst="rect">
            <a:avLst/>
          </a:prstGeom>
          <a:noFill/>
        </p:spPr>
        <p:txBody>
          <a:bodyPr wrap="square" rtlCol="0">
            <a:spAutoFit/>
          </a:bodyPr>
          <a:lstStyle/>
          <a:p>
            <a:r>
              <a:rPr lang="en-US" sz="2800" dirty="0"/>
              <a:t>Pour </a:t>
            </a:r>
            <a:r>
              <a:rPr lang="en-US" sz="2800" dirty="0" err="1"/>
              <a:t>inclure</a:t>
            </a:r>
            <a:r>
              <a:rPr lang="en-US" sz="2800" dirty="0"/>
              <a:t> </a:t>
            </a:r>
            <a:r>
              <a:rPr lang="en-US" sz="2800" dirty="0" err="1"/>
              <a:t>une</a:t>
            </a:r>
            <a:r>
              <a:rPr lang="en-US" sz="2800" dirty="0"/>
              <a:t> figure </a:t>
            </a:r>
            <a:r>
              <a:rPr lang="en-US" sz="2800" dirty="0" err="1"/>
              <a:t>ou</a:t>
            </a:r>
            <a:r>
              <a:rPr lang="en-US" sz="2800" dirty="0"/>
              <a:t> un tableau protégé par le droit </a:t>
            </a:r>
            <a:r>
              <a:rPr lang="en-US" sz="2800" dirty="0" err="1"/>
              <a:t>d’auteur</a:t>
            </a:r>
            <a:r>
              <a:rPr lang="en-US" sz="2800" dirty="0"/>
              <a:t> </a:t>
            </a:r>
            <a:r>
              <a:rPr lang="en-US" sz="2800" b="1" dirty="0" err="1"/>
              <a:t>dans</a:t>
            </a:r>
            <a:r>
              <a:rPr lang="en-US" sz="2800" b="1" dirty="0"/>
              <a:t> </a:t>
            </a:r>
            <a:r>
              <a:rPr lang="en-US" sz="2800" b="1" dirty="0" err="1"/>
              <a:t>votre</a:t>
            </a:r>
            <a:r>
              <a:rPr lang="en-US" sz="2800" b="1" dirty="0"/>
              <a:t> </a:t>
            </a:r>
            <a:r>
              <a:rPr lang="en-US" sz="2800" b="1" dirty="0" err="1"/>
              <a:t>mémoire</a:t>
            </a:r>
            <a:r>
              <a:rPr lang="en-US" sz="2800" dirty="0"/>
              <a:t>, </a:t>
            </a:r>
            <a:r>
              <a:rPr lang="en-US" sz="2800" dirty="0" err="1"/>
              <a:t>il</a:t>
            </a:r>
            <a:r>
              <a:rPr lang="en-US" sz="2800" dirty="0"/>
              <a:t> </a:t>
            </a:r>
            <a:r>
              <a:rPr lang="en-US" sz="2800" dirty="0" err="1"/>
              <a:t>faut</a:t>
            </a:r>
            <a:r>
              <a:rPr lang="en-US" sz="2800" dirty="0"/>
              <a:t> </a:t>
            </a:r>
            <a:r>
              <a:rPr lang="en-US" sz="2800" dirty="0" err="1"/>
              <a:t>obtenir</a:t>
            </a:r>
            <a:r>
              <a:rPr lang="en-US" sz="2800" dirty="0"/>
              <a:t> la permission du </a:t>
            </a:r>
            <a:r>
              <a:rPr lang="en-US" sz="2800" dirty="0" err="1"/>
              <a:t>détenteur</a:t>
            </a:r>
            <a:r>
              <a:rPr lang="en-US" sz="2800" dirty="0"/>
              <a:t> du droit </a:t>
            </a:r>
            <a:r>
              <a:rPr lang="en-US" sz="2800" dirty="0" err="1"/>
              <a:t>d’auteur</a:t>
            </a:r>
            <a:r>
              <a:rPr lang="en-US" sz="2800" dirty="0"/>
              <a:t>.</a:t>
            </a:r>
          </a:p>
        </p:txBody>
      </p:sp>
      <p:sp>
        <p:nvSpPr>
          <p:cNvPr id="7" name="ZoneTexte 6"/>
          <p:cNvSpPr txBox="1"/>
          <p:nvPr/>
        </p:nvSpPr>
        <p:spPr>
          <a:xfrm>
            <a:off x="1177251" y="1785248"/>
            <a:ext cx="720080" cy="1862048"/>
          </a:xfrm>
          <a:prstGeom prst="rect">
            <a:avLst/>
          </a:prstGeom>
          <a:noFill/>
        </p:spPr>
        <p:txBody>
          <a:bodyPr wrap="square" rtlCol="0">
            <a:spAutoFit/>
          </a:bodyPr>
          <a:lstStyle/>
          <a:p>
            <a:pPr algn="ctr"/>
            <a:r>
              <a:rPr lang="fr-CA" sz="11500" dirty="0">
                <a:solidFill>
                  <a:schemeClr val="accent2">
                    <a:lumMod val="75000"/>
                  </a:schemeClr>
                </a:solidFill>
              </a:rPr>
              <a:t>*</a:t>
            </a:r>
            <a:endParaRPr lang="fr-CA" sz="3600" dirty="0">
              <a:solidFill>
                <a:schemeClr val="accent2">
                  <a:lumMod val="75000"/>
                </a:schemeClr>
              </a:solidFill>
            </a:endParaRPr>
          </a:p>
        </p:txBody>
      </p:sp>
      <p:sp>
        <p:nvSpPr>
          <p:cNvPr id="2" name="ZoneTexte 1"/>
          <p:cNvSpPr txBox="1"/>
          <p:nvPr/>
        </p:nvSpPr>
        <p:spPr>
          <a:xfrm>
            <a:off x="718457" y="4003040"/>
            <a:ext cx="3558903" cy="1754326"/>
          </a:xfrm>
          <a:prstGeom prst="rect">
            <a:avLst/>
          </a:prstGeom>
          <a:noFill/>
        </p:spPr>
        <p:txBody>
          <a:bodyPr wrap="square" rtlCol="0">
            <a:spAutoFit/>
          </a:bodyPr>
          <a:lstStyle/>
          <a:p>
            <a:r>
              <a:rPr lang="fr-CA" dirty="0"/>
              <a:t>Pour les images provenant d’articles scientifiques des éditeurs les plus connus (IEEE, Elsevier, </a:t>
            </a:r>
            <a:r>
              <a:rPr lang="fr-CA" dirty="0" err="1"/>
              <a:t>Wiley</a:t>
            </a:r>
            <a:r>
              <a:rPr lang="fr-CA" dirty="0"/>
              <a:t>, etc.), vous trouverez habituellement un lien sur la page de l’article pour faire ce genre de demande:</a:t>
            </a:r>
          </a:p>
        </p:txBody>
      </p:sp>
      <p:pic>
        <p:nvPicPr>
          <p:cNvPr id="8" name="Image 7"/>
          <p:cNvPicPr>
            <a:picLocks noChangeAspect="1"/>
          </p:cNvPicPr>
          <p:nvPr/>
        </p:nvPicPr>
        <p:blipFill>
          <a:blip r:embed="rId3"/>
          <a:stretch>
            <a:fillRect/>
          </a:stretch>
        </p:blipFill>
        <p:spPr>
          <a:xfrm>
            <a:off x="4866640" y="5405362"/>
            <a:ext cx="1781928" cy="472981"/>
          </a:xfrm>
          <a:prstGeom prst="rect">
            <a:avLst/>
          </a:prstGeom>
          <a:ln>
            <a:solidFill>
              <a:schemeClr val="tx1"/>
            </a:solidFill>
          </a:ln>
        </p:spPr>
      </p:pic>
      <p:pic>
        <p:nvPicPr>
          <p:cNvPr id="10" name="Image 9"/>
          <p:cNvPicPr>
            <a:picLocks noChangeAspect="1"/>
          </p:cNvPicPr>
          <p:nvPr/>
        </p:nvPicPr>
        <p:blipFill>
          <a:blip r:embed="rId4"/>
          <a:stretch>
            <a:fillRect/>
          </a:stretch>
        </p:blipFill>
        <p:spPr>
          <a:xfrm>
            <a:off x="4539145" y="4568690"/>
            <a:ext cx="1660545" cy="452876"/>
          </a:xfrm>
          <a:prstGeom prst="rect">
            <a:avLst/>
          </a:prstGeom>
          <a:ln>
            <a:solidFill>
              <a:schemeClr val="tx1"/>
            </a:solidFill>
          </a:ln>
        </p:spPr>
      </p:pic>
      <p:pic>
        <p:nvPicPr>
          <p:cNvPr id="11" name="Image 10"/>
          <p:cNvPicPr>
            <a:picLocks noChangeAspect="1"/>
          </p:cNvPicPr>
          <p:nvPr/>
        </p:nvPicPr>
        <p:blipFill>
          <a:blip r:embed="rId5"/>
          <a:stretch>
            <a:fillRect/>
          </a:stretch>
        </p:blipFill>
        <p:spPr>
          <a:xfrm>
            <a:off x="5680270" y="6063761"/>
            <a:ext cx="2426224" cy="395580"/>
          </a:xfrm>
          <a:prstGeom prst="rect">
            <a:avLst/>
          </a:prstGeom>
          <a:ln>
            <a:solidFill>
              <a:schemeClr val="tx1"/>
            </a:solidFill>
          </a:ln>
        </p:spPr>
      </p:pic>
      <p:pic>
        <p:nvPicPr>
          <p:cNvPr id="12" name="Image 11"/>
          <p:cNvPicPr>
            <a:picLocks noChangeAspect="1"/>
          </p:cNvPicPr>
          <p:nvPr/>
        </p:nvPicPr>
        <p:blipFill>
          <a:blip r:embed="rId6"/>
          <a:stretch>
            <a:fillRect/>
          </a:stretch>
        </p:blipFill>
        <p:spPr>
          <a:xfrm>
            <a:off x="6461475" y="4538096"/>
            <a:ext cx="1703039" cy="578811"/>
          </a:xfrm>
          <a:prstGeom prst="rect">
            <a:avLst/>
          </a:prstGeom>
          <a:ln>
            <a:solidFill>
              <a:schemeClr val="tx1"/>
            </a:solidFill>
          </a:ln>
        </p:spPr>
      </p:pic>
      <p:pic>
        <p:nvPicPr>
          <p:cNvPr id="13" name="Image 12"/>
          <p:cNvPicPr>
            <a:picLocks noChangeAspect="1"/>
          </p:cNvPicPr>
          <p:nvPr/>
        </p:nvPicPr>
        <p:blipFill>
          <a:blip r:embed="rId7"/>
          <a:stretch>
            <a:fillRect/>
          </a:stretch>
        </p:blipFill>
        <p:spPr>
          <a:xfrm>
            <a:off x="5680270" y="3923026"/>
            <a:ext cx="2682525" cy="484509"/>
          </a:xfrm>
          <a:prstGeom prst="rect">
            <a:avLst/>
          </a:prstGeom>
          <a:ln>
            <a:solidFill>
              <a:schemeClr val="tx1"/>
            </a:solidFill>
          </a:ln>
        </p:spPr>
      </p:pic>
      <p:pic>
        <p:nvPicPr>
          <p:cNvPr id="14" name="Image 13"/>
          <p:cNvPicPr>
            <a:picLocks noChangeAspect="1"/>
          </p:cNvPicPr>
          <p:nvPr/>
        </p:nvPicPr>
        <p:blipFill>
          <a:blip r:embed="rId8"/>
          <a:stretch>
            <a:fillRect/>
          </a:stretch>
        </p:blipFill>
        <p:spPr>
          <a:xfrm>
            <a:off x="6893382" y="5247468"/>
            <a:ext cx="1977797" cy="555171"/>
          </a:xfrm>
          <a:prstGeom prst="rect">
            <a:avLst/>
          </a:prstGeom>
          <a:ln>
            <a:solidFill>
              <a:schemeClr val="tx1"/>
            </a:solidFill>
          </a:ln>
        </p:spPr>
      </p:pic>
      <p:sp>
        <p:nvSpPr>
          <p:cNvPr id="15" name="Titre 1"/>
          <p:cNvSpPr txBox="1">
            <a:spLocks/>
          </p:cNvSpPr>
          <p:nvPr/>
        </p:nvSpPr>
        <p:spPr>
          <a:xfrm>
            <a:off x="457200" y="274638"/>
            <a:ext cx="8229600" cy="634082"/>
          </a:xfrm>
          <a:prstGeom prst="rect">
            <a:avLst/>
          </a:prstGeom>
          <a:solidFill>
            <a:schemeClr val="accent2">
              <a:lumMod val="40000"/>
              <a:lumOff val="60000"/>
            </a:schemeClr>
          </a:solidFill>
        </p:spPr>
        <p:txBody>
          <a:bodyPr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000" b="0" dirty="0">
                <a:latin typeface="+mj-lt"/>
              </a:rPr>
              <a:t>4. Citer ses sources et faire une bibliographie</a:t>
            </a:r>
          </a:p>
        </p:txBody>
      </p:sp>
    </p:spTree>
    <p:extLst>
      <p:ext uri="{BB962C8B-B14F-4D97-AF65-F5344CB8AC3E}">
        <p14:creationId xmlns:p14="http://schemas.microsoft.com/office/powerpoint/2010/main" val="14471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928100998"/>
              </p:ext>
            </p:extLst>
          </p:nvPr>
        </p:nvGraphicFramePr>
        <p:xfrm>
          <a:off x="728282" y="1385468"/>
          <a:ext cx="7550085" cy="4998982"/>
        </p:xfrm>
        <a:graphic>
          <a:graphicData uri="http://schemas.openxmlformats.org/drawingml/2006/table">
            <a:tbl>
              <a:tblPr firstRow="1" bandRow="1">
                <a:tableStyleId>{2D5ABB26-0587-4C30-8999-92F81FD0307C}</a:tableStyleId>
              </a:tblPr>
              <a:tblGrid>
                <a:gridCol w="7550085">
                  <a:extLst>
                    <a:ext uri="{9D8B030D-6E8A-4147-A177-3AD203B41FA5}">
                      <a16:colId xmlns:a16="http://schemas.microsoft.com/office/drawing/2014/main" val="20000"/>
                    </a:ext>
                  </a:extLst>
                </a:gridCol>
              </a:tblGrid>
              <a:tr h="567490">
                <a:tc>
                  <a:txBody>
                    <a:bodyPr/>
                    <a:lstStyle/>
                    <a:p>
                      <a:r>
                        <a:rPr lang="fr-CA" sz="2400" b="0" dirty="0">
                          <a:solidFill>
                            <a:schemeClr val="bg1">
                              <a:lumMod val="75000"/>
                            </a:schemeClr>
                          </a:solidFill>
                        </a:rPr>
                        <a:t>1. La bibliothèque</a:t>
                      </a:r>
                      <a:r>
                        <a:rPr lang="fr-CA" sz="2400" b="0" baseline="0" dirty="0">
                          <a:solidFill>
                            <a:schemeClr val="bg1">
                              <a:lumMod val="75000"/>
                            </a:schemeClr>
                          </a:solidFill>
                        </a:rPr>
                        <a:t> et les bibliothécaires de l’ÉTS</a:t>
                      </a:r>
                      <a:endParaRPr lang="fr-CA" sz="2400" b="0" dirty="0">
                        <a:solidFill>
                          <a:schemeClr val="bg1">
                            <a:lumMod val="75000"/>
                          </a:schemeClr>
                        </a:solidFill>
                      </a:endParaRPr>
                    </a:p>
                  </a:txBody>
                  <a:tcPr/>
                </a:tc>
                <a:extLst>
                  <a:ext uri="{0D108BD9-81ED-4DB2-BD59-A6C34878D82A}">
                    <a16:rowId xmlns:a16="http://schemas.microsoft.com/office/drawing/2014/main" val="10000"/>
                  </a:ext>
                </a:extLst>
              </a:tr>
              <a:tr h="567490">
                <a:tc>
                  <a:txBody>
                    <a:bodyPr/>
                    <a:lstStyle/>
                    <a:p>
                      <a:r>
                        <a:rPr lang="fr-CA" sz="2400" b="0" dirty="0">
                          <a:solidFill>
                            <a:schemeClr val="bg1">
                              <a:lumMod val="75000"/>
                            </a:schemeClr>
                          </a:solidFill>
                        </a:rPr>
                        <a:t>2. Stratégies</a:t>
                      </a:r>
                      <a:r>
                        <a:rPr lang="fr-CA" sz="2400" b="0" baseline="0" dirty="0">
                          <a:solidFill>
                            <a:schemeClr val="bg1">
                              <a:lumMod val="75000"/>
                            </a:schemeClr>
                          </a:solidFill>
                        </a:rPr>
                        <a:t> de </a:t>
                      </a:r>
                      <a:r>
                        <a:rPr lang="fr-CA" sz="2400" b="0" dirty="0">
                          <a:solidFill>
                            <a:schemeClr val="bg1">
                              <a:lumMod val="75000"/>
                            </a:schemeClr>
                          </a:solidFill>
                        </a:rPr>
                        <a:t>recherche</a:t>
                      </a:r>
                      <a:r>
                        <a:rPr lang="fr-CA" sz="2400" b="0" baseline="0" dirty="0">
                          <a:solidFill>
                            <a:schemeClr val="bg1">
                              <a:lumMod val="75000"/>
                            </a:schemeClr>
                          </a:solidFill>
                        </a:rPr>
                        <a:t> documentaire</a:t>
                      </a:r>
                      <a:endParaRPr lang="fr-CA" sz="2400" b="0" dirty="0">
                        <a:solidFill>
                          <a:schemeClr val="bg1">
                            <a:lumMod val="75000"/>
                          </a:schemeClr>
                        </a:solidFill>
                      </a:endParaRPr>
                    </a:p>
                  </a:txBody>
                  <a:tcPr/>
                </a:tc>
                <a:extLst>
                  <a:ext uri="{0D108BD9-81ED-4DB2-BD59-A6C34878D82A}">
                    <a16:rowId xmlns:a16="http://schemas.microsoft.com/office/drawing/2014/main" val="10001"/>
                  </a:ext>
                </a:extLst>
              </a:tr>
              <a:tr h="454682">
                <a:tc>
                  <a:txBody>
                    <a:bodyPr/>
                    <a:lstStyle/>
                    <a:p>
                      <a:r>
                        <a:rPr lang="fr-CA" sz="1600" b="0" dirty="0">
                          <a:solidFill>
                            <a:schemeClr val="bg1">
                              <a:lumMod val="75000"/>
                            </a:schemeClr>
                          </a:solidFill>
                        </a:rPr>
                        <a:t>	2.1. Bien identifier le</a:t>
                      </a:r>
                      <a:r>
                        <a:rPr lang="fr-CA" sz="1600" b="0" baseline="0" dirty="0">
                          <a:solidFill>
                            <a:schemeClr val="bg1">
                              <a:lumMod val="75000"/>
                            </a:schemeClr>
                          </a:solidFill>
                        </a:rPr>
                        <a:t> sujet et les mots-clés</a:t>
                      </a:r>
                      <a:endParaRPr lang="fr-CA" sz="1600" b="0" dirty="0">
                        <a:solidFill>
                          <a:schemeClr val="bg1">
                            <a:lumMod val="75000"/>
                          </a:schemeClr>
                        </a:solidFill>
                      </a:endParaRPr>
                    </a:p>
                  </a:txBody>
                  <a:tcPr/>
                </a:tc>
                <a:extLst>
                  <a:ext uri="{0D108BD9-81ED-4DB2-BD59-A6C34878D82A}">
                    <a16:rowId xmlns:a16="http://schemas.microsoft.com/office/drawing/2014/main" val="10002"/>
                  </a:ext>
                </a:extLst>
              </a:tr>
              <a:tr h="440506">
                <a:tc>
                  <a:txBody>
                    <a:bodyPr/>
                    <a:lstStyle/>
                    <a:p>
                      <a:r>
                        <a:rPr lang="fr-CA" sz="1600" b="0" dirty="0">
                          <a:solidFill>
                            <a:schemeClr val="bg1">
                              <a:lumMod val="75000"/>
                            </a:schemeClr>
                          </a:solidFill>
                        </a:rPr>
                        <a:t>	2.2. Construire une équation de recherche</a:t>
                      </a:r>
                    </a:p>
                  </a:txBody>
                  <a:tcPr/>
                </a:tc>
                <a:extLst>
                  <a:ext uri="{0D108BD9-81ED-4DB2-BD59-A6C34878D82A}">
                    <a16:rowId xmlns:a16="http://schemas.microsoft.com/office/drawing/2014/main" val="10003"/>
                  </a:ext>
                </a:extLst>
              </a:tr>
              <a:tr h="481139">
                <a:tc>
                  <a:txBody>
                    <a:bodyPr/>
                    <a:lstStyle/>
                    <a:p>
                      <a:r>
                        <a:rPr lang="fr-CA" sz="1600" b="0" dirty="0">
                          <a:solidFill>
                            <a:schemeClr val="bg1">
                              <a:lumMod val="75000"/>
                            </a:schemeClr>
                          </a:solidFill>
                        </a:rPr>
                        <a:t>	2.3. Utiliser les outils de recherche pertinents</a:t>
                      </a:r>
                    </a:p>
                  </a:txBody>
                  <a:tcPr/>
                </a:tc>
                <a:extLst>
                  <a:ext uri="{0D108BD9-81ED-4DB2-BD59-A6C34878D82A}">
                    <a16:rowId xmlns:a16="http://schemas.microsoft.com/office/drawing/2014/main" val="10004"/>
                  </a:ext>
                </a:extLst>
              </a:tr>
              <a:tr h="600625">
                <a:tc>
                  <a:txBody>
                    <a:bodyPr/>
                    <a:lstStyle/>
                    <a:p>
                      <a:r>
                        <a:rPr lang="fr-CA" sz="1600" b="0" dirty="0">
                          <a:solidFill>
                            <a:schemeClr val="bg1">
                              <a:lumMod val="75000"/>
                            </a:schemeClr>
                          </a:solidFill>
                        </a:rPr>
                        <a:t>	2.4. Examiner les résultats et ajuster la stratégie</a:t>
                      </a:r>
                    </a:p>
                  </a:txBody>
                  <a:tcPr/>
                </a:tc>
                <a:extLst>
                  <a:ext uri="{0D108BD9-81ED-4DB2-BD59-A6C34878D82A}">
                    <a16:rowId xmlns:a16="http://schemas.microsoft.com/office/drawing/2014/main" val="10005"/>
                  </a:ext>
                </a:extLst>
              </a:tr>
              <a:tr h="600625">
                <a:tc>
                  <a:txBody>
                    <a:bodyPr/>
                    <a:lstStyle/>
                    <a:p>
                      <a:r>
                        <a:rPr lang="fr-CA" sz="2400" b="0" dirty="0">
                          <a:solidFill>
                            <a:schemeClr val="bg1">
                              <a:lumMod val="75000"/>
                            </a:schemeClr>
                          </a:solidFill>
                        </a:rPr>
                        <a:t>3. Évaluer l’information</a:t>
                      </a:r>
                    </a:p>
                  </a:txBody>
                  <a:tcPr/>
                </a:tc>
                <a:extLst>
                  <a:ext uri="{0D108BD9-81ED-4DB2-BD59-A6C34878D82A}">
                    <a16:rowId xmlns:a16="http://schemas.microsoft.com/office/drawing/2014/main" val="2105493791"/>
                  </a:ext>
                </a:extLst>
              </a:tr>
              <a:tr h="600625">
                <a:tc>
                  <a:txBody>
                    <a:bodyPr/>
                    <a:lstStyle/>
                    <a:p>
                      <a:r>
                        <a:rPr lang="fr-CA" sz="2400" b="0" dirty="0">
                          <a:solidFill>
                            <a:schemeClr val="bg1">
                              <a:lumMod val="75000"/>
                            </a:schemeClr>
                          </a:solidFill>
                        </a:rPr>
                        <a:t>4. Citer ses sources et</a:t>
                      </a:r>
                      <a:r>
                        <a:rPr lang="fr-CA" sz="2400" b="0" baseline="0" dirty="0">
                          <a:solidFill>
                            <a:schemeClr val="bg1">
                              <a:lumMod val="75000"/>
                            </a:schemeClr>
                          </a:solidFill>
                        </a:rPr>
                        <a:t> faire une bibliographie</a:t>
                      </a:r>
                      <a:endParaRPr lang="fr-CA" sz="2400" b="0" dirty="0">
                        <a:solidFill>
                          <a:schemeClr val="bg1">
                            <a:lumMod val="75000"/>
                          </a:schemeClr>
                        </a:solidFill>
                      </a:endParaRPr>
                    </a:p>
                  </a:txBody>
                  <a:tcPr/>
                </a:tc>
                <a:extLst>
                  <a:ext uri="{0D108BD9-81ED-4DB2-BD59-A6C34878D82A}">
                    <a16:rowId xmlns:a16="http://schemas.microsoft.com/office/drawing/2014/main" val="126745935"/>
                  </a:ext>
                </a:extLst>
              </a:tr>
              <a:tr h="674157">
                <a:tc>
                  <a:txBody>
                    <a:bodyPr/>
                    <a:lstStyle/>
                    <a:p>
                      <a:endParaRPr lang="fr-CA" sz="1500" b="1" dirty="0">
                        <a:solidFill>
                          <a:schemeClr val="tx1"/>
                        </a:solidFill>
                      </a:endParaRPr>
                    </a:p>
                    <a:p>
                      <a:r>
                        <a:rPr lang="fr-CA" sz="2400" b="1" dirty="0">
                          <a:solidFill>
                            <a:schemeClr val="tx1"/>
                          </a:solidFill>
                        </a:rPr>
                        <a:t>* Pour aller plus loin…</a:t>
                      </a:r>
                    </a:p>
                  </a:txBody>
                  <a:tcPr/>
                </a:tc>
                <a:extLst>
                  <a:ext uri="{0D108BD9-81ED-4DB2-BD59-A6C34878D82A}">
                    <a16:rowId xmlns:a16="http://schemas.microsoft.com/office/drawing/2014/main" val="1712599595"/>
                  </a:ext>
                </a:extLst>
              </a:tr>
            </a:tbl>
          </a:graphicData>
        </a:graphic>
      </p:graphicFrame>
      <p:sp>
        <p:nvSpPr>
          <p:cNvPr id="4" name="Titre 1"/>
          <p:cNvSpPr txBox="1">
            <a:spLocks/>
          </p:cNvSpPr>
          <p:nvPr/>
        </p:nvSpPr>
        <p:spPr>
          <a:xfrm>
            <a:off x="524188" y="351191"/>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Plan</a:t>
            </a:r>
          </a:p>
        </p:txBody>
      </p:sp>
      <p:sp>
        <p:nvSpPr>
          <p:cNvPr id="5" name="Rectangle 4"/>
          <p:cNvSpPr/>
          <p:nvPr/>
        </p:nvSpPr>
        <p:spPr>
          <a:xfrm>
            <a:off x="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891540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Rectangle 6"/>
          <p:cNvSpPr/>
          <p:nvPr/>
        </p:nvSpPr>
        <p:spPr>
          <a:xfrm rot="5400000">
            <a:off x="4457700" y="-4230206"/>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Rectangle 7"/>
          <p:cNvSpPr/>
          <p:nvPr/>
        </p:nvSpPr>
        <p:spPr>
          <a:xfrm rot="5400000">
            <a:off x="4457699" y="2400300"/>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4414733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re 1"/>
          <p:cNvSpPr txBox="1">
            <a:spLocks/>
          </p:cNvSpPr>
          <p:nvPr/>
        </p:nvSpPr>
        <p:spPr>
          <a:xfrm>
            <a:off x="524188" y="351191"/>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3200" b="1" dirty="0"/>
              <a:t>Pour aller plus loin…</a:t>
            </a:r>
          </a:p>
        </p:txBody>
      </p:sp>
      <p:sp>
        <p:nvSpPr>
          <p:cNvPr id="3" name="ZoneTexte 2"/>
          <p:cNvSpPr txBox="1"/>
          <p:nvPr/>
        </p:nvSpPr>
        <p:spPr>
          <a:xfrm>
            <a:off x="524188" y="1376855"/>
            <a:ext cx="8229599" cy="5044966"/>
          </a:xfrm>
          <a:prstGeom prst="rect">
            <a:avLst/>
          </a:prstGeom>
          <a:noFill/>
        </p:spPr>
        <p:txBody>
          <a:bodyPr wrap="square" rtlCol="0">
            <a:noAutofit/>
          </a:bodyPr>
          <a:lstStyle/>
          <a:p>
            <a:pPr marL="285750" indent="-285750">
              <a:spcAft>
                <a:spcPts val="1200"/>
              </a:spcAft>
              <a:buFont typeface="Arial" panose="020B0604020202020204" pitchFamily="34" charset="0"/>
              <a:buChar char="•"/>
            </a:pPr>
            <a:endParaRPr lang="fr-CA" sz="2400" dirty="0"/>
          </a:p>
        </p:txBody>
      </p:sp>
      <p:sp>
        <p:nvSpPr>
          <p:cNvPr id="7" name="Rectangle 6"/>
          <p:cNvSpPr/>
          <p:nvPr/>
        </p:nvSpPr>
        <p:spPr>
          <a:xfrm>
            <a:off x="825190" y="6235988"/>
            <a:ext cx="4627756" cy="37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ZoneTexte 4"/>
          <p:cNvSpPr txBox="1"/>
          <p:nvPr/>
        </p:nvSpPr>
        <p:spPr>
          <a:xfrm>
            <a:off x="524187" y="1376855"/>
            <a:ext cx="8229599" cy="5044966"/>
          </a:xfrm>
          <a:prstGeom prst="rect">
            <a:avLst/>
          </a:prstGeom>
          <a:noFill/>
        </p:spPr>
        <p:txBody>
          <a:bodyPr wrap="square" rtlCol="0">
            <a:noAutofit/>
          </a:bodyPr>
          <a:lstStyle/>
          <a:p>
            <a:pPr>
              <a:spcAft>
                <a:spcPts val="1800"/>
              </a:spcAft>
            </a:pPr>
            <a:r>
              <a:rPr lang="fr-CA" sz="2400" dirty="0"/>
              <a:t>Les spécialistes de la bibliothèque connaissent des outils pour affiner encore plus vos recherches et vous accompagner dans la rédaction et la publication d’articles.</a:t>
            </a:r>
          </a:p>
          <a:p>
            <a:pPr marL="285750" indent="-285750">
              <a:spcAft>
                <a:spcPts val="1800"/>
              </a:spcAft>
              <a:buFont typeface="Arial" panose="020B0604020202020204" pitchFamily="34" charset="0"/>
              <a:buChar char="•"/>
            </a:pPr>
            <a:r>
              <a:rPr lang="fr-CA" sz="2400" b="1" dirty="0"/>
              <a:t>Fonctionnalités avancées </a:t>
            </a:r>
            <a:r>
              <a:rPr lang="fr-CA" sz="2400" dirty="0"/>
              <a:t>des moteurs de recherche telles que les alertes et fils RSS, la recherche par citation, etc.</a:t>
            </a:r>
          </a:p>
          <a:p>
            <a:pPr marL="285750" indent="-285750">
              <a:spcAft>
                <a:spcPts val="1800"/>
              </a:spcAft>
              <a:buFont typeface="Arial" panose="020B0604020202020204" pitchFamily="34" charset="0"/>
              <a:buChar char="•"/>
            </a:pPr>
            <a:r>
              <a:rPr lang="fr-CA" sz="2400" b="1" dirty="0"/>
              <a:t>Évaluer</a:t>
            </a:r>
            <a:r>
              <a:rPr lang="fr-CA" sz="2400" dirty="0"/>
              <a:t> la qualité, la popularité, l’influence de différentes revues scientifiques avec </a:t>
            </a:r>
            <a:r>
              <a:rPr lang="fr-CA" sz="2400" dirty="0">
                <a:hlinkClick r:id="rId2"/>
              </a:rPr>
              <a:t>Journal Citation Reports</a:t>
            </a:r>
            <a:r>
              <a:rPr lang="fr-CA" sz="2400" dirty="0"/>
              <a:t>.</a:t>
            </a:r>
          </a:p>
          <a:p>
            <a:pPr marL="285750" indent="-285750">
              <a:spcAft>
                <a:spcPts val="1800"/>
              </a:spcAft>
              <a:buFont typeface="Arial" panose="020B0604020202020204" pitchFamily="34" charset="0"/>
              <a:buChar char="•"/>
            </a:pPr>
            <a:r>
              <a:rPr lang="fr-CA" sz="2400" dirty="0"/>
              <a:t>Gérer vos </a:t>
            </a:r>
            <a:r>
              <a:rPr lang="fr-CA" sz="2400" b="1" dirty="0"/>
              <a:t>références bibliographiques </a:t>
            </a:r>
            <a:r>
              <a:rPr lang="fr-CA" sz="2400" dirty="0"/>
              <a:t>avec un logiciel tel que </a:t>
            </a:r>
            <a:r>
              <a:rPr lang="fr-CA" sz="2400" dirty="0" err="1"/>
              <a:t>EndNote</a:t>
            </a:r>
            <a:r>
              <a:rPr lang="fr-CA" sz="2400" dirty="0"/>
              <a:t> ou </a:t>
            </a:r>
            <a:r>
              <a:rPr lang="fr-CA" sz="2400" dirty="0" err="1"/>
              <a:t>Zotero</a:t>
            </a:r>
            <a:r>
              <a:rPr lang="fr-CA" sz="2400" dirty="0"/>
              <a:t> (</a:t>
            </a:r>
            <a:r>
              <a:rPr lang="fr-CA" sz="2400" dirty="0">
                <a:hlinkClick r:id="rId3"/>
              </a:rPr>
              <a:t>informations et téléchargement</a:t>
            </a:r>
            <a:r>
              <a:rPr lang="fr-CA" sz="2400" dirty="0"/>
              <a:t>)</a:t>
            </a:r>
          </a:p>
          <a:p>
            <a:pPr marL="285750" indent="-285750">
              <a:spcAft>
                <a:spcPts val="1800"/>
              </a:spcAft>
              <a:buFont typeface="Arial" panose="020B0604020202020204" pitchFamily="34" charset="0"/>
              <a:buChar char="•"/>
            </a:pPr>
            <a:r>
              <a:rPr lang="fr-CA" sz="2400" dirty="0"/>
              <a:t>Et plus! Consultez nos formations au </a:t>
            </a:r>
            <a:r>
              <a:rPr lang="fr-CA" sz="2400" dirty="0">
                <a:hlinkClick r:id="rId4"/>
              </a:rPr>
              <a:t>etsmtl.libcal.ca </a:t>
            </a:r>
            <a:endParaRPr lang="fr-CA" sz="2400" dirty="0"/>
          </a:p>
          <a:p>
            <a:pPr marL="285750" indent="-285750">
              <a:spcAft>
                <a:spcPts val="1800"/>
              </a:spcAft>
              <a:buFont typeface="Arial" panose="020B0604020202020204" pitchFamily="34" charset="0"/>
              <a:buChar char="•"/>
            </a:pPr>
            <a:r>
              <a:rPr lang="fr-CA" sz="2400" dirty="0"/>
              <a:t>Contactez-nous: </a:t>
            </a:r>
            <a:r>
              <a:rPr lang="fr-CA" sz="2400" dirty="0">
                <a:hlinkClick r:id="rId5"/>
              </a:rPr>
              <a:t>bibref@etsmtl.ca</a:t>
            </a:r>
            <a:r>
              <a:rPr lang="fr-CA" sz="2400" dirty="0"/>
              <a:t> </a:t>
            </a:r>
          </a:p>
        </p:txBody>
      </p:sp>
    </p:spTree>
    <p:extLst>
      <p:ext uri="{BB962C8B-B14F-4D97-AF65-F5344CB8AC3E}">
        <p14:creationId xmlns:p14="http://schemas.microsoft.com/office/powerpoint/2010/main" val="1200524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8279" y="143759"/>
            <a:ext cx="8807443" cy="657048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Espace réservé du contenu 2"/>
          <p:cNvSpPr>
            <a:spLocks noGrp="1"/>
          </p:cNvSpPr>
          <p:nvPr>
            <p:ph idx="1"/>
          </p:nvPr>
        </p:nvSpPr>
        <p:spPr>
          <a:xfrm>
            <a:off x="452487" y="1546698"/>
            <a:ext cx="8248453" cy="5038928"/>
          </a:xfrm>
          <a:noFill/>
        </p:spPr>
        <p:txBody>
          <a:bodyPr>
            <a:normAutofit/>
          </a:bodyPr>
          <a:lstStyle/>
          <a:p>
            <a:pPr>
              <a:buFont typeface="Arial" panose="020B0604020202020204" pitchFamily="34" charset="0"/>
              <a:buChar char="•"/>
            </a:pPr>
            <a:r>
              <a:rPr lang="fr-CA" sz="2800" dirty="0">
                <a:latin typeface="+mj-lt"/>
              </a:rPr>
              <a:t>Communauté de soutien à la publication scientifique</a:t>
            </a:r>
          </a:p>
          <a:p>
            <a:pPr>
              <a:buFont typeface="Arial" panose="020B0604020202020204" pitchFamily="34" charset="0"/>
              <a:buChar char="•"/>
            </a:pPr>
            <a:r>
              <a:rPr lang="fr-CA" sz="2800" dirty="0">
                <a:latin typeface="+mj-lt"/>
              </a:rPr>
              <a:t>Blitz de rédaction</a:t>
            </a:r>
          </a:p>
          <a:p>
            <a:pPr>
              <a:buFont typeface="Arial" panose="020B0604020202020204" pitchFamily="34" charset="0"/>
              <a:buChar char="•"/>
            </a:pPr>
            <a:r>
              <a:rPr lang="fr-CA" sz="2800" dirty="0">
                <a:latin typeface="+mj-lt"/>
              </a:rPr>
              <a:t>Pratique de </a:t>
            </a:r>
            <a:r>
              <a:rPr lang="fr-CA" sz="2800" dirty="0" err="1">
                <a:latin typeface="+mj-lt"/>
              </a:rPr>
              <a:t>peer</a:t>
            </a:r>
            <a:r>
              <a:rPr lang="fr-CA" sz="2800" dirty="0">
                <a:latin typeface="+mj-lt"/>
              </a:rPr>
              <a:t> </a:t>
            </a:r>
            <a:r>
              <a:rPr lang="fr-CA" sz="2800" dirty="0" err="1">
                <a:latin typeface="+mj-lt"/>
              </a:rPr>
              <a:t>review</a:t>
            </a:r>
            <a:endParaRPr lang="fr-CA" sz="2800" dirty="0">
              <a:latin typeface="+mj-lt"/>
            </a:endParaRPr>
          </a:p>
          <a:p>
            <a:pPr>
              <a:buFont typeface="Arial" panose="020B0604020202020204" pitchFamily="34" charset="0"/>
              <a:buChar char="•"/>
            </a:pPr>
            <a:r>
              <a:rPr lang="fr-CA" sz="2800" dirty="0">
                <a:latin typeface="+mj-lt"/>
              </a:rPr>
              <a:t>Et plus!</a:t>
            </a:r>
          </a:p>
        </p:txBody>
      </p:sp>
      <p:pic>
        <p:nvPicPr>
          <p:cNvPr id="1026" name="Picture 2" descr="http://19768-presscdn-0-9.pagely.netdna-cdn.com/wp-content/uploads/2016/09/Sara_Affiche_astronau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737" y="3749512"/>
            <a:ext cx="4234014" cy="189416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538618" y="5801053"/>
            <a:ext cx="6721312" cy="584775"/>
          </a:xfrm>
          <a:prstGeom prst="rect">
            <a:avLst/>
          </a:prstGeom>
          <a:noFill/>
        </p:spPr>
        <p:txBody>
          <a:bodyPr wrap="square" rtlCol="0">
            <a:spAutoFit/>
          </a:bodyPr>
          <a:lstStyle/>
          <a:p>
            <a:r>
              <a:rPr lang="fr-CA" sz="3200" dirty="0">
                <a:hlinkClick r:id="rId3"/>
              </a:rPr>
              <a:t>http://sara.etsmtl.ca</a:t>
            </a:r>
            <a:r>
              <a:rPr lang="fr-CA" sz="3200" dirty="0"/>
              <a:t> </a:t>
            </a:r>
          </a:p>
        </p:txBody>
      </p:sp>
      <p:sp>
        <p:nvSpPr>
          <p:cNvPr id="13" name="Titre 1"/>
          <p:cNvSpPr txBox="1">
            <a:spLocks/>
          </p:cNvSpPr>
          <p:nvPr/>
        </p:nvSpPr>
        <p:spPr>
          <a:xfrm>
            <a:off x="214009" y="274637"/>
            <a:ext cx="8735438" cy="1067779"/>
          </a:xfrm>
          <a:prstGeom prst="rect">
            <a:avLst/>
          </a:prstGeom>
          <a:solidFill>
            <a:schemeClr val="accent1">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endParaRPr lang="fr-CA" sz="3200" dirty="0">
              <a:latin typeface="+mj-lt"/>
            </a:endParaRPr>
          </a:p>
        </p:txBody>
      </p:sp>
      <p:sp>
        <p:nvSpPr>
          <p:cNvPr id="8" name="Rectangle 7"/>
          <p:cNvSpPr/>
          <p:nvPr/>
        </p:nvSpPr>
        <p:spPr>
          <a:xfrm>
            <a:off x="5750686" y="476679"/>
            <a:ext cx="2244760" cy="620818"/>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pic>
        <p:nvPicPr>
          <p:cNvPr id="1028" name="Picture 4" descr="Service d'aide à la rédaction d'artic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0686" y="479042"/>
            <a:ext cx="2244760" cy="618455"/>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
          <p:cNvSpPr>
            <a:spLocks noGrp="1"/>
          </p:cNvSpPr>
          <p:nvPr>
            <p:ph type="title"/>
          </p:nvPr>
        </p:nvSpPr>
        <p:spPr>
          <a:xfrm>
            <a:off x="1734532" y="274637"/>
            <a:ext cx="4119513" cy="1067779"/>
          </a:xfrm>
          <a:noFill/>
        </p:spPr>
        <p:txBody>
          <a:bodyPr/>
          <a:lstStyle/>
          <a:p>
            <a:r>
              <a:rPr lang="fr-CA" sz="3200" dirty="0">
                <a:latin typeface="+mj-lt"/>
              </a:rPr>
              <a:t>Service d’aide à la </a:t>
            </a:r>
            <a:br>
              <a:rPr lang="fr-CA" sz="3200" dirty="0">
                <a:latin typeface="+mj-lt"/>
              </a:rPr>
            </a:br>
            <a:r>
              <a:rPr lang="fr-CA" sz="3200" dirty="0">
                <a:latin typeface="+mj-lt"/>
              </a:rPr>
              <a:t>rédaction d’articles</a:t>
            </a:r>
          </a:p>
        </p:txBody>
      </p:sp>
    </p:spTree>
    <p:extLst>
      <p:ext uri="{BB962C8B-B14F-4D97-AF65-F5344CB8AC3E}">
        <p14:creationId xmlns:p14="http://schemas.microsoft.com/office/powerpoint/2010/main" val="1103188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27504"/>
            <a:ext cx="5339287" cy="4012895"/>
          </a:xfrm>
          <a:ln>
            <a:solidFill>
              <a:schemeClr val="accent5">
                <a:lumMod val="50000"/>
              </a:schemeClr>
            </a:solidFill>
          </a:ln>
        </p:spPr>
      </p:pic>
      <p:sp>
        <p:nvSpPr>
          <p:cNvPr id="5" name="Titre 1"/>
          <p:cNvSpPr txBox="1">
            <a:spLocks/>
          </p:cNvSpPr>
          <p:nvPr/>
        </p:nvSpPr>
        <p:spPr>
          <a:xfrm>
            <a:off x="457200" y="846879"/>
            <a:ext cx="8229600" cy="634082"/>
          </a:xfrm>
          <a:prstGeom prst="rect">
            <a:avLst/>
          </a:prstGeom>
          <a:noFill/>
        </p:spPr>
        <p:txBody>
          <a:bodyPr vert="horz" lIns="91440" tIns="45720" rIns="91440" bIns="45720" rtlCol="0" anchor="ctr">
            <a:normAutofit fontScale="97500"/>
          </a:bodyPr>
          <a:lstStyle>
            <a:lvl1pPr algn="ctr" defTabSz="457200" rtl="0" eaLnBrk="1" latinLnBrk="0" hangingPunct="1">
              <a:spcBef>
                <a:spcPct val="0"/>
              </a:spcBef>
              <a:buNone/>
              <a:defRPr sz="6000" b="1" i="0" kern="1200">
                <a:solidFill>
                  <a:schemeClr val="tx1"/>
                </a:solidFill>
                <a:latin typeface="National"/>
                <a:ea typeface="+mj-ea"/>
                <a:cs typeface="+mj-cs"/>
              </a:defRPr>
            </a:lvl1pPr>
          </a:lstStyle>
          <a:p>
            <a:pPr algn="l"/>
            <a:r>
              <a:rPr lang="fr-CA" sz="3600" dirty="0">
                <a:latin typeface="+mj-lt"/>
              </a:rPr>
              <a:t>NOUVEAU! Espace cycles supérieurs</a:t>
            </a:r>
            <a:endParaRPr lang="fr-CA" dirty="0">
              <a:latin typeface="+mj-lt"/>
            </a:endParaRPr>
          </a:p>
        </p:txBody>
      </p:sp>
      <p:sp>
        <p:nvSpPr>
          <p:cNvPr id="4" name="ZoneTexte 3"/>
          <p:cNvSpPr txBox="1"/>
          <p:nvPr/>
        </p:nvSpPr>
        <p:spPr>
          <a:xfrm>
            <a:off x="6106160" y="2302790"/>
            <a:ext cx="2489200" cy="3046988"/>
          </a:xfrm>
          <a:prstGeom prst="rect">
            <a:avLst/>
          </a:prstGeom>
          <a:noFill/>
        </p:spPr>
        <p:txBody>
          <a:bodyPr wrap="square" rtlCol="0">
            <a:spAutoFit/>
          </a:bodyPr>
          <a:lstStyle/>
          <a:p>
            <a:r>
              <a:rPr lang="fr-CA" sz="3200" dirty="0"/>
              <a:t>Espace de la bibliothèque dédié aux étudiants des cycles supérieurs</a:t>
            </a:r>
          </a:p>
        </p:txBody>
      </p:sp>
    </p:spTree>
    <p:extLst>
      <p:ext uri="{BB962C8B-B14F-4D97-AF65-F5344CB8AC3E}">
        <p14:creationId xmlns:p14="http://schemas.microsoft.com/office/powerpoint/2010/main" val="33016174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411636209"/>
              </p:ext>
            </p:extLst>
          </p:nvPr>
        </p:nvGraphicFramePr>
        <p:xfrm>
          <a:off x="728282" y="1385468"/>
          <a:ext cx="7550085" cy="4998982"/>
        </p:xfrm>
        <a:graphic>
          <a:graphicData uri="http://schemas.openxmlformats.org/drawingml/2006/table">
            <a:tbl>
              <a:tblPr firstRow="1" bandRow="1">
                <a:tableStyleId>{2D5ABB26-0587-4C30-8999-92F81FD0307C}</a:tableStyleId>
              </a:tblPr>
              <a:tblGrid>
                <a:gridCol w="7550085">
                  <a:extLst>
                    <a:ext uri="{9D8B030D-6E8A-4147-A177-3AD203B41FA5}">
                      <a16:colId xmlns:a16="http://schemas.microsoft.com/office/drawing/2014/main" val="20000"/>
                    </a:ext>
                  </a:extLst>
                </a:gridCol>
              </a:tblGrid>
              <a:tr h="567490">
                <a:tc>
                  <a:txBody>
                    <a:bodyPr/>
                    <a:lstStyle/>
                    <a:p>
                      <a:r>
                        <a:rPr lang="fr-CA" sz="2400" b="0" dirty="0">
                          <a:solidFill>
                            <a:schemeClr val="tx1"/>
                          </a:solidFill>
                        </a:rPr>
                        <a:t>1. La bibliothèque</a:t>
                      </a:r>
                      <a:r>
                        <a:rPr lang="fr-CA" sz="2400" b="0" baseline="0" dirty="0">
                          <a:solidFill>
                            <a:schemeClr val="tx1"/>
                          </a:solidFill>
                        </a:rPr>
                        <a:t> et les bibliothécaires de l’ÉTS</a:t>
                      </a:r>
                      <a:endParaRPr lang="fr-CA" sz="2400" b="0" dirty="0">
                        <a:solidFill>
                          <a:schemeClr val="tx1"/>
                        </a:solidFill>
                      </a:endParaRPr>
                    </a:p>
                  </a:txBody>
                  <a:tcPr/>
                </a:tc>
                <a:extLst>
                  <a:ext uri="{0D108BD9-81ED-4DB2-BD59-A6C34878D82A}">
                    <a16:rowId xmlns:a16="http://schemas.microsoft.com/office/drawing/2014/main" val="10000"/>
                  </a:ext>
                </a:extLst>
              </a:tr>
              <a:tr h="567490">
                <a:tc>
                  <a:txBody>
                    <a:bodyPr/>
                    <a:lstStyle/>
                    <a:p>
                      <a:r>
                        <a:rPr lang="fr-CA" sz="2400" b="0" dirty="0">
                          <a:solidFill>
                            <a:schemeClr val="tx1"/>
                          </a:solidFill>
                        </a:rPr>
                        <a:t>2. Stratégies</a:t>
                      </a:r>
                      <a:r>
                        <a:rPr lang="fr-CA" sz="2400" b="0" baseline="0" dirty="0">
                          <a:solidFill>
                            <a:schemeClr val="tx1"/>
                          </a:solidFill>
                        </a:rPr>
                        <a:t> de </a:t>
                      </a:r>
                      <a:r>
                        <a:rPr lang="fr-CA" sz="2400" b="0" dirty="0">
                          <a:solidFill>
                            <a:schemeClr val="tx1"/>
                          </a:solidFill>
                        </a:rPr>
                        <a:t>recherche</a:t>
                      </a:r>
                      <a:r>
                        <a:rPr lang="fr-CA" sz="2400" b="0" baseline="0" dirty="0">
                          <a:solidFill>
                            <a:schemeClr val="tx1"/>
                          </a:solidFill>
                        </a:rPr>
                        <a:t> documentaire</a:t>
                      </a:r>
                      <a:endParaRPr lang="fr-CA" sz="2400" b="0" dirty="0">
                        <a:solidFill>
                          <a:schemeClr val="tx1"/>
                        </a:solidFill>
                      </a:endParaRPr>
                    </a:p>
                  </a:txBody>
                  <a:tcPr/>
                </a:tc>
                <a:extLst>
                  <a:ext uri="{0D108BD9-81ED-4DB2-BD59-A6C34878D82A}">
                    <a16:rowId xmlns:a16="http://schemas.microsoft.com/office/drawing/2014/main" val="10001"/>
                  </a:ext>
                </a:extLst>
              </a:tr>
              <a:tr h="454682">
                <a:tc>
                  <a:txBody>
                    <a:bodyPr/>
                    <a:lstStyle/>
                    <a:p>
                      <a:r>
                        <a:rPr lang="fr-CA" sz="1600" b="0" dirty="0">
                          <a:solidFill>
                            <a:schemeClr val="tx1"/>
                          </a:solidFill>
                        </a:rPr>
                        <a:t>	2.1. Bien identifier le</a:t>
                      </a:r>
                      <a:r>
                        <a:rPr lang="fr-CA" sz="1600" b="0" baseline="0" dirty="0">
                          <a:solidFill>
                            <a:schemeClr val="tx1"/>
                          </a:solidFill>
                        </a:rPr>
                        <a:t> sujet et les mots-clés</a:t>
                      </a:r>
                      <a:endParaRPr lang="fr-CA" sz="1600" b="0" dirty="0">
                        <a:solidFill>
                          <a:schemeClr val="tx1"/>
                        </a:solidFill>
                      </a:endParaRPr>
                    </a:p>
                  </a:txBody>
                  <a:tcPr/>
                </a:tc>
                <a:extLst>
                  <a:ext uri="{0D108BD9-81ED-4DB2-BD59-A6C34878D82A}">
                    <a16:rowId xmlns:a16="http://schemas.microsoft.com/office/drawing/2014/main" val="10002"/>
                  </a:ext>
                </a:extLst>
              </a:tr>
              <a:tr h="440506">
                <a:tc>
                  <a:txBody>
                    <a:bodyPr/>
                    <a:lstStyle/>
                    <a:p>
                      <a:r>
                        <a:rPr lang="fr-CA" sz="1600" b="0" dirty="0">
                          <a:solidFill>
                            <a:schemeClr val="tx1"/>
                          </a:solidFill>
                        </a:rPr>
                        <a:t>	2.2. Construire une équation de recherche</a:t>
                      </a:r>
                    </a:p>
                  </a:txBody>
                  <a:tcPr/>
                </a:tc>
                <a:extLst>
                  <a:ext uri="{0D108BD9-81ED-4DB2-BD59-A6C34878D82A}">
                    <a16:rowId xmlns:a16="http://schemas.microsoft.com/office/drawing/2014/main" val="10003"/>
                  </a:ext>
                </a:extLst>
              </a:tr>
              <a:tr h="481139">
                <a:tc>
                  <a:txBody>
                    <a:bodyPr/>
                    <a:lstStyle/>
                    <a:p>
                      <a:r>
                        <a:rPr lang="fr-CA" sz="1600" b="0" dirty="0">
                          <a:solidFill>
                            <a:schemeClr val="tx1"/>
                          </a:solidFill>
                        </a:rPr>
                        <a:t>	2.3. Utiliser les outils de recherche pertinents</a:t>
                      </a:r>
                    </a:p>
                  </a:txBody>
                  <a:tcPr/>
                </a:tc>
                <a:extLst>
                  <a:ext uri="{0D108BD9-81ED-4DB2-BD59-A6C34878D82A}">
                    <a16:rowId xmlns:a16="http://schemas.microsoft.com/office/drawing/2014/main" val="10004"/>
                  </a:ext>
                </a:extLst>
              </a:tr>
              <a:tr h="600625">
                <a:tc>
                  <a:txBody>
                    <a:bodyPr/>
                    <a:lstStyle/>
                    <a:p>
                      <a:r>
                        <a:rPr lang="fr-CA" sz="1600" b="0" dirty="0">
                          <a:solidFill>
                            <a:schemeClr val="tx1"/>
                          </a:solidFill>
                        </a:rPr>
                        <a:t>	2.4. Examiner les résultats et ajuster la stratégie</a:t>
                      </a:r>
                    </a:p>
                  </a:txBody>
                  <a:tcPr/>
                </a:tc>
                <a:extLst>
                  <a:ext uri="{0D108BD9-81ED-4DB2-BD59-A6C34878D82A}">
                    <a16:rowId xmlns:a16="http://schemas.microsoft.com/office/drawing/2014/main" val="10005"/>
                  </a:ext>
                </a:extLst>
              </a:tr>
              <a:tr h="600625">
                <a:tc>
                  <a:txBody>
                    <a:bodyPr/>
                    <a:lstStyle/>
                    <a:p>
                      <a:r>
                        <a:rPr lang="fr-CA" sz="2400" b="0" dirty="0">
                          <a:solidFill>
                            <a:schemeClr val="tx1"/>
                          </a:solidFill>
                        </a:rPr>
                        <a:t>3. Évaluer l’information</a:t>
                      </a:r>
                    </a:p>
                  </a:txBody>
                  <a:tcPr/>
                </a:tc>
                <a:extLst>
                  <a:ext uri="{0D108BD9-81ED-4DB2-BD59-A6C34878D82A}">
                    <a16:rowId xmlns:a16="http://schemas.microsoft.com/office/drawing/2014/main" val="2105493791"/>
                  </a:ext>
                </a:extLst>
              </a:tr>
              <a:tr h="600625">
                <a:tc>
                  <a:txBody>
                    <a:bodyPr/>
                    <a:lstStyle/>
                    <a:p>
                      <a:r>
                        <a:rPr lang="fr-CA" sz="2400" b="0" dirty="0">
                          <a:solidFill>
                            <a:schemeClr val="tx1"/>
                          </a:solidFill>
                        </a:rPr>
                        <a:t>4. Citer ses sources et</a:t>
                      </a:r>
                      <a:r>
                        <a:rPr lang="fr-CA" sz="2400" b="0" baseline="0" dirty="0">
                          <a:solidFill>
                            <a:schemeClr val="tx1"/>
                          </a:solidFill>
                        </a:rPr>
                        <a:t> faire une bibliographie</a:t>
                      </a:r>
                      <a:endParaRPr lang="fr-CA" sz="2400" b="0" dirty="0">
                        <a:solidFill>
                          <a:schemeClr val="tx1"/>
                        </a:solidFill>
                      </a:endParaRPr>
                    </a:p>
                  </a:txBody>
                  <a:tcPr/>
                </a:tc>
                <a:extLst>
                  <a:ext uri="{0D108BD9-81ED-4DB2-BD59-A6C34878D82A}">
                    <a16:rowId xmlns:a16="http://schemas.microsoft.com/office/drawing/2014/main" val="126745935"/>
                  </a:ext>
                </a:extLst>
              </a:tr>
              <a:tr h="674157">
                <a:tc>
                  <a:txBody>
                    <a:bodyPr/>
                    <a:lstStyle/>
                    <a:p>
                      <a:endParaRPr lang="fr-CA" sz="1500" b="0" dirty="0">
                        <a:solidFill>
                          <a:schemeClr val="tx1"/>
                        </a:solidFill>
                      </a:endParaRPr>
                    </a:p>
                    <a:p>
                      <a:r>
                        <a:rPr lang="fr-CA" sz="2400" b="0" dirty="0">
                          <a:solidFill>
                            <a:schemeClr val="tx1"/>
                          </a:solidFill>
                        </a:rPr>
                        <a:t>* Pour aller plus loin…</a:t>
                      </a:r>
                    </a:p>
                  </a:txBody>
                  <a:tcPr/>
                </a:tc>
                <a:extLst>
                  <a:ext uri="{0D108BD9-81ED-4DB2-BD59-A6C34878D82A}">
                    <a16:rowId xmlns:a16="http://schemas.microsoft.com/office/drawing/2014/main" val="1712599595"/>
                  </a:ext>
                </a:extLst>
              </a:tr>
            </a:tbl>
          </a:graphicData>
        </a:graphic>
      </p:graphicFrame>
      <p:sp>
        <p:nvSpPr>
          <p:cNvPr id="4" name="Titre 1"/>
          <p:cNvSpPr txBox="1">
            <a:spLocks/>
          </p:cNvSpPr>
          <p:nvPr/>
        </p:nvSpPr>
        <p:spPr>
          <a:xfrm>
            <a:off x="524188" y="351191"/>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Plan – rappel</a:t>
            </a:r>
          </a:p>
        </p:txBody>
      </p:sp>
      <p:sp>
        <p:nvSpPr>
          <p:cNvPr id="5" name="Rectangle 4"/>
          <p:cNvSpPr/>
          <p:nvPr/>
        </p:nvSpPr>
        <p:spPr>
          <a:xfrm>
            <a:off x="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8915400" y="0"/>
            <a:ext cx="228600" cy="68580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Rectangle 6"/>
          <p:cNvSpPr/>
          <p:nvPr/>
        </p:nvSpPr>
        <p:spPr>
          <a:xfrm rot="5400000">
            <a:off x="4457700" y="-4230206"/>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Rectangle 7"/>
          <p:cNvSpPr/>
          <p:nvPr/>
        </p:nvSpPr>
        <p:spPr>
          <a:xfrm rot="5400000">
            <a:off x="4457699" y="2400300"/>
            <a:ext cx="228601" cy="8686800"/>
          </a:xfrm>
          <a:prstGeom prst="rect">
            <a:avLst/>
          </a:prstGeom>
          <a:solidFill>
            <a:srgbClr val="B722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956052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re 1"/>
          <p:cNvSpPr txBox="1">
            <a:spLocks/>
          </p:cNvSpPr>
          <p:nvPr/>
        </p:nvSpPr>
        <p:spPr>
          <a:xfrm>
            <a:off x="524188" y="351191"/>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À retenir… (1/2)</a:t>
            </a:r>
          </a:p>
        </p:txBody>
      </p:sp>
      <p:sp>
        <p:nvSpPr>
          <p:cNvPr id="3" name="ZoneTexte 2"/>
          <p:cNvSpPr txBox="1"/>
          <p:nvPr/>
        </p:nvSpPr>
        <p:spPr>
          <a:xfrm>
            <a:off x="524188" y="1376855"/>
            <a:ext cx="8229599" cy="5044966"/>
          </a:xfrm>
          <a:prstGeom prst="rect">
            <a:avLst/>
          </a:prstGeom>
          <a:noFill/>
        </p:spPr>
        <p:txBody>
          <a:bodyPr wrap="square" rtlCol="0">
            <a:noAutofit/>
          </a:bodyPr>
          <a:lstStyle/>
          <a:p>
            <a:pPr marL="285750" indent="-285750">
              <a:spcAft>
                <a:spcPts val="1200"/>
              </a:spcAft>
              <a:buFont typeface="Arial" panose="020B0604020202020204" pitchFamily="34" charset="0"/>
              <a:buChar char="•"/>
            </a:pPr>
            <a:endParaRPr lang="fr-CA" sz="2400" dirty="0"/>
          </a:p>
        </p:txBody>
      </p:sp>
      <p:sp>
        <p:nvSpPr>
          <p:cNvPr id="5" name="ZoneTexte 4"/>
          <p:cNvSpPr txBox="1"/>
          <p:nvPr/>
        </p:nvSpPr>
        <p:spPr>
          <a:xfrm>
            <a:off x="524187" y="1603169"/>
            <a:ext cx="8229599" cy="4818652"/>
          </a:xfrm>
          <a:prstGeom prst="rect">
            <a:avLst/>
          </a:prstGeom>
          <a:noFill/>
        </p:spPr>
        <p:txBody>
          <a:bodyPr wrap="square" rtlCol="0">
            <a:noAutofit/>
          </a:bodyPr>
          <a:lstStyle/>
          <a:p>
            <a:pPr marL="285750" indent="-285750">
              <a:spcAft>
                <a:spcPts val="1800"/>
              </a:spcAft>
              <a:buFont typeface="Arial" panose="020B0604020202020204" pitchFamily="34" charset="0"/>
              <a:buChar char="•"/>
            </a:pPr>
            <a:r>
              <a:rPr lang="fr-CA" sz="2400" dirty="0"/>
              <a:t>La bibliothèque vous donne accès à des ressources (imprimées et électroniques) non disponibles ailleurs.</a:t>
            </a:r>
          </a:p>
          <a:p>
            <a:pPr marL="285750" indent="-285750">
              <a:spcAft>
                <a:spcPts val="1800"/>
              </a:spcAft>
              <a:buFont typeface="Arial" panose="020B0604020202020204" pitchFamily="34" charset="0"/>
              <a:buChar char="•"/>
            </a:pPr>
            <a:r>
              <a:rPr lang="fr-CA" sz="2400" dirty="0"/>
              <a:t>Pour trouver l'information dont vous avez besoin, commencez par vous assurer que vous avez une compréhension de votre sujet, son vocabulaire, les relations entre les différents concepts.</a:t>
            </a:r>
          </a:p>
          <a:p>
            <a:pPr marL="285750" indent="-285750">
              <a:spcAft>
                <a:spcPts val="1800"/>
              </a:spcAft>
              <a:buFont typeface="Arial" panose="020B0604020202020204" pitchFamily="34" charset="0"/>
              <a:buChar char="•"/>
            </a:pPr>
            <a:r>
              <a:rPr lang="fr-CA" sz="2400" dirty="0"/>
              <a:t>Adaptez votre stratégie et vos équations de recherche à l'outil de recherche que vous utilisez! (et au type de document </a:t>
            </a:r>
            <a:br>
              <a:rPr lang="fr-CA" sz="2400" dirty="0"/>
            </a:br>
            <a:r>
              <a:rPr lang="fr-CA" sz="2400" dirty="0"/>
              <a:t>que vous espérez repérer)</a:t>
            </a:r>
          </a:p>
        </p:txBody>
      </p:sp>
    </p:spTree>
    <p:extLst>
      <p:ext uri="{BB962C8B-B14F-4D97-AF65-F5344CB8AC3E}">
        <p14:creationId xmlns:p14="http://schemas.microsoft.com/office/powerpoint/2010/main" val="1104371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2">
            <a:hlinkClick r:id="rId3"/>
          </p:cNvPr>
          <p:cNvPicPr preferRelativeResize="0"/>
          <p:nvPr/>
        </p:nvPicPr>
        <p:blipFill>
          <a:blip r:embed="rId4">
            <a:alphaModFix/>
          </a:blip>
          <a:stretch>
            <a:fillRect/>
          </a:stretch>
        </p:blipFill>
        <p:spPr>
          <a:xfrm>
            <a:off x="100850" y="442579"/>
            <a:ext cx="8942324" cy="454557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re 1"/>
          <p:cNvSpPr txBox="1">
            <a:spLocks/>
          </p:cNvSpPr>
          <p:nvPr/>
        </p:nvSpPr>
        <p:spPr>
          <a:xfrm>
            <a:off x="524188" y="351191"/>
            <a:ext cx="8229600" cy="720080"/>
          </a:xfrm>
          <a:prstGeom prst="rect">
            <a:avLst/>
          </a:prstGeom>
          <a:solidFill>
            <a:schemeClr val="accent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b="1" dirty="0"/>
              <a:t>À retenir… (2/2)</a:t>
            </a:r>
          </a:p>
        </p:txBody>
      </p:sp>
      <p:sp>
        <p:nvSpPr>
          <p:cNvPr id="3" name="ZoneTexte 2"/>
          <p:cNvSpPr txBox="1"/>
          <p:nvPr/>
        </p:nvSpPr>
        <p:spPr>
          <a:xfrm>
            <a:off x="524188" y="1603169"/>
            <a:ext cx="8229599" cy="4818652"/>
          </a:xfrm>
          <a:prstGeom prst="rect">
            <a:avLst/>
          </a:prstGeom>
          <a:noFill/>
        </p:spPr>
        <p:txBody>
          <a:bodyPr wrap="square" rtlCol="0">
            <a:noAutofit/>
          </a:bodyPr>
          <a:lstStyle/>
          <a:p>
            <a:pPr marL="285750" indent="-285750">
              <a:spcAft>
                <a:spcPts val="1800"/>
              </a:spcAft>
              <a:buFont typeface="Arial" panose="020B0604020202020204" pitchFamily="34" charset="0"/>
              <a:buChar char="•"/>
            </a:pPr>
            <a:r>
              <a:rPr lang="fr-CA" sz="2400" dirty="0"/>
              <a:t>Ayez un regard critique sur l'information que vous trouvez -- il y a beaucoup d'information douteuse ou de mauvaise qualité.</a:t>
            </a:r>
          </a:p>
          <a:p>
            <a:pPr marL="285750" indent="-285750">
              <a:spcAft>
                <a:spcPts val="1800"/>
              </a:spcAft>
              <a:buFont typeface="Arial" panose="020B0604020202020204" pitchFamily="34" charset="0"/>
              <a:buChar char="•"/>
            </a:pPr>
            <a:r>
              <a:rPr lang="fr-CA" sz="2400" dirty="0"/>
              <a:t>Indiquez toujours quand vous réutilisez le texte ou le travail d'autrui -- citez-le, ne plagiez pas!</a:t>
            </a:r>
          </a:p>
          <a:p>
            <a:pPr marL="285750" indent="-285750">
              <a:spcAft>
                <a:spcPts val="1800"/>
              </a:spcAft>
              <a:buFont typeface="Arial" panose="020B0604020202020204" pitchFamily="34" charset="0"/>
              <a:buChar char="•"/>
            </a:pPr>
            <a:r>
              <a:rPr lang="fr-CA" sz="2400" b="1" dirty="0"/>
              <a:t>Les bibliothécaires académiques sont des spécialistes de l'information et peuvent vous aider à faire tout ça.</a:t>
            </a:r>
          </a:p>
        </p:txBody>
      </p:sp>
    </p:spTree>
    <p:extLst>
      <p:ext uri="{BB962C8B-B14F-4D97-AF65-F5344CB8AC3E}">
        <p14:creationId xmlns:p14="http://schemas.microsoft.com/office/powerpoint/2010/main" val="26479474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4036" y="1105786"/>
            <a:ext cx="8592479" cy="5497032"/>
          </a:xfrm>
        </p:spPr>
        <p:txBody>
          <a:bodyPr>
            <a:normAutofit/>
          </a:bodyPr>
          <a:lstStyle/>
          <a:p>
            <a:pPr marL="0" indent="0">
              <a:spcAft>
                <a:spcPts val="1200"/>
              </a:spcAft>
              <a:buNone/>
            </a:pPr>
            <a:r>
              <a:rPr lang="en-US" b="1" dirty="0" err="1">
                <a:latin typeface="+mj-lt"/>
              </a:rPr>
              <a:t>Bibliothécaires</a:t>
            </a:r>
            <a:r>
              <a:rPr lang="en-US" b="1" dirty="0">
                <a:latin typeface="+mj-lt"/>
              </a:rPr>
              <a:t> </a:t>
            </a:r>
            <a:r>
              <a:rPr lang="en-US" b="1" dirty="0" err="1">
                <a:latin typeface="+mj-lt"/>
              </a:rPr>
              <a:t>disciplinaires</a:t>
            </a:r>
            <a:r>
              <a:rPr lang="en-US" b="1" dirty="0">
                <a:latin typeface="+mj-lt"/>
              </a:rPr>
              <a:t> à </a:t>
            </a:r>
            <a:r>
              <a:rPr lang="en-US" b="1" dirty="0" err="1">
                <a:latin typeface="+mj-lt"/>
              </a:rPr>
              <a:t>l’ÉTS</a:t>
            </a:r>
            <a:endParaRPr lang="en-US" b="1" dirty="0">
              <a:latin typeface="+mj-lt"/>
            </a:endParaRPr>
          </a:p>
          <a:p>
            <a:pPr marL="0" indent="0">
              <a:spcAft>
                <a:spcPts val="1200"/>
              </a:spcAft>
              <a:buNone/>
            </a:pPr>
            <a:endParaRPr lang="en-US" sz="2400" dirty="0">
              <a:latin typeface="+mj-lt"/>
            </a:endParaRPr>
          </a:p>
        </p:txBody>
      </p:sp>
      <p:graphicFrame>
        <p:nvGraphicFramePr>
          <p:cNvPr id="5" name="Tableau 4">
            <a:extLst>
              <a:ext uri="{FF2B5EF4-FFF2-40B4-BE49-F238E27FC236}">
                <a16:creationId xmlns:a16="http://schemas.microsoft.com/office/drawing/2014/main" id="{9DFE87B1-AFD2-4BCD-BC6D-BE40EDCEC0C1}"/>
              </a:ext>
            </a:extLst>
          </p:cNvPr>
          <p:cNvGraphicFramePr>
            <a:graphicFrameLocks noGrp="1"/>
          </p:cNvGraphicFramePr>
          <p:nvPr>
            <p:extLst>
              <p:ext uri="{D42A27DB-BD31-4B8C-83A1-F6EECF244321}">
                <p14:modId xmlns:p14="http://schemas.microsoft.com/office/powerpoint/2010/main" val="2887724159"/>
              </p:ext>
            </p:extLst>
          </p:nvPr>
        </p:nvGraphicFramePr>
        <p:xfrm>
          <a:off x="570271" y="1886097"/>
          <a:ext cx="6096000" cy="3474720"/>
        </p:xfrm>
        <a:graphic>
          <a:graphicData uri="http://schemas.openxmlformats.org/drawingml/2006/table">
            <a:tbl>
              <a:tblPr firstRow="1" bandRow="1">
                <a:tableStyleId>{5940675A-B579-460E-94D1-54222C63F5DA}</a:tableStyleId>
              </a:tblPr>
              <a:tblGrid>
                <a:gridCol w="2027274">
                  <a:extLst>
                    <a:ext uri="{9D8B030D-6E8A-4147-A177-3AD203B41FA5}">
                      <a16:colId xmlns:a16="http://schemas.microsoft.com/office/drawing/2014/main" val="3236412953"/>
                    </a:ext>
                  </a:extLst>
                </a:gridCol>
                <a:gridCol w="4068726">
                  <a:extLst>
                    <a:ext uri="{9D8B030D-6E8A-4147-A177-3AD203B41FA5}">
                      <a16:colId xmlns:a16="http://schemas.microsoft.com/office/drawing/2014/main" val="253782873"/>
                    </a:ext>
                  </a:extLst>
                </a:gridCol>
              </a:tblGrid>
              <a:tr h="408007">
                <a:tc>
                  <a:txBody>
                    <a:bodyPr/>
                    <a:lstStyle/>
                    <a:p>
                      <a:r>
                        <a:rPr lang="fr-CA" sz="2400" b="1" dirty="0"/>
                        <a:t>Département</a:t>
                      </a:r>
                    </a:p>
                  </a:txBody>
                  <a:tcPr>
                    <a:solidFill>
                      <a:schemeClr val="bg1"/>
                    </a:solidFill>
                  </a:tcPr>
                </a:tc>
                <a:tc>
                  <a:txBody>
                    <a:bodyPr/>
                    <a:lstStyle/>
                    <a:p>
                      <a:r>
                        <a:rPr lang="fr-CA" sz="2400" b="1" dirty="0"/>
                        <a:t>Bibliothécaire</a:t>
                      </a:r>
                    </a:p>
                  </a:txBody>
                  <a:tcPr>
                    <a:solidFill>
                      <a:schemeClr val="bg1"/>
                    </a:solidFill>
                  </a:tcPr>
                </a:tc>
                <a:extLst>
                  <a:ext uri="{0D108BD9-81ED-4DB2-BD59-A6C34878D82A}">
                    <a16:rowId xmlns:a16="http://schemas.microsoft.com/office/drawing/2014/main" val="3290368603"/>
                  </a:ext>
                </a:extLst>
              </a:tr>
              <a:tr h="897616">
                <a:tc>
                  <a:txBody>
                    <a:bodyPr/>
                    <a:lstStyle/>
                    <a:p>
                      <a:r>
                        <a:rPr lang="fr-CA" sz="2400" dirty="0"/>
                        <a:t>CTN</a:t>
                      </a:r>
                    </a:p>
                  </a:txBody>
                  <a:tcPr>
                    <a:solidFill>
                      <a:schemeClr val="bg1"/>
                    </a:solidFill>
                  </a:tcPr>
                </a:tc>
                <a:tc>
                  <a:txBody>
                    <a:bodyPr/>
                    <a:lstStyle/>
                    <a:p>
                      <a:r>
                        <a:rPr lang="fr-CA" sz="2400" dirty="0"/>
                        <a:t>Catherine Forget</a:t>
                      </a:r>
                    </a:p>
                    <a:p>
                      <a:r>
                        <a:rPr lang="fr-CA" sz="1800" dirty="0">
                          <a:hlinkClick r:id="rId2"/>
                        </a:rPr>
                        <a:t>Catherine.Forget@etsmtl.ca</a:t>
                      </a:r>
                      <a:endParaRPr lang="fr-CA" sz="1800" dirty="0"/>
                    </a:p>
                    <a:p>
                      <a:r>
                        <a:rPr lang="fr-CA" sz="1800" dirty="0"/>
                        <a:t>A-0211</a:t>
                      </a:r>
                    </a:p>
                  </a:txBody>
                  <a:tcPr>
                    <a:solidFill>
                      <a:schemeClr val="bg1"/>
                    </a:solidFill>
                  </a:tcPr>
                </a:tc>
                <a:extLst>
                  <a:ext uri="{0D108BD9-81ED-4DB2-BD59-A6C34878D82A}">
                    <a16:rowId xmlns:a16="http://schemas.microsoft.com/office/drawing/2014/main" val="2605770920"/>
                  </a:ext>
                </a:extLst>
              </a:tr>
              <a:tr h="897616">
                <a:tc>
                  <a:txBody>
                    <a:bodyPr/>
                    <a:lstStyle/>
                    <a:p>
                      <a:r>
                        <a:rPr lang="fr-CA" sz="2400" dirty="0"/>
                        <a:t>ELE</a:t>
                      </a:r>
                    </a:p>
                  </a:txBody>
                  <a:tcPr>
                    <a:solidFill>
                      <a:schemeClr val="bg1"/>
                    </a:solidFill>
                  </a:tcPr>
                </a:tc>
                <a:tc>
                  <a:txBody>
                    <a:bodyPr/>
                    <a:lstStyle/>
                    <a:p>
                      <a:r>
                        <a:rPr lang="fr-CA" sz="2400" dirty="0"/>
                        <a:t>Marie-Renée De Sève</a:t>
                      </a:r>
                      <a:r>
                        <a:rPr lang="fr-CA" sz="2400" baseline="0" dirty="0"/>
                        <a:t> </a:t>
                      </a:r>
                      <a:r>
                        <a:rPr lang="fr-CA" sz="2400" baseline="0" dirty="0" err="1"/>
                        <a:t>Leboeuf</a:t>
                      </a:r>
                      <a:endParaRPr lang="fr-CA" sz="2400" baseline="0" dirty="0"/>
                    </a:p>
                    <a:p>
                      <a:r>
                        <a:rPr lang="fr-CA" sz="1800" baseline="0" dirty="0">
                          <a:hlinkClick r:id="rId3"/>
                        </a:rPr>
                        <a:t>marie-renee.deseveleboeuf@etsmtl.ca</a:t>
                      </a:r>
                      <a:r>
                        <a:rPr lang="fr-CA" sz="1800" baseline="0" dirty="0"/>
                        <a:t> </a:t>
                      </a:r>
                    </a:p>
                    <a:p>
                      <a:r>
                        <a:rPr lang="fr-CA" sz="1800" baseline="0" dirty="0"/>
                        <a:t>B-0213</a:t>
                      </a:r>
                    </a:p>
                  </a:txBody>
                  <a:tcPr>
                    <a:solidFill>
                      <a:schemeClr val="bg1"/>
                    </a:solidFill>
                  </a:tcPr>
                </a:tc>
                <a:extLst>
                  <a:ext uri="{0D108BD9-81ED-4DB2-BD59-A6C34878D82A}">
                    <a16:rowId xmlns:a16="http://schemas.microsoft.com/office/drawing/2014/main" val="3318350750"/>
                  </a:ext>
                </a:extLst>
              </a:tr>
              <a:tr h="8976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400" dirty="0"/>
                        <a:t>GPA, MEC, LOG</a:t>
                      </a:r>
                    </a:p>
                  </a:txBody>
                  <a:tcPr>
                    <a:solidFill>
                      <a:schemeClr val="bg1"/>
                    </a:solidFill>
                  </a:tcPr>
                </a:tc>
                <a:tc>
                  <a:txBody>
                    <a:bodyPr/>
                    <a:lstStyle/>
                    <a:p>
                      <a:r>
                        <a:rPr lang="fr-CA" sz="2400" dirty="0"/>
                        <a:t>Diane Girard</a:t>
                      </a:r>
                    </a:p>
                    <a:p>
                      <a:r>
                        <a:rPr lang="fr-CA" sz="1800" dirty="0">
                          <a:hlinkClick r:id="rId4"/>
                        </a:rPr>
                        <a:t>diane.girard@etsmtl.ca</a:t>
                      </a:r>
                      <a:endParaRPr lang="fr-CA" sz="1800" dirty="0"/>
                    </a:p>
                    <a:p>
                      <a:r>
                        <a:rPr lang="fr-CA" sz="1800" dirty="0"/>
                        <a:t>A-0271</a:t>
                      </a:r>
                    </a:p>
                  </a:txBody>
                  <a:tcPr>
                    <a:solidFill>
                      <a:schemeClr val="bg1"/>
                    </a:solidFill>
                  </a:tcPr>
                </a:tc>
                <a:extLst>
                  <a:ext uri="{0D108BD9-81ED-4DB2-BD59-A6C34878D82A}">
                    <a16:rowId xmlns:a16="http://schemas.microsoft.com/office/drawing/2014/main" val="190281334"/>
                  </a:ext>
                </a:extLst>
              </a:tr>
            </a:tbl>
          </a:graphicData>
        </a:graphic>
      </p:graphicFrame>
    </p:spTree>
    <p:extLst>
      <p:ext uri="{BB962C8B-B14F-4D97-AF65-F5344CB8AC3E}">
        <p14:creationId xmlns:p14="http://schemas.microsoft.com/office/powerpoint/2010/main" val="26717777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90642" y="492915"/>
            <a:ext cx="7996158" cy="1143000"/>
          </a:xfrm>
        </p:spPr>
        <p:txBody>
          <a:bodyPr/>
          <a:lstStyle/>
          <a:p>
            <a:pPr algn="l"/>
            <a:r>
              <a:rPr lang="fr-CA" sz="4800" dirty="0">
                <a:latin typeface="+mj-lt"/>
              </a:rPr>
              <a:t>Merci!</a:t>
            </a:r>
          </a:p>
        </p:txBody>
      </p:sp>
      <p:sp>
        <p:nvSpPr>
          <p:cNvPr id="3" name="ZoneTexte 2"/>
          <p:cNvSpPr txBox="1"/>
          <p:nvPr/>
        </p:nvSpPr>
        <p:spPr>
          <a:xfrm>
            <a:off x="747986" y="1823875"/>
            <a:ext cx="6457444" cy="1733364"/>
          </a:xfrm>
          <a:prstGeom prst="rect">
            <a:avLst/>
          </a:prstGeom>
          <a:noFill/>
        </p:spPr>
        <p:txBody>
          <a:bodyPr wrap="square" rtlCol="0">
            <a:noAutofit/>
          </a:bodyPr>
          <a:lstStyle/>
          <a:p>
            <a:r>
              <a:rPr lang="fr-CA" sz="2400" b="1" dirty="0"/>
              <a:t>Félix Langevin Harnois, MSI</a:t>
            </a:r>
          </a:p>
          <a:p>
            <a:r>
              <a:rPr lang="fr-CA" sz="2400" b="1" dirty="0"/>
              <a:t>Bibliothécaire</a:t>
            </a:r>
          </a:p>
          <a:p>
            <a:r>
              <a:rPr lang="fr-CA" sz="2400" dirty="0">
                <a:hlinkClick r:id="rId2"/>
              </a:rPr>
              <a:t>Felix.langevin-harnois@etsmtl.ca</a:t>
            </a:r>
            <a:endParaRPr lang="fr-CA" sz="2400" dirty="0"/>
          </a:p>
          <a:p>
            <a:pPr>
              <a:spcBef>
                <a:spcPts val="3000"/>
              </a:spcBef>
            </a:pPr>
            <a:r>
              <a:rPr lang="fr-CA" sz="2400" dirty="0">
                <a:hlinkClick r:id="rId3"/>
              </a:rPr>
              <a:t>http://etsmtl.ca/bibliotheque</a:t>
            </a:r>
            <a:r>
              <a:rPr lang="fr-CA" sz="2400" dirty="0"/>
              <a:t> </a:t>
            </a:r>
          </a:p>
        </p:txBody>
      </p:sp>
      <p:pic>
        <p:nvPicPr>
          <p:cNvPr id="5" name="Imag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93" y="3863922"/>
            <a:ext cx="370147" cy="370147"/>
          </a:xfrm>
          <a:prstGeom prst="rect">
            <a:avLst/>
          </a:prstGeom>
        </p:spPr>
      </p:pic>
      <p:pic>
        <p:nvPicPr>
          <p:cNvPr id="6" name="Image 5">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2364" y="3863922"/>
            <a:ext cx="455281" cy="370147"/>
          </a:xfrm>
          <a:prstGeom prst="rect">
            <a:avLst/>
          </a:prstGeom>
        </p:spPr>
      </p:pic>
      <p:sp>
        <p:nvSpPr>
          <p:cNvPr id="7" name="ZoneTexte 6"/>
          <p:cNvSpPr txBox="1"/>
          <p:nvPr/>
        </p:nvSpPr>
        <p:spPr>
          <a:xfrm>
            <a:off x="1230540" y="3863922"/>
            <a:ext cx="1763485" cy="369332"/>
          </a:xfrm>
          <a:prstGeom prst="rect">
            <a:avLst/>
          </a:prstGeom>
          <a:noFill/>
        </p:spPr>
        <p:txBody>
          <a:bodyPr wrap="square" rtlCol="0">
            <a:spAutoFit/>
          </a:bodyPr>
          <a:lstStyle/>
          <a:p>
            <a:r>
              <a:rPr lang="fr-CA" dirty="0">
                <a:hlinkClick r:id="rId4"/>
              </a:rPr>
              <a:t>BibliothequeETS</a:t>
            </a:r>
            <a:endParaRPr lang="fr-CA" dirty="0"/>
          </a:p>
        </p:txBody>
      </p:sp>
      <p:sp>
        <p:nvSpPr>
          <p:cNvPr id="8" name="ZoneTexte 7"/>
          <p:cNvSpPr txBox="1"/>
          <p:nvPr/>
        </p:nvSpPr>
        <p:spPr>
          <a:xfrm>
            <a:off x="3617644" y="3864737"/>
            <a:ext cx="1103821" cy="369332"/>
          </a:xfrm>
          <a:prstGeom prst="rect">
            <a:avLst/>
          </a:prstGeom>
          <a:noFill/>
        </p:spPr>
        <p:txBody>
          <a:bodyPr wrap="square" rtlCol="0">
            <a:spAutoFit/>
          </a:bodyPr>
          <a:lstStyle/>
          <a:p>
            <a:r>
              <a:rPr lang="fr-CA" dirty="0">
                <a:hlinkClick r:id="rId6"/>
              </a:rPr>
              <a:t>BiblioETS</a:t>
            </a:r>
            <a:endParaRPr lang="fr-CA" dirty="0"/>
          </a:p>
        </p:txBody>
      </p:sp>
      <p:sp>
        <p:nvSpPr>
          <p:cNvPr id="11" name="ZoneTexte 10"/>
          <p:cNvSpPr txBox="1"/>
          <p:nvPr/>
        </p:nvSpPr>
        <p:spPr>
          <a:xfrm>
            <a:off x="683567" y="5415280"/>
            <a:ext cx="6774508" cy="1143000"/>
          </a:xfrm>
          <a:prstGeom prst="rect">
            <a:avLst/>
          </a:prstGeom>
          <a:solidFill>
            <a:schemeClr val="bg1">
              <a:lumMod val="95000"/>
            </a:schemeClr>
          </a:solidFill>
          <a:ln w="38100">
            <a:solidFill>
              <a:schemeClr val="bg1">
                <a:lumMod val="85000"/>
              </a:schemeClr>
            </a:solidFill>
          </a:ln>
          <a:effectLst>
            <a:outerShdw blurRad="50800" dist="63500" dir="2700000" algn="tl" rotWithShape="0">
              <a:prstClr val="black">
                <a:alpha val="40000"/>
              </a:prstClr>
            </a:outerShdw>
          </a:effectLst>
        </p:spPr>
        <p:txBody>
          <a:bodyPr wrap="square" rtlCol="0" anchor="ctr">
            <a:noAutofit/>
          </a:bodyPr>
          <a:lstStyle/>
          <a:p>
            <a:r>
              <a:rPr lang="fr-CA" sz="2200" b="1" dirty="0">
                <a:solidFill>
                  <a:srgbClr val="C00000"/>
                </a:solidFill>
              </a:rPr>
              <a:t>Formulaire de rétroaction sur l’atelier : </a:t>
            </a:r>
          </a:p>
          <a:p>
            <a:r>
              <a:rPr lang="fr-CA" sz="2800" b="1" spc="150" dirty="0">
                <a:solidFill>
                  <a:srgbClr val="C00000"/>
                </a:solidFill>
                <a:hlinkClick r:id="rId8"/>
              </a:rPr>
              <a:t>https://forms.gle/y9Jydt9qbxC9mZZm9</a:t>
            </a:r>
            <a:r>
              <a:rPr lang="fr-CA" sz="2800" b="1" spc="150" dirty="0">
                <a:solidFill>
                  <a:srgbClr val="C00000"/>
                </a:solidFill>
              </a:rPr>
              <a:t> </a:t>
            </a:r>
            <a:endParaRPr lang="fr-CA" sz="3200" b="1" spc="150" dirty="0">
              <a:solidFill>
                <a:srgbClr val="C00000"/>
              </a:solidFill>
            </a:endParaRPr>
          </a:p>
        </p:txBody>
      </p:sp>
    </p:spTree>
    <p:extLst>
      <p:ext uri="{BB962C8B-B14F-4D97-AF65-F5344CB8AC3E}">
        <p14:creationId xmlns:p14="http://schemas.microsoft.com/office/powerpoint/2010/main" val="50192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3"/>
          <p:cNvPicPr preferRelativeResize="0"/>
          <p:nvPr/>
        </p:nvPicPr>
        <p:blipFill>
          <a:blip r:embed="rId3">
            <a:alphaModFix/>
          </a:blip>
          <a:stretch>
            <a:fillRect/>
          </a:stretch>
        </p:blipFill>
        <p:spPr>
          <a:xfrm>
            <a:off x="-433850" y="-77925"/>
            <a:ext cx="9570686" cy="6858000"/>
          </a:xfrm>
          <a:prstGeom prst="rect">
            <a:avLst/>
          </a:prstGeom>
          <a:noFill/>
          <a:ln>
            <a:noFill/>
          </a:ln>
        </p:spPr>
      </p:pic>
      <p:sp>
        <p:nvSpPr>
          <p:cNvPr id="166" name="Google Shape;166;p23"/>
          <p:cNvSpPr/>
          <p:nvPr/>
        </p:nvSpPr>
        <p:spPr>
          <a:xfrm>
            <a:off x="2902600" y="1206275"/>
            <a:ext cx="2033100" cy="267600"/>
          </a:xfrm>
          <a:prstGeom prst="rect">
            <a:avLst/>
          </a:prstGeom>
          <a:noFill/>
          <a:ln w="28575" cap="flat" cmpd="sng">
            <a:solidFill>
              <a:srgbClr val="00B05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a:solidFill>
            <a:schemeClr val="accent2">
              <a:lumMod val="40000"/>
              <a:lumOff val="60000"/>
            </a:schemeClr>
          </a:solidFill>
        </p:spPr>
        <p:txBody>
          <a:bodyPr>
            <a:noAutofit/>
          </a:bodyPr>
          <a:lstStyle/>
          <a:p>
            <a:pPr algn="l"/>
            <a:r>
              <a:rPr lang="fr-CA" sz="3000" b="0" dirty="0">
                <a:latin typeface="+mj-lt"/>
              </a:rPr>
              <a:t>1. La bibliothèque et les bibliothécaires de l’ÉTS</a:t>
            </a:r>
          </a:p>
        </p:txBody>
      </p:sp>
      <p:sp>
        <p:nvSpPr>
          <p:cNvPr id="3" name="Espace réservé du contenu 2"/>
          <p:cNvSpPr>
            <a:spLocks noGrp="1"/>
          </p:cNvSpPr>
          <p:nvPr>
            <p:ph idx="1"/>
          </p:nvPr>
        </p:nvSpPr>
        <p:spPr>
          <a:xfrm>
            <a:off x="457200" y="1196752"/>
            <a:ext cx="4619297" cy="4929411"/>
          </a:xfrm>
        </p:spPr>
        <p:txBody>
          <a:bodyPr>
            <a:normAutofit/>
          </a:bodyPr>
          <a:lstStyle/>
          <a:p>
            <a:pPr marL="0" indent="0">
              <a:spcAft>
                <a:spcPts val="1200"/>
              </a:spcAft>
              <a:buNone/>
            </a:pPr>
            <a:r>
              <a:rPr lang="en-US" b="1" dirty="0">
                <a:latin typeface="+mj-lt"/>
              </a:rPr>
              <a:t>Documents – sur place</a:t>
            </a:r>
          </a:p>
          <a:p>
            <a:pPr>
              <a:spcAft>
                <a:spcPts val="1200"/>
              </a:spcAft>
            </a:pPr>
            <a:r>
              <a:rPr lang="en-US" sz="2400" dirty="0">
                <a:latin typeface="+mj-lt"/>
              </a:rPr>
              <a:t>+ 50,000 livres </a:t>
            </a:r>
            <a:r>
              <a:rPr lang="en-US" sz="2400" dirty="0" err="1">
                <a:latin typeface="+mj-lt"/>
              </a:rPr>
              <a:t>imprimés</a:t>
            </a:r>
            <a:r>
              <a:rPr lang="en-US" sz="2400" dirty="0">
                <a:latin typeface="+mj-lt"/>
              </a:rPr>
              <a:t> (</a:t>
            </a:r>
            <a:r>
              <a:rPr lang="en-US" sz="2400" dirty="0" err="1">
                <a:latin typeface="+mj-lt"/>
              </a:rPr>
              <a:t>utilisez</a:t>
            </a:r>
            <a:r>
              <a:rPr lang="en-US" sz="2400" dirty="0">
                <a:latin typeface="+mj-lt"/>
              </a:rPr>
              <a:t> le </a:t>
            </a:r>
            <a:r>
              <a:rPr lang="en-US" sz="2400" dirty="0">
                <a:latin typeface="+mj-lt"/>
                <a:hlinkClick r:id="rId2"/>
              </a:rPr>
              <a:t>catalogue </a:t>
            </a:r>
            <a:r>
              <a:rPr lang="en-US" sz="2400" dirty="0" err="1">
                <a:latin typeface="+mj-lt"/>
                <a:hlinkClick r:id="rId2"/>
              </a:rPr>
              <a:t>en</a:t>
            </a:r>
            <a:r>
              <a:rPr lang="en-US" sz="2400" dirty="0">
                <a:latin typeface="+mj-lt"/>
                <a:hlinkClick r:id="rId2"/>
              </a:rPr>
              <a:t> </a:t>
            </a:r>
            <a:r>
              <a:rPr lang="en-US" sz="2400" dirty="0" err="1">
                <a:latin typeface="+mj-lt"/>
                <a:hlinkClick r:id="rId2"/>
              </a:rPr>
              <a:t>ligne</a:t>
            </a:r>
            <a:r>
              <a:rPr lang="en-US" sz="2400" dirty="0">
                <a:latin typeface="+mj-lt"/>
              </a:rPr>
              <a:t> pour </a:t>
            </a:r>
            <a:r>
              <a:rPr lang="en-US" sz="2400" dirty="0" err="1">
                <a:latin typeface="+mj-lt"/>
              </a:rPr>
              <a:t>trouver</a:t>
            </a:r>
            <a:r>
              <a:rPr lang="en-US" sz="2400" dirty="0">
                <a:latin typeface="+mj-lt"/>
              </a:rPr>
              <a:t> le document que </a:t>
            </a:r>
            <a:r>
              <a:rPr lang="en-US" sz="2400" dirty="0" err="1">
                <a:latin typeface="+mj-lt"/>
              </a:rPr>
              <a:t>vous</a:t>
            </a:r>
            <a:r>
              <a:rPr lang="en-US" sz="2400" dirty="0">
                <a:latin typeface="+mj-lt"/>
              </a:rPr>
              <a:t> cherchez et </a:t>
            </a:r>
            <a:r>
              <a:rPr lang="en-US" sz="2400" dirty="0" err="1">
                <a:latin typeface="+mj-lt"/>
              </a:rPr>
              <a:t>sa</a:t>
            </a:r>
            <a:r>
              <a:rPr lang="en-US" sz="2400" dirty="0">
                <a:latin typeface="+mj-lt"/>
              </a:rPr>
              <a:t> cote)</a:t>
            </a:r>
          </a:p>
          <a:p>
            <a:pPr>
              <a:spcAft>
                <a:spcPts val="1200"/>
              </a:spcAft>
            </a:pPr>
            <a:r>
              <a:rPr lang="en-US" sz="2400" dirty="0">
                <a:latin typeface="+mj-lt"/>
              </a:rPr>
              <a:t>Magazines et «trade publications»: </a:t>
            </a:r>
            <a:r>
              <a:rPr lang="en-US" sz="2400" i="1" dirty="0">
                <a:latin typeface="+mj-lt"/>
              </a:rPr>
              <a:t>Engineering News-Record</a:t>
            </a:r>
            <a:r>
              <a:rPr lang="en-US" sz="2400" dirty="0">
                <a:latin typeface="+mj-lt"/>
              </a:rPr>
              <a:t>, </a:t>
            </a:r>
            <a:r>
              <a:rPr lang="en-US" sz="2400" i="1" dirty="0">
                <a:latin typeface="+mj-lt"/>
              </a:rPr>
              <a:t>Harvard Business Review</a:t>
            </a:r>
            <a:r>
              <a:rPr lang="en-US" sz="2400" dirty="0">
                <a:latin typeface="+mj-lt"/>
              </a:rPr>
              <a:t>, etc.</a:t>
            </a:r>
          </a:p>
          <a:p>
            <a:pPr>
              <a:spcAft>
                <a:spcPts val="1200"/>
              </a:spcAft>
            </a:pPr>
            <a:r>
              <a:rPr lang="en-US" sz="2400" dirty="0" err="1">
                <a:latin typeface="+mj-lt"/>
              </a:rPr>
              <a:t>Normes</a:t>
            </a:r>
            <a:r>
              <a:rPr lang="en-US" sz="2400" dirty="0">
                <a:latin typeface="+mj-lt"/>
              </a:rPr>
              <a:t> (ISO, CSA, etc.)</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935" y="1858748"/>
            <a:ext cx="3537637" cy="1988152"/>
          </a:xfrm>
          <a:prstGeom prst="rect">
            <a:avLst/>
          </a:prstGeom>
          <a:ln>
            <a:solidFill>
              <a:srgbClr val="B7222D"/>
            </a:solidFill>
          </a:ln>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881" y="3947109"/>
            <a:ext cx="3540691" cy="1989868"/>
          </a:xfrm>
          <a:prstGeom prst="rect">
            <a:avLst/>
          </a:prstGeom>
          <a:ln>
            <a:solidFill>
              <a:srgbClr val="B7222D"/>
            </a:solidFill>
          </a:ln>
        </p:spPr>
      </p:pic>
    </p:spTree>
    <p:extLst>
      <p:ext uri="{BB962C8B-B14F-4D97-AF65-F5344CB8AC3E}">
        <p14:creationId xmlns:p14="http://schemas.microsoft.com/office/powerpoint/2010/main" val="13952714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26&quot;&gt;&lt;/object&gt;&lt;object type=&quot;2&quot; unique_id=&quot;10027&quot;&gt;&lt;object type=&quot;3&quot; unique_id=&quot;10029&quot;&gt;&lt;property id=&quot;20148&quot; value=&quot;5&quot;/&gt;&lt;property id=&quot;20300&quot; value=&quot;Diapositive 3&quot;/&gt;&lt;property id=&quot;20307&quot; value=&quot;312&quot;/&gt;&lt;/object&gt;&lt;object type=&quot;3&quot; unique_id=&quot;10083&quot;&gt;&lt;property id=&quot;20148&quot; value=&quot;5&quot;/&gt;&lt;property id=&quot;20300&quot; value=&quot;Diapositive 72 - &amp;quot;Merci!&amp;quot;&quot;/&gt;&lt;property id=&quot;20307&quot; value=&quot;260&quot;/&gt;&lt;/object&gt;&lt;object type=&quot;3&quot; unique_id=&quot;12126&quot;&gt;&lt;property id=&quot;20148&quot; value=&quot;5&quot;/&gt;&lt;property id=&quot;20300&quot; value=&quot;Diapositive 25&quot;/&gt;&lt;property id=&quot;20307&quot; value=&quot;328&quot;/&gt;&lt;/object&gt;&lt;object type=&quot;3&quot; unique_id=&quot;12127&quot;&gt;&lt;property id=&quot;20148&quot; value=&quot;5&quot;/&gt;&lt;property id=&quot;20300&quot; value=&quot;Diapositive 26&quot;/&gt;&lt;property id=&quot;20307&quot; value=&quot;329&quot;/&gt;&lt;/object&gt;&lt;object type=&quot;3&quot; unique_id=&quot;12128&quot;&gt;&lt;property id=&quot;20148&quot; value=&quot;5&quot;/&gt;&lt;property id=&quot;20300&quot; value=&quot;Diapositive 27&quot;/&gt;&lt;property id=&quot;20307&quot; value=&quot;330&quot;/&gt;&lt;/object&gt;&lt;object type=&quot;3&quot; unique_id=&quot;12129&quot;&gt;&lt;property id=&quot;20148&quot; value=&quot;5&quot;/&gt;&lt;property id=&quot;20300&quot; value=&quot;Diapositive 29&quot;/&gt;&lt;property id=&quot;20307&quot; value=&quot;331&quot;/&gt;&lt;/object&gt;&lt;object type=&quot;3&quot; unique_id=&quot;12132&quot;&gt;&lt;property id=&quot;20148&quot; value=&quot;5&quot;/&gt;&lt;property id=&quot;20300&quot; value=&quot;Diapositive 32&quot;/&gt;&lt;property id=&quot;20307&quot; value=&quot;334&quot;/&gt;&lt;/object&gt;&lt;object type=&quot;3&quot; unique_id=&quot;12133&quot;&gt;&lt;property id=&quot;20148&quot; value=&quot;5&quot;/&gt;&lt;property id=&quot;20300&quot; value=&quot;Diapositive 33&quot;/&gt;&lt;property id=&quot;20307&quot; value=&quot;335&quot;/&gt;&lt;/object&gt;&lt;object type=&quot;3&quot; unique_id=&quot;12134&quot;&gt;&lt;property id=&quot;20148&quot; value=&quot;5&quot;/&gt;&lt;property id=&quot;20300&quot; value=&quot;Diapositive 34&quot;/&gt;&lt;property id=&quot;20307&quot; value=&quot;336&quot;/&gt;&lt;/object&gt;&lt;object type=&quot;3&quot; unique_id=&quot;12135&quot;&gt;&lt;property id=&quot;20148&quot; value=&quot;5&quot;/&gt;&lt;property id=&quot;20300&quot; value=&quot;Diapositive 35&quot;/&gt;&lt;property id=&quot;20307&quot; value=&quot;337&quot;/&gt;&lt;/object&gt;&lt;object type=&quot;3&quot; unique_id=&quot;12136&quot;&gt;&lt;property id=&quot;20148&quot; value=&quot;5&quot;/&gt;&lt;property id=&quot;20300&quot; value=&quot;Diapositive 36&quot;/&gt;&lt;property id=&quot;20307&quot; value=&quot;338&quot;/&gt;&lt;/object&gt;&lt;object type=&quot;3&quot; unique_id=&quot;12137&quot;&gt;&lt;property id=&quot;20148&quot; value=&quot;5&quot;/&gt;&lt;property id=&quot;20300&quot; value=&quot;Diapositive 37&quot;/&gt;&lt;property id=&quot;20307&quot; value=&quot;339&quot;/&gt;&lt;/object&gt;&lt;object type=&quot;3&quot; unique_id=&quot;12140&quot;&gt;&lt;property id=&quot;20148&quot; value=&quot;5&quot;/&gt;&lt;property id=&quot;20300&quot; value=&quot;Diapositive 45&quot;/&gt;&lt;property id=&quot;20307&quot; value=&quot;342&quot;/&gt;&lt;/object&gt;&lt;object type=&quot;3&quot; unique_id=&quot;12141&quot;&gt;&lt;property id=&quot;20148&quot; value=&quot;5&quot;/&gt;&lt;property id=&quot;20300&quot; value=&quot;Diapositive 46&quot;/&gt;&lt;property id=&quot;20307&quot; value=&quot;343&quot;/&gt;&lt;/object&gt;&lt;object type=&quot;3&quot; unique_id=&quot;14009&quot;&gt;&lt;property id=&quot;20148&quot; value=&quot;5&quot;/&gt;&lt;property id=&quot;20300&quot; value=&quot;Diapositive 48&quot;/&gt;&lt;property id=&quot;20307&quot; value=&quot;352&quot;/&gt;&lt;/object&gt;&lt;object type=&quot;3&quot; unique_id=&quot;14010&quot;&gt;&lt;property id=&quot;20148&quot; value=&quot;5&quot;/&gt;&lt;property id=&quot;20300&quot; value=&quot;Diapositive 49&quot;/&gt;&lt;property id=&quot;20307&quot; value=&quot;353&quot;/&gt;&lt;/object&gt;&lt;object type=&quot;3&quot; unique_id=&quot;14011&quot;&gt;&lt;property id=&quot;20148&quot; value=&quot;5&quot;/&gt;&lt;property id=&quot;20300&quot; value=&quot;Diapositive 50&quot;/&gt;&lt;property id=&quot;20307&quot; value=&quot;354&quot;/&gt;&lt;/object&gt;&lt;object type=&quot;3&quot; unique_id=&quot;14013&quot;&gt;&lt;property id=&quot;20148&quot; value=&quot;5&quot;/&gt;&lt;property id=&quot;20300&quot; value=&quot;Diapositive 53&quot;/&gt;&lt;property id=&quot;20307&quot; value=&quot;356&quot;/&gt;&lt;/object&gt;&lt;object type=&quot;3&quot; unique_id=&quot;14014&quot;&gt;&lt;property id=&quot;20148&quot; value=&quot;5&quot;/&gt;&lt;property id=&quot;20300&quot; value=&quot;Diapositive 56&quot;/&gt;&lt;property id=&quot;20307&quot; value=&quot;357&quot;/&gt;&lt;/object&gt;&lt;object type=&quot;3&quot; unique_id=&quot;14016&quot;&gt;&lt;property id=&quot;20148&quot; value=&quot;5&quot;/&gt;&lt;property id=&quot;20300&quot; value=&quot;Diapositive 58&quot;/&gt;&lt;property id=&quot;20307&quot; value=&quot;359&quot;/&gt;&lt;/object&gt;&lt;object type=&quot;3&quot; unique_id=&quot;14017&quot;&gt;&lt;property id=&quot;20148&quot; value=&quot;5&quot;/&gt;&lt;property id=&quot;20300&quot; value=&quot;Diapositive 61&quot;/&gt;&lt;property id=&quot;20307&quot; value=&quot;361&quot;/&gt;&lt;/object&gt;&lt;object type=&quot;3&quot; unique_id=&quot;14018&quot;&gt;&lt;property id=&quot;20148&quot; value=&quot;5&quot;/&gt;&lt;property id=&quot;20300&quot; value=&quot;Diapositive 62&quot;/&gt;&lt;property id=&quot;20307&quot; value=&quot;362&quot;/&gt;&lt;/object&gt;&lt;object type=&quot;3&quot; unique_id=&quot;14019&quot;&gt;&lt;property id=&quot;20148&quot; value=&quot;5&quot;/&gt;&lt;property id=&quot;20300&quot; value=&quot;Diapositive 63&quot;/&gt;&lt;property id=&quot;20307&quot; value=&quot;363&quot;/&gt;&lt;/object&gt;&lt;object type=&quot;3&quot; unique_id=&quot;14020&quot;&gt;&lt;property id=&quot;20148&quot; value=&quot;5&quot;/&gt;&lt;property id=&quot;20300&quot; value=&quot;Diapositive 64&quot;/&gt;&lt;property id=&quot;20307&quot; value=&quot;364&quot;/&gt;&lt;/object&gt;&lt;object type=&quot;3&quot; unique_id=&quot;14021&quot;&gt;&lt;property id=&quot;20148&quot; value=&quot;5&quot;/&gt;&lt;property id=&quot;20300&quot; value=&quot;Diapositive 65&quot;/&gt;&lt;property id=&quot;20307&quot; value=&quot;365&quot;/&gt;&lt;/object&gt;&lt;object type=&quot;3&quot; unique_id=&quot;14022&quot;&gt;&lt;property id=&quot;20148&quot; value=&quot;5&quot;/&gt;&lt;property id=&quot;20300&quot; value=&quot;Diapositive 66&quot;/&gt;&lt;property id=&quot;20307&quot; value=&quot;366&quot;/&gt;&lt;/object&gt;&lt;object type=&quot;3&quot; unique_id=&quot;14023&quot;&gt;&lt;property id=&quot;20148&quot; value=&quot;5&quot;/&gt;&lt;property id=&quot;20300&quot; value=&quot;Diapositive 67&quot;/&gt;&lt;property id=&quot;20307&quot; value=&quot;367&quot;/&gt;&lt;/object&gt;&lt;object type=&quot;3&quot; unique_id=&quot;15584&quot;&gt;&lt;property id=&quot;20148&quot; value=&quot;5&quot;/&gt;&lt;property id=&quot;20300&quot; value=&quot;Diapositive 9&quot;/&gt;&lt;property id=&quot;20307&quot; value=&quot;374&quot;/&gt;&lt;/object&gt;&lt;object type=&quot;3&quot; unique_id=&quot;15917&quot;&gt;&lt;property id=&quot;20148&quot; value=&quot;5&quot;/&gt;&lt;property id=&quot;20300&quot; value=&quot;Diapositive 51&quot;/&gt;&lt;property id=&quot;20307&quot; value=&quot;378&quot;/&gt;&lt;/object&gt;&lt;object type=&quot;3&quot; unique_id=&quot;16386&quot;&gt;&lt;property id=&quot;20148&quot; value=&quot;5&quot;/&gt;&lt;property id=&quot;20300&quot; value=&quot;Diapositive 24&quot;/&gt;&lt;property id=&quot;20307&quot; value=&quot;380&quot;/&gt;&lt;/object&gt;&lt;object type=&quot;3&quot; unique_id=&quot;16655&quot;&gt;&lt;property id=&quot;20148&quot; value=&quot;5&quot;/&gt;&lt;property id=&quot;20300&quot; value=&quot;Diapositive 2&quot;/&gt;&lt;property id=&quot;20307&quot; value=&quot;381&quot;/&gt;&lt;/object&gt;&lt;object type=&quot;3&quot; unique_id=&quot;17208&quot;&gt;&lt;property id=&quot;20148&quot; value=&quot;5&quot;/&gt;&lt;property id=&quot;20300&quot; value=&quot;Diapositive 5 - &amp;quot;1. Connaître les services offerts par la bibliothèque&amp;quot;&quot;/&gt;&lt;property id=&quot;20307&quot; value=&quot;383&quot;/&gt;&lt;/object&gt;&lt;object type=&quot;3&quot; unique_id=&quot;17209&quot;&gt;&lt;property id=&quot;20148&quot; value=&quot;5&quot;/&gt;&lt;property id=&quot;20300&quot; value=&quot;Diapositive 6&quot;/&gt;&lt;property id=&quot;20307&quot; value=&quot;384&quot;/&gt;&lt;/object&gt;&lt;object type=&quot;3&quot; unique_id=&quot;17210&quot;&gt;&lt;property id=&quot;20148&quot; value=&quot;5&quot;/&gt;&lt;property id=&quot;20300&quot; value=&quot;Diapositive 7&quot;/&gt;&lt;property id=&quot;20307&quot; value=&quot;385&quot;/&gt;&lt;/object&gt;&lt;object type=&quot;3&quot; unique_id=&quot;17211&quot;&gt;&lt;property id=&quot;20148&quot; value=&quot;5&quot;/&gt;&lt;property id=&quot;20300&quot; value=&quot;Diapositive 8&quot;/&gt;&lt;property id=&quot;20307&quot; value=&quot;386&quot;/&gt;&lt;/object&gt;&lt;object type=&quot;3&quot; unique_id=&quot;18289&quot;&gt;&lt;property id=&quot;20148&quot; value=&quot;5&quot;/&gt;&lt;property id=&quot;20300&quot; value=&quot;Diapositive 11&quot;/&gt;&lt;property id=&quot;20307&quot; value=&quot;387&quot;/&gt;&lt;/object&gt;&lt;object type=&quot;3&quot; unique_id=&quot;20665&quot;&gt;&lt;property id=&quot;20148&quot; value=&quot;5&quot;/&gt;&lt;property id=&quot;20300&quot; value=&quot;Diapositive 38&quot;/&gt;&lt;property id=&quot;20307&quot; value=&quot;392&quot;/&gt;&lt;/object&gt;&lt;object type=&quot;3&quot; unique_id=&quot;20666&quot;&gt;&lt;property id=&quot;20148&quot; value=&quot;5&quot;/&gt;&lt;property id=&quot;20300&quot; value=&quot;Diapositive 39&quot;/&gt;&lt;property id=&quot;20307&quot; value=&quot;393&quot;/&gt;&lt;/object&gt;&lt;object type=&quot;3&quot; unique_id=&quot;21502&quot;&gt;&lt;property id=&quot;20148&quot; value=&quot;5&quot;/&gt;&lt;property id=&quot;20300&quot; value=&quot;Diapositive 44&quot;/&gt;&lt;property id=&quot;20307&quot; value=&quot;400&quot;/&gt;&lt;/object&gt;&lt;object type=&quot;3&quot; unique_id=&quot;25049&quot;&gt;&lt;property id=&quot;20148&quot; value=&quot;5&quot;/&gt;&lt;property id=&quot;20300&quot; value=&quot;Diapositive 52&quot;/&gt;&lt;property id=&quot;20307&quot; value=&quot;415&quot;/&gt;&lt;/object&gt;&lt;object type=&quot;3&quot; unique_id=&quot;25050&quot;&gt;&lt;property id=&quot;20148&quot; value=&quot;5&quot;/&gt;&lt;property id=&quot;20300&quot; value=&quot;Diapositive 41&quot;/&gt;&lt;property id=&quot;20307&quot; value=&quot;416&quot;/&gt;&lt;/object&gt;&lt;object type=&quot;3&quot; unique_id=&quot;25051&quot;&gt;&lt;property id=&quot;20148&quot; value=&quot;5&quot;/&gt;&lt;property id=&quot;20300&quot; value=&quot;Diapositive 42&quot;/&gt;&lt;property id=&quot;20307&quot; value=&quot;417&quot;/&gt;&lt;/object&gt;&lt;object type=&quot;3&quot; unique_id=&quot;25052&quot;&gt;&lt;property id=&quot;20148&quot; value=&quot;5&quot;/&gt;&lt;property id=&quot;20300&quot; value=&quot;Diapositive 43&quot;/&gt;&lt;property id=&quot;20307&quot; value=&quot;418&quot;/&gt;&lt;/object&gt;&lt;object type=&quot;3&quot; unique_id=&quot;25199&quot;&gt;&lt;property id=&quot;20148&quot; value=&quot;5&quot;/&gt;&lt;property id=&quot;20300&quot; value=&quot;Diapositive 1 - &amp;quot;MTR801&amp;#x0D;&amp;#x0A;Planification d’un projet de recherche en ingénierie&amp;quot;&quot;/&gt;&lt;property id=&quot;20307&quot; value=&quot;419&quot;/&gt;&lt;/object&gt;&lt;object type=&quot;3&quot; unique_id=&quot;25200&quot;&gt;&lt;property id=&quot;20148&quot; value=&quot;5&quot;/&gt;&lt;property id=&quot;20300&quot; value=&quot;Diapositive 10&quot;/&gt;&lt;property id=&quot;20307&quot; value=&quot;420&quot;/&gt;&lt;/object&gt;&lt;object type=&quot;3&quot; unique_id=&quot;26462&quot;&gt;&lt;property id=&quot;20148&quot; value=&quot;5&quot;/&gt;&lt;property id=&quot;20300&quot; value=&quot;Diapositive 28&quot;/&gt;&lt;property id=&quot;20307&quot; value=&quot;422&quot;/&gt;&lt;/object&gt;&lt;object type=&quot;3&quot; unique_id=&quot;26463&quot;&gt;&lt;property id=&quot;20148&quot; value=&quot;5&quot;/&gt;&lt;property id=&quot;20300&quot; value=&quot;Diapositive 30&quot;/&gt;&lt;property id=&quot;20307&quot; value=&quot;423&quot;/&gt;&lt;/object&gt;&lt;object type=&quot;3&quot; unique_id=&quot;26464&quot;&gt;&lt;property id=&quot;20148&quot; value=&quot;5&quot;/&gt;&lt;property id=&quot;20300&quot; value=&quot;Diapositive 31&quot;/&gt;&lt;property id=&quot;20307&quot; value=&quot;424&quot;/&gt;&lt;/object&gt;&lt;object type=&quot;3&quot; unique_id=&quot;26465&quot;&gt;&lt;property id=&quot;20148&quot; value=&quot;5&quot;/&gt;&lt;property id=&quot;20300&quot; value=&quot;Diapositive 54&quot;/&gt;&lt;property id=&quot;20307&quot; value=&quot;425&quot;/&gt;&lt;/object&gt;&lt;object type=&quot;3&quot; unique_id=&quot;26466&quot;&gt;&lt;property id=&quot;20148&quot; value=&quot;5&quot;/&gt;&lt;property id=&quot;20300&quot; value=&quot;Diapositive 55&quot;/&gt;&lt;property id=&quot;20307&quot; value=&quot;426&quot;/&gt;&lt;/object&gt;&lt;object type=&quot;3&quot; unique_id=&quot;26467&quot;&gt;&lt;property id=&quot;20148&quot; value=&quot;5&quot;/&gt;&lt;property id=&quot;20300&quot; value=&quot;Diapositive 57&quot;/&gt;&lt;property id=&quot;20307&quot; value=&quot;427&quot;/&gt;&lt;/object&gt;&lt;object type=&quot;3&quot; unique_id=&quot;26468&quot;&gt;&lt;property id=&quot;20148&quot; value=&quot;5&quot;/&gt;&lt;property id=&quot;20300&quot; value=&quot;Diapositive 59&quot;/&gt;&lt;property id=&quot;20307&quot; value=&quot;428&quot;/&gt;&lt;/object&gt;&lt;object type=&quot;3&quot; unique_id=&quot;26469&quot;&gt;&lt;property id=&quot;20148&quot; value=&quot;5&quot;/&gt;&lt;property id=&quot;20300&quot; value=&quot;Diapositive 69&quot;/&gt;&lt;property id=&quot;20307&quot; value=&quot;429&quot;/&gt;&lt;/object&gt;&lt;object type=&quot;3&quot; unique_id=&quot;27127&quot;&gt;&lt;property id=&quot;20148&quot; value=&quot;5&quot;/&gt;&lt;property id=&quot;20300&quot; value=&quot;Diapositive 13&quot;/&gt;&lt;property id=&quot;20307&quot; value=&quot;437&quot;/&gt;&lt;/object&gt;&lt;object type=&quot;3&quot; unique_id=&quot;27128&quot;&gt;&lt;property id=&quot;20148&quot; value=&quot;5&quot;/&gt;&lt;property id=&quot;20300&quot; value=&quot;Diapositive 14&quot;/&gt;&lt;property id=&quot;20307&quot; value=&quot;431&quot;/&gt;&lt;/object&gt;&lt;object type=&quot;3&quot; unique_id=&quot;27727&quot;&gt;&lt;property id=&quot;20148&quot; value=&quot;5&quot;/&gt;&lt;property id=&quot;20300&quot; value=&quot;Diapositive 15&quot;/&gt;&lt;property id=&quot;20307&quot; value=&quot;438&quot;/&gt;&lt;/object&gt;&lt;object type=&quot;3&quot; unique_id=&quot;27728&quot;&gt;&lt;property id=&quot;20148&quot; value=&quot;5&quot;/&gt;&lt;property id=&quot;20300&quot; value=&quot;Diapositive 16&quot;/&gt;&lt;property id=&quot;20307&quot; value=&quot;439&quot;/&gt;&lt;/object&gt;&lt;object type=&quot;3&quot; unique_id=&quot;27729&quot;&gt;&lt;property id=&quot;20148&quot; value=&quot;5&quot;/&gt;&lt;property id=&quot;20300&quot; value=&quot;Diapositive 18&quot;/&gt;&lt;property id=&quot;20307&quot; value=&quot;440&quot;/&gt;&lt;/object&gt;&lt;object type=&quot;3&quot; unique_id=&quot;27730&quot;&gt;&lt;property id=&quot;20148&quot; value=&quot;5&quot;/&gt;&lt;property id=&quot;20300&quot; value=&quot;Diapositive 20&quot;/&gt;&lt;property id=&quot;20307&quot; value=&quot;441&quot;/&gt;&lt;/object&gt;&lt;object type=&quot;3&quot; unique_id=&quot;29348&quot;&gt;&lt;property id=&quot;20148&quot; value=&quot;5&quot;/&gt;&lt;property id=&quot;20300&quot; value=&quot;Diapositive 19&quot;/&gt;&lt;property id=&quot;20307&quot; value=&quot;442&quot;/&gt;&lt;/object&gt;&lt;object type=&quot;3&quot; unique_id=&quot;29951&quot;&gt;&lt;property id=&quot;20148&quot; value=&quot;5&quot;/&gt;&lt;property id=&quot;20300&quot; value=&quot;Diapositive 21&quot;/&gt;&lt;property id=&quot;20307&quot; value=&quot;443&quot;/&gt;&lt;/object&gt;&lt;object type=&quot;3&quot; unique_id=&quot;30918&quot;&gt;&lt;property id=&quot;20148&quot; value=&quot;5&quot;/&gt;&lt;property id=&quot;20300&quot; value=&quot;Diapositive 22&quot;/&gt;&lt;property id=&quot;20307&quot; value=&quot;446&quot;/&gt;&lt;/object&gt;&lt;object type=&quot;3&quot; unique_id=&quot;30919&quot;&gt;&lt;property id=&quot;20148&quot; value=&quot;5&quot;/&gt;&lt;property id=&quot;20300&quot; value=&quot;Diapositive 23&quot;/&gt;&lt;property id=&quot;20307&quot; value=&quot;445&quot;/&gt;&lt;/object&gt;&lt;object type=&quot;3&quot; unique_id=&quot;31190&quot;&gt;&lt;property id=&quot;20148&quot; value=&quot;5&quot;/&gt;&lt;property id=&quot;20300&quot; value=&quot;Diapositive 17&quot;/&gt;&lt;property id=&quot;20307&quot; value=&quot;447&quot;/&gt;&lt;/object&gt;&lt;object type=&quot;3&quot; unique_id=&quot;31851&quot;&gt;&lt;property id=&quot;20148&quot; value=&quot;5&quot;/&gt;&lt;property id=&quot;20300&quot; value=&quot;Diapositive 70&quot;/&gt;&lt;property id=&quot;20307&quot; value=&quot;448&quot;/&gt;&lt;/object&gt;&lt;object type=&quot;3&quot; unique_id=&quot;32340&quot;&gt;&lt;property id=&quot;20148&quot; value=&quot;5&quot;/&gt;&lt;property id=&quot;20300&quot; value=&quot;Diapositive 4&quot;/&gt;&lt;property id=&quot;20307&quot; value=&quot;450&quot;/&gt;&lt;/object&gt;&lt;object type=&quot;3&quot; unique_id=&quot;32341&quot;&gt;&lt;property id=&quot;20148&quot; value=&quot;5&quot;/&gt;&lt;property id=&quot;20300&quot; value=&quot;Diapositive 12&quot;/&gt;&lt;property id=&quot;20307&quot; value=&quot;451&quot;/&gt;&lt;/object&gt;&lt;object type=&quot;3&quot; unique_id=&quot;33478&quot;&gt;&lt;property id=&quot;20148&quot; value=&quot;5&quot;/&gt;&lt;property id=&quot;20300&quot; value=&quot;Diapositive 47&quot;/&gt;&lt;property id=&quot;20307&quot; value=&quot;452&quot;/&gt;&lt;/object&gt;&lt;object type=&quot;3&quot; unique_id=&quot;33479&quot;&gt;&lt;property id=&quot;20148&quot; value=&quot;5&quot;/&gt;&lt;property id=&quot;20300&quot; value=&quot;Diapositive 60&quot;/&gt;&lt;property id=&quot;20307&quot; value=&quot;454&quot;/&gt;&lt;/object&gt;&lt;object type=&quot;3&quot; unique_id=&quot;33480&quot;&gt;&lt;property id=&quot;20148&quot; value=&quot;5&quot;/&gt;&lt;property id=&quot;20300&quot; value=&quot;Diapositive 68&quot;/&gt;&lt;property id=&quot;20307&quot; value=&quot;453&quot;/&gt;&lt;/object&gt;&lt;object type=&quot;3&quot; unique_id=&quot;33481&quot;&gt;&lt;property id=&quot;20148&quot; value=&quot;5&quot;/&gt;&lt;property id=&quot;20300&quot; value=&quot;Diapositive 71&quot;/&gt;&lt;property id=&quot;20307&quot; value=&quot;455&quot;/&gt;&lt;/object&gt;&lt;object type=&quot;3&quot; unique_id=&quot;33482&quot;&gt;&lt;property id=&quot;20148&quot; value=&quot;5&quot;/&gt;&lt;property id=&quot;20300&quot; value=&quot;Diapositive 40&quot;/&gt;&lt;property id=&quot;20307&quot; value=&quot;456&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5ACA164DB09D479258DBC92AD82A6C" ma:contentTypeVersion="13" ma:contentTypeDescription="Crée un document." ma:contentTypeScope="" ma:versionID="cfd19c4942099272a685acdd4acba4dc">
  <xsd:schema xmlns:xsd="http://www.w3.org/2001/XMLSchema" xmlns:xs="http://www.w3.org/2001/XMLSchema" xmlns:p="http://schemas.microsoft.com/office/2006/metadata/properties" xmlns:ns2="09bd31a8-8109-4333-a39b-38aeb3f1903c" xmlns:ns3="555ab8fb-4b19-4a75-a694-3cb131628445" targetNamespace="http://schemas.microsoft.com/office/2006/metadata/properties" ma:root="true" ma:fieldsID="1126ef309943870f94df2a96996fd200" ns2:_="" ns3:_="">
    <xsd:import namespace="09bd31a8-8109-4333-a39b-38aeb3f1903c"/>
    <xsd:import namespace="555ab8fb-4b19-4a75-a694-3cb13162844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d31a8-8109-4333-a39b-38aeb3f190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5ab8fb-4b19-4a75-a694-3cb131628445"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54ACF3-98E0-4B10-8D11-ED82471524BF}">
  <ds:schemaRefs>
    <ds:schemaRef ds:uri="http://schemas.microsoft.com/sharepoint/v3/contenttype/forms"/>
  </ds:schemaRefs>
</ds:datastoreItem>
</file>

<file path=customXml/itemProps2.xml><?xml version="1.0" encoding="utf-8"?>
<ds:datastoreItem xmlns:ds="http://schemas.openxmlformats.org/officeDocument/2006/customXml" ds:itemID="{76FACA37-3C9E-40E7-A138-3C7DF7B61E9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D0898C9-40D1-4052-A26A-99D8FC967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bd31a8-8109-4333-a39b-38aeb3f1903c"/>
    <ds:schemaRef ds:uri="555ab8fb-4b19-4a75-a694-3cb1316284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3209</TotalTime>
  <Words>4814</Words>
  <Application>Microsoft Office PowerPoint</Application>
  <PresentationFormat>Affichage à l'écran (4:3)</PresentationFormat>
  <Paragraphs>617</Paragraphs>
  <Slides>72</Slides>
  <Notes>22</Notes>
  <HiddenSlides>5</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72</vt:i4>
      </vt:variant>
    </vt:vector>
  </HeadingPairs>
  <TitlesOfParts>
    <vt:vector size="80" baseType="lpstr">
      <vt:lpstr>Arial</vt:lpstr>
      <vt:lpstr>Calibri</vt:lpstr>
      <vt:lpstr>National</vt:lpstr>
      <vt:lpstr>National-Book</vt:lpstr>
      <vt:lpstr>Symbol</vt:lpstr>
      <vt:lpstr>Wingdings</vt:lpstr>
      <vt:lpstr>Wingdings 3</vt:lpstr>
      <vt:lpstr>Thème Office</vt:lpstr>
      <vt:lpstr>MTR801 Planification d’un projet de recherche en ingénierie</vt:lpstr>
      <vt:lpstr>Présentation PowerPoint</vt:lpstr>
      <vt:lpstr>Présentation PowerPoint</vt:lpstr>
      <vt:lpstr>1. La bibliothèque et les bibliothécaires de l’ÉTS</vt:lpstr>
      <vt:lpstr>Présentation PowerPoint</vt:lpstr>
      <vt:lpstr>Présentation PowerPoint</vt:lpstr>
      <vt:lpstr>Présentation PowerPoint</vt:lpstr>
      <vt:lpstr>Présentation PowerPoint</vt:lpstr>
      <vt:lpstr>1. La bibliothèque et les bibliothécaires de l’ÉTS</vt:lpstr>
      <vt:lpstr>1. La bibliothèque et les bibliothécaires de l’ÉTS</vt:lpstr>
      <vt:lpstr>1. La bibliothèque et les bibliothécaires de l’ÉTS</vt:lpstr>
      <vt:lpstr>1. La bibliothèque et les bibliothécaires de l’ÉTS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Accès aux documents repérés</vt:lpstr>
      <vt:lpstr>Accès aux documents d’autres bibliothèques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Service d’aide à la  rédaction d’articles</vt:lpstr>
      <vt:lpstr>Présentation PowerPoint</vt:lpstr>
      <vt:lpstr>Présentation PowerPoint</vt:lpstr>
      <vt:lpstr>Présentation PowerPoint</vt:lpstr>
      <vt:lpstr>Présentation PowerPoint</vt:lpstr>
      <vt:lpstr>Présentation PowerPoint</vt:lpstr>
      <vt:lpstr>Merci!</vt:lpstr>
    </vt:vector>
  </TitlesOfParts>
  <Company>École de technologie supérieure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Outils et stratégies de recherche -- MTR801</dc:title>
  <dc:creator>Marie Stewart</dc:creator>
  <cp:lastModifiedBy>Félix Langevin Harnois</cp:lastModifiedBy>
  <cp:revision>294</cp:revision>
  <cp:lastPrinted>2018-05-10T13:28:26Z</cp:lastPrinted>
  <dcterms:created xsi:type="dcterms:W3CDTF">2014-11-22T20:49:55Z</dcterms:created>
  <dcterms:modified xsi:type="dcterms:W3CDTF">2021-06-01T13:12:24Z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0x010100CF5ACA164DB09D479258DBC92AD82A6C</vt:lpwstr>
  </property>
</Properties>
</file>