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drawings/drawing2.xml" ContentType="application/vnd.openxmlformats-officedocument.drawingml.chartshapes+xml"/>
  <Override PartName="/ppt/charts/chart9.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 id="2147483720" r:id="rId2"/>
    <p:sldMasterId id="2147483742" r:id="rId3"/>
  </p:sldMasterIdLst>
  <p:notesMasterIdLst>
    <p:notesMasterId r:id="rId113"/>
  </p:notesMasterIdLst>
  <p:sldIdLst>
    <p:sldId id="256" r:id="rId4"/>
    <p:sldId id="1928" r:id="rId5"/>
    <p:sldId id="719" r:id="rId6"/>
    <p:sldId id="1555" r:id="rId7"/>
    <p:sldId id="410" r:id="rId8"/>
    <p:sldId id="668" r:id="rId9"/>
    <p:sldId id="375" r:id="rId10"/>
    <p:sldId id="1814" r:id="rId11"/>
    <p:sldId id="1929" r:id="rId12"/>
    <p:sldId id="412" r:id="rId13"/>
    <p:sldId id="2015" r:id="rId14"/>
    <p:sldId id="2017" r:id="rId15"/>
    <p:sldId id="387" r:id="rId16"/>
    <p:sldId id="388" r:id="rId17"/>
    <p:sldId id="2018" r:id="rId18"/>
    <p:sldId id="397" r:id="rId19"/>
    <p:sldId id="396" r:id="rId20"/>
    <p:sldId id="383" r:id="rId21"/>
    <p:sldId id="2044" r:id="rId22"/>
    <p:sldId id="442" r:id="rId23"/>
    <p:sldId id="446" r:id="rId24"/>
    <p:sldId id="1930" r:id="rId25"/>
    <p:sldId id="1931" r:id="rId26"/>
    <p:sldId id="2046" r:id="rId27"/>
    <p:sldId id="2047" r:id="rId28"/>
    <p:sldId id="2034" r:id="rId29"/>
    <p:sldId id="2037" r:id="rId30"/>
    <p:sldId id="2038" r:id="rId31"/>
    <p:sldId id="2030" r:id="rId32"/>
    <p:sldId id="2028" r:id="rId33"/>
    <p:sldId id="2029" r:id="rId34"/>
    <p:sldId id="293" r:id="rId35"/>
    <p:sldId id="1935" r:id="rId36"/>
    <p:sldId id="2033" r:id="rId37"/>
    <p:sldId id="2031" r:id="rId38"/>
    <p:sldId id="2032" r:id="rId39"/>
    <p:sldId id="351" r:id="rId40"/>
    <p:sldId id="1943" r:id="rId41"/>
    <p:sldId id="2049" r:id="rId42"/>
    <p:sldId id="581" r:id="rId43"/>
    <p:sldId id="1937" r:id="rId44"/>
    <p:sldId id="2040" r:id="rId45"/>
    <p:sldId id="2035" r:id="rId46"/>
    <p:sldId id="367" r:id="rId47"/>
    <p:sldId id="1942" r:id="rId48"/>
    <p:sldId id="2042" r:id="rId49"/>
    <p:sldId id="2041" r:id="rId50"/>
    <p:sldId id="317" r:id="rId51"/>
    <p:sldId id="1947" r:id="rId52"/>
    <p:sldId id="374" r:id="rId53"/>
    <p:sldId id="376" r:id="rId54"/>
    <p:sldId id="1948" r:id="rId55"/>
    <p:sldId id="1949" r:id="rId56"/>
    <p:sldId id="1950" r:id="rId57"/>
    <p:sldId id="271" r:id="rId58"/>
    <p:sldId id="272" r:id="rId59"/>
    <p:sldId id="273" r:id="rId60"/>
    <p:sldId id="274" r:id="rId61"/>
    <p:sldId id="275" r:id="rId62"/>
    <p:sldId id="1951" r:id="rId63"/>
    <p:sldId id="1952" r:id="rId64"/>
    <p:sldId id="1953" r:id="rId65"/>
    <p:sldId id="1954" r:id="rId66"/>
    <p:sldId id="1955" r:id="rId67"/>
    <p:sldId id="1956" r:id="rId68"/>
    <p:sldId id="1957" r:id="rId69"/>
    <p:sldId id="1958" r:id="rId70"/>
    <p:sldId id="2010" r:id="rId71"/>
    <p:sldId id="1915" r:id="rId72"/>
    <p:sldId id="1920" r:id="rId73"/>
    <p:sldId id="1921" r:id="rId74"/>
    <p:sldId id="1922" r:id="rId75"/>
    <p:sldId id="1923" r:id="rId76"/>
    <p:sldId id="268" r:id="rId77"/>
    <p:sldId id="1924" r:id="rId78"/>
    <p:sldId id="1925" r:id="rId79"/>
    <p:sldId id="1836" r:id="rId80"/>
    <p:sldId id="1906" r:id="rId81"/>
    <p:sldId id="1558" r:id="rId82"/>
    <p:sldId id="267" r:id="rId83"/>
    <p:sldId id="1917" r:id="rId84"/>
    <p:sldId id="2076" r:id="rId85"/>
    <p:sldId id="2079" r:id="rId86"/>
    <p:sldId id="2078" r:id="rId87"/>
    <p:sldId id="2080" r:id="rId88"/>
    <p:sldId id="2081" r:id="rId89"/>
    <p:sldId id="2082" r:id="rId90"/>
    <p:sldId id="2083" r:id="rId91"/>
    <p:sldId id="2084" r:id="rId92"/>
    <p:sldId id="2077" r:id="rId93"/>
    <p:sldId id="2085" r:id="rId94"/>
    <p:sldId id="1927" r:id="rId95"/>
    <p:sldId id="307" r:id="rId96"/>
    <p:sldId id="1825" r:id="rId97"/>
    <p:sldId id="2045" r:id="rId98"/>
    <p:sldId id="593" r:id="rId99"/>
    <p:sldId id="2011" r:id="rId100"/>
    <p:sldId id="521" r:id="rId101"/>
    <p:sldId id="545" r:id="rId102"/>
    <p:sldId id="546" r:id="rId103"/>
    <p:sldId id="2020" r:id="rId104"/>
    <p:sldId id="1228" r:id="rId105"/>
    <p:sldId id="1229" r:id="rId106"/>
    <p:sldId id="1233" r:id="rId107"/>
    <p:sldId id="1235" r:id="rId108"/>
    <p:sldId id="2019" r:id="rId109"/>
    <p:sldId id="1536" r:id="rId110"/>
    <p:sldId id="2021" r:id="rId111"/>
    <p:sldId id="1224" r:id="rId1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Z" initials="YZ" lastIdx="30" clrIdx="0">
    <p:extLst>
      <p:ext uri="{19B8F6BF-5375-455C-9EA6-DF929625EA0E}">
        <p15:presenceInfo xmlns:p15="http://schemas.microsoft.com/office/powerpoint/2012/main" userId="Y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132"/>
    <p:restoredTop sz="87537"/>
  </p:normalViewPr>
  <p:slideViewPr>
    <p:cSldViewPr snapToGrid="0" snapToObjects="1">
      <p:cViewPr varScale="1">
        <p:scale>
          <a:sx n="101" d="100"/>
          <a:sy n="101" d="100"/>
        </p:scale>
        <p:origin x="400" y="200"/>
      </p:cViewPr>
      <p:guideLst/>
    </p:cSldViewPr>
  </p:slideViewPr>
  <p:outlineViewPr>
    <p:cViewPr>
      <p:scale>
        <a:sx n="33" d="100"/>
        <a:sy n="33" d="100"/>
      </p:scale>
      <p:origin x="0" y="-1592"/>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71" d="100"/>
          <a:sy n="71" d="100"/>
        </p:scale>
        <p:origin x="2768" y="1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theme" Target="theme/theme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notesMaster" Target="notesMasters/notesMaster1.xml"/><Relationship Id="rId118"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commentAuthors" Target="commentAuthor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s>
</file>

<file path=ppt/charts/_rels/chart1.xml.rels><?xml version="1.0" encoding="UTF-8" standalone="yes"?>
<Relationships xmlns="http://schemas.openxmlformats.org/package/2006/relationships"><Relationship Id="rId1" Type="http://schemas.openxmlformats.org/officeDocument/2006/relationships/oleObject" Target="C:/Users/skuk/Documents/other%20gas/EPA%202012%20summary.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C:/Users/skuk/Documents/other%20gas/EPA%202012%20summary.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C:/Users/skuk/Documents/other%20gas/other%20data%20for%20OGHG.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C:/Users/skuk/Documents/other%20gas/EPA%202012%20summary.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C:/Users/skuk/Documents/other%20gas/EPA%202012%20summary.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C:/Users/skuk/Documents/other%20gas/other%20data%20for%20OGHG.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C:/Users/skuk/Documents/other%20gas/EPA%202012%20summary.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C:/Users/skuk/Documents/other%20gas/EPA%202012%20summary.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C:/Users/skuk/Documents/other%20gas/EPA%202012%20summar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560034250095804E-2"/>
          <c:y val="1.7926992986333299E-3"/>
          <c:w val="0.68413198135322795"/>
          <c:h val="0.98671215726369998"/>
        </c:manualLayout>
      </c:layout>
      <c:pieChart>
        <c:varyColors val="1"/>
        <c:ser>
          <c:idx val="0"/>
          <c:order val="0"/>
          <c:spPr>
            <a:solidFill>
              <a:schemeClr val="accent3"/>
            </a:solidFill>
          </c:spPr>
          <c:dPt>
            <c:idx val="1"/>
            <c:bubble3D val="0"/>
            <c:spPr>
              <a:solidFill>
                <a:schemeClr val="accent3">
                  <a:lumMod val="75000"/>
                </a:schemeClr>
              </a:solidFill>
            </c:spPr>
            <c:extLst>
              <c:ext xmlns:c16="http://schemas.microsoft.com/office/drawing/2014/chart" uri="{C3380CC4-5D6E-409C-BE32-E72D297353CC}">
                <c16:uniqueId val="{00000001-C3E5-B84F-B62D-99B0B9B4F876}"/>
              </c:ext>
            </c:extLst>
          </c:dPt>
          <c:dPt>
            <c:idx val="2"/>
            <c:bubble3D val="0"/>
            <c:spPr>
              <a:pattFill prst="dkUpDiag">
                <a:fgClr>
                  <a:schemeClr val="accent3">
                    <a:lumMod val="75000"/>
                  </a:schemeClr>
                </a:fgClr>
                <a:bgClr>
                  <a:schemeClr val="bg1"/>
                </a:bgClr>
              </a:pattFill>
            </c:spPr>
            <c:extLst>
              <c:ext xmlns:c16="http://schemas.microsoft.com/office/drawing/2014/chart" uri="{C3380CC4-5D6E-409C-BE32-E72D297353CC}">
                <c16:uniqueId val="{00000003-C3E5-B84F-B62D-99B0B9B4F876}"/>
              </c:ext>
            </c:extLst>
          </c:dPt>
          <c:dPt>
            <c:idx val="3"/>
            <c:bubble3D val="0"/>
            <c:spPr>
              <a:solidFill>
                <a:schemeClr val="accent3">
                  <a:lumMod val="50000"/>
                </a:schemeClr>
              </a:solidFill>
              <a:ln>
                <a:solidFill>
                  <a:schemeClr val="accent3">
                    <a:lumMod val="40000"/>
                    <a:lumOff val="60000"/>
                  </a:schemeClr>
                </a:solidFill>
              </a:ln>
            </c:spPr>
            <c:extLst>
              <c:ext xmlns:c16="http://schemas.microsoft.com/office/drawing/2014/chart" uri="{C3380CC4-5D6E-409C-BE32-E72D297353CC}">
                <c16:uniqueId val="{00000005-C3E5-B84F-B62D-99B0B9B4F876}"/>
              </c:ext>
            </c:extLst>
          </c:dPt>
          <c:dPt>
            <c:idx val="4"/>
            <c:bubble3D val="0"/>
            <c:spPr>
              <a:pattFill prst="dkUpDiag">
                <a:fgClr>
                  <a:schemeClr val="accent3">
                    <a:lumMod val="50000"/>
                  </a:schemeClr>
                </a:fgClr>
                <a:bgClr>
                  <a:schemeClr val="bg1"/>
                </a:bgClr>
              </a:pattFill>
            </c:spPr>
            <c:extLst>
              <c:ext xmlns:c16="http://schemas.microsoft.com/office/drawing/2014/chart" uri="{C3380CC4-5D6E-409C-BE32-E72D297353CC}">
                <c16:uniqueId val="{00000007-C3E5-B84F-B62D-99B0B9B4F876}"/>
              </c:ext>
            </c:extLst>
          </c:dPt>
          <c:dPt>
            <c:idx val="6"/>
            <c:bubble3D val="0"/>
            <c:spPr>
              <a:pattFill prst="dkUpDiag">
                <a:fgClr>
                  <a:schemeClr val="accent3"/>
                </a:fgClr>
                <a:bgClr>
                  <a:schemeClr val="bg1"/>
                </a:bgClr>
              </a:pattFill>
            </c:spPr>
            <c:extLst>
              <c:ext xmlns:c16="http://schemas.microsoft.com/office/drawing/2014/chart" uri="{C3380CC4-5D6E-409C-BE32-E72D297353CC}">
                <c16:uniqueId val="{00000009-C3E5-B84F-B62D-99B0B9B4F876}"/>
              </c:ext>
            </c:extLst>
          </c:dPt>
          <c:dPt>
            <c:idx val="7"/>
            <c:bubble3D val="0"/>
            <c:spPr>
              <a:noFill/>
            </c:spPr>
            <c:extLst>
              <c:ext xmlns:c16="http://schemas.microsoft.com/office/drawing/2014/chart" uri="{C3380CC4-5D6E-409C-BE32-E72D297353CC}">
                <c16:uniqueId val="{0000000B-C3E5-B84F-B62D-99B0B9B4F876}"/>
              </c:ext>
            </c:extLst>
          </c:dPt>
          <c:dPt>
            <c:idx val="8"/>
            <c:bubble3D val="0"/>
            <c:spPr>
              <a:noFill/>
            </c:spPr>
            <c:extLst>
              <c:ext xmlns:c16="http://schemas.microsoft.com/office/drawing/2014/chart" uri="{C3380CC4-5D6E-409C-BE32-E72D297353CC}">
                <c16:uniqueId val="{0000000D-C3E5-B84F-B62D-99B0B9B4F876}"/>
              </c:ext>
            </c:extLst>
          </c:dPt>
          <c:dPt>
            <c:idx val="9"/>
            <c:bubble3D val="0"/>
            <c:spPr>
              <a:noFill/>
            </c:spPr>
            <c:extLst>
              <c:ext xmlns:c16="http://schemas.microsoft.com/office/drawing/2014/chart" uri="{C3380CC4-5D6E-409C-BE32-E72D297353CC}">
                <c16:uniqueId val="{0000000F-C3E5-B84F-B62D-99B0B9B4F876}"/>
              </c:ext>
            </c:extLst>
          </c:dPt>
          <c:dLbls>
            <c:dLbl>
              <c:idx val="0"/>
              <c:layout>
                <c:manualLayout>
                  <c:x val="0.134196790195697"/>
                  <c:y val="-7.5867946688603597E-4"/>
                </c:manualLayout>
              </c:layout>
              <c:tx>
                <c:rich>
                  <a:bodyPr/>
                  <a:lstStyle/>
                  <a:p>
                    <a:r>
                      <a:rPr lang="en-US" sz="2400" b="1" dirty="0"/>
                      <a:t>Enteric (cattle)</a:t>
                    </a:r>
                  </a:p>
                  <a:p>
                    <a:r>
                      <a:rPr lang="en-US" sz="2400" b="1" dirty="0"/>
                      <a:t>(CH</a:t>
                    </a:r>
                    <a:r>
                      <a:rPr lang="en-US" sz="2400" b="1" baseline="-6000" dirty="0"/>
                      <a:t>4</a:t>
                    </a:r>
                    <a:r>
                      <a:rPr lang="en-US" sz="2400" b="1" dirty="0"/>
                      <a:t>) 18%</a:t>
                    </a:r>
                    <a:endParaRPr lang="en-US" dirty="0"/>
                  </a:p>
                </c:rich>
              </c:tx>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309486917550375"/>
                      <c:h val="0.179059939841479"/>
                    </c:manualLayout>
                  </c15:layout>
                  <c15:showDataLabelsRange val="0"/>
                </c:ext>
                <c:ext xmlns:c16="http://schemas.microsoft.com/office/drawing/2014/chart" uri="{C3380CC4-5D6E-409C-BE32-E72D297353CC}">
                  <c16:uniqueId val="{00000010-C3E5-B84F-B62D-99B0B9B4F876}"/>
                </c:ext>
              </c:extLst>
            </c:dLbl>
            <c:dLbl>
              <c:idx val="1"/>
              <c:layout>
                <c:manualLayout>
                  <c:x val="2.94782019000971E-2"/>
                  <c:y val="-7.8147062529235704E-3"/>
                </c:manualLayout>
              </c:layout>
              <c:tx>
                <c:rich>
                  <a:bodyPr/>
                  <a:lstStyle/>
                  <a:p>
                    <a:r>
                      <a:rPr lang="en-US" sz="2400" b="1" dirty="0"/>
                      <a:t>CH</a:t>
                    </a:r>
                    <a:r>
                      <a:rPr lang="en-US" sz="2400" b="1" baseline="-6000" dirty="0"/>
                      <a:t>4</a:t>
                    </a:r>
                    <a:r>
                      <a:rPr lang="en-US" sz="2400" b="1" dirty="0"/>
                      <a:t> 2%</a:t>
                    </a:r>
                    <a:endParaRPr lang="en-US" dirty="0"/>
                  </a:p>
                </c:rich>
              </c:tx>
              <c:dLblPos val="bestFit"/>
              <c:showLegendKey val="0"/>
              <c:showVal val="0"/>
              <c:showCatName val="1"/>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1-C3E5-B84F-B62D-99B0B9B4F876}"/>
                </c:ext>
              </c:extLst>
            </c:dLbl>
            <c:dLbl>
              <c:idx val="2"/>
              <c:layout>
                <c:manualLayout>
                  <c:x val="2.1806070003590899E-2"/>
                  <c:y val="-4.7119226541580198E-3"/>
                </c:manualLayout>
              </c:layout>
              <c:tx>
                <c:rich>
                  <a:bodyPr/>
                  <a:lstStyle/>
                  <a:p>
                    <a:r>
                      <a:rPr lang="en-US" sz="2400" b="1" dirty="0"/>
                      <a:t>N</a:t>
                    </a:r>
                    <a:r>
                      <a:rPr lang="en-US" sz="2400" b="1" baseline="-6000" dirty="0"/>
                      <a:t>2</a:t>
                    </a:r>
                    <a:r>
                      <a:rPr lang="en-US" sz="2400" b="1" dirty="0"/>
                      <a:t>O 1%</a:t>
                    </a:r>
                    <a:endParaRPr lang="en-US" dirty="0"/>
                  </a:p>
                </c:rich>
              </c:tx>
              <c:showLegendKey val="0"/>
              <c:showVal val="0"/>
              <c:showCatName val="1"/>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3-C3E5-B84F-B62D-99B0B9B4F876}"/>
                </c:ext>
              </c:extLst>
            </c:dLbl>
            <c:dLbl>
              <c:idx val="3"/>
              <c:layout>
                <c:manualLayout>
                  <c:x val="4.5141897288119903E-2"/>
                  <c:y val="4.5317838000663302E-2"/>
                </c:manualLayout>
              </c:layout>
              <c:tx>
                <c:rich>
                  <a:bodyPr/>
                  <a:lstStyle/>
                  <a:p>
                    <a:r>
                      <a:rPr lang="en-US" sz="2400" b="1" dirty="0"/>
                      <a:t>CH</a:t>
                    </a:r>
                    <a:r>
                      <a:rPr lang="en-US" sz="2400" b="1" baseline="-6000" dirty="0"/>
                      <a:t>4</a:t>
                    </a:r>
                    <a:r>
                      <a:rPr lang="en-US" sz="2400" b="1" dirty="0"/>
                      <a:t> 4%</a:t>
                    </a:r>
                    <a:endParaRPr lang="en-US" dirty="0"/>
                  </a:p>
                </c:rich>
              </c:tx>
              <c:showLegendKey val="0"/>
              <c:showVal val="0"/>
              <c:showCatName val="1"/>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5-C3E5-B84F-B62D-99B0B9B4F876}"/>
                </c:ext>
              </c:extLst>
            </c:dLbl>
            <c:dLbl>
              <c:idx val="4"/>
              <c:layout>
                <c:manualLayout>
                  <c:x val="4.7394235194784903E-2"/>
                  <c:y val="-5.3065383651769903E-2"/>
                </c:manualLayout>
              </c:layout>
              <c:tx>
                <c:rich>
                  <a:bodyPr/>
                  <a:lstStyle/>
                  <a:p>
                    <a:r>
                      <a:rPr lang="en-US" sz="2400" b="1" dirty="0"/>
                      <a:t>N</a:t>
                    </a:r>
                    <a:r>
                      <a:rPr lang="en-US" sz="2400" b="1" baseline="-6000" dirty="0"/>
                      <a:t>2</a:t>
                    </a:r>
                    <a:r>
                      <a:rPr lang="en-US" sz="2400" b="1" dirty="0"/>
                      <a:t>O 5%</a:t>
                    </a:r>
                    <a:endParaRPr lang="en-US" dirty="0"/>
                  </a:p>
                </c:rich>
              </c:tx>
              <c:dLblPos val="bestFit"/>
              <c:showLegendKey val="0"/>
              <c:showVal val="0"/>
              <c:showCatName val="1"/>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7-C3E5-B84F-B62D-99B0B9B4F876}"/>
                </c:ext>
              </c:extLst>
            </c:dLbl>
            <c:dLbl>
              <c:idx val="5"/>
              <c:layout>
                <c:manualLayout>
                  <c:x val="2.70983423822217E-2"/>
                  <c:y val="-2.2990286875333998E-3"/>
                </c:manualLayout>
              </c:layout>
              <c:tx>
                <c:rich>
                  <a:bodyPr/>
                  <a:lstStyle/>
                  <a:p>
                    <a:r>
                      <a:rPr lang="en-US" sz="2400" b="1" dirty="0"/>
                      <a:t>Rice (CH</a:t>
                    </a:r>
                    <a:r>
                      <a:rPr lang="en-US" sz="2400" b="1" baseline="-6000" dirty="0"/>
                      <a:t>4</a:t>
                    </a:r>
                    <a:r>
                      <a:rPr lang="en-US" sz="2400" b="1" dirty="0"/>
                      <a:t>) 5%</a:t>
                    </a:r>
                    <a:endParaRPr lang="en-US" dirty="0"/>
                  </a:p>
                </c:rich>
              </c:tx>
              <c:dLblPos val="bestFit"/>
              <c:showLegendKey val="0"/>
              <c:showVal val="0"/>
              <c:showCatName val="1"/>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11-C3E5-B84F-B62D-99B0B9B4F876}"/>
                </c:ext>
              </c:extLst>
            </c:dLbl>
            <c:dLbl>
              <c:idx val="6"/>
              <c:layout>
                <c:manualLayout>
                  <c:x val="2.4266258095457099E-2"/>
                  <c:y val="-7.4492149993700303E-3"/>
                </c:manualLayout>
              </c:layout>
              <c:tx>
                <c:rich>
                  <a:bodyPr/>
                  <a:lstStyle/>
                  <a:p>
                    <a:r>
                      <a:rPr lang="en-US" sz="2400" b="1" dirty="0"/>
                      <a:t>Soils (N</a:t>
                    </a:r>
                    <a:r>
                      <a:rPr lang="en-US" sz="2400" b="1" baseline="-6000" dirty="0"/>
                      <a:t>2</a:t>
                    </a:r>
                    <a:r>
                      <a:rPr lang="en-US" sz="2400" b="1" dirty="0"/>
                      <a:t>O) 15%</a:t>
                    </a:r>
                    <a:endParaRPr lang="en-US" dirty="0"/>
                  </a:p>
                </c:rich>
              </c:tx>
              <c:dLblPos val="bestFit"/>
              <c:showLegendKey val="0"/>
              <c:showVal val="0"/>
              <c:showCatName val="1"/>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9-C3E5-B84F-B62D-99B0B9B4F876}"/>
                </c:ext>
              </c:extLst>
            </c:dLbl>
            <c:dLbl>
              <c:idx val="7"/>
              <c:delete val="1"/>
              <c:extLst>
                <c:ext xmlns:c15="http://schemas.microsoft.com/office/drawing/2012/chart" uri="{CE6537A1-D6FC-4f65-9D91-7224C49458BB}"/>
                <c:ext xmlns:c16="http://schemas.microsoft.com/office/drawing/2014/chart" uri="{C3380CC4-5D6E-409C-BE32-E72D297353CC}">
                  <c16:uniqueId val="{0000000B-C3E5-B84F-B62D-99B0B9B4F876}"/>
                </c:ext>
              </c:extLst>
            </c:dLbl>
            <c:dLbl>
              <c:idx val="8"/>
              <c:delete val="1"/>
              <c:extLst>
                <c:ext xmlns:c15="http://schemas.microsoft.com/office/drawing/2012/chart" uri="{CE6537A1-D6FC-4f65-9D91-7224C49458BB}"/>
                <c:ext xmlns:c16="http://schemas.microsoft.com/office/drawing/2014/chart" uri="{C3380CC4-5D6E-409C-BE32-E72D297353CC}">
                  <c16:uniqueId val="{0000000D-C3E5-B84F-B62D-99B0B9B4F876}"/>
                </c:ext>
              </c:extLst>
            </c:dLbl>
            <c:dLbl>
              <c:idx val="9"/>
              <c:delete val="1"/>
              <c:extLst>
                <c:ext xmlns:c15="http://schemas.microsoft.com/office/drawing/2012/chart" uri="{CE6537A1-D6FC-4f65-9D91-7224C49458BB}"/>
                <c:ext xmlns:c16="http://schemas.microsoft.com/office/drawing/2014/chart" uri="{C3380CC4-5D6E-409C-BE32-E72D297353CC}">
                  <c16:uniqueId val="{0000000F-C3E5-B84F-B62D-99B0B9B4F876}"/>
                </c:ext>
              </c:extLst>
            </c:dLbl>
            <c:spPr>
              <a:noFill/>
              <a:ln>
                <a:noFill/>
              </a:ln>
              <a:effectLst/>
            </c:spPr>
            <c:txPr>
              <a:bodyPr/>
              <a:lstStyle/>
              <a:p>
                <a:pPr>
                  <a:defRPr sz="2400" b="1"/>
                </a:pPr>
                <a:endParaRPr lang="fr-FR"/>
              </a:p>
            </c:txPr>
            <c:dLblPos val="outEnd"/>
            <c:showLegendKey val="0"/>
            <c:showVal val="0"/>
            <c:showCatName val="1"/>
            <c:showSerName val="0"/>
            <c:showPercent val="1"/>
            <c:showBubbleSize val="0"/>
            <c:separator> </c:separator>
            <c:showLeaderLines val="1"/>
            <c:extLst>
              <c:ext xmlns:c15="http://schemas.microsoft.com/office/drawing/2012/chart" uri="{CE6537A1-D6FC-4f65-9D91-7224C49458BB}"/>
            </c:extLst>
          </c:dLbls>
          <c:cat>
            <c:strRef>
              <c:f>'Data for Graphs'!$I$2:$I$11</c:f>
              <c:strCache>
                <c:ptCount val="10"/>
                <c:pt idx="0">
                  <c:v>Enteric</c:v>
                </c:pt>
                <c:pt idx="1">
                  <c:v>Manure</c:v>
                </c:pt>
                <c:pt idx="2">
                  <c:v>Manure</c:v>
                </c:pt>
                <c:pt idx="3">
                  <c:v>Other</c:v>
                </c:pt>
                <c:pt idx="4">
                  <c:v>Other</c:v>
                </c:pt>
                <c:pt idx="5">
                  <c:v>Rice</c:v>
                </c:pt>
                <c:pt idx="6">
                  <c:v>Soils</c:v>
                </c:pt>
                <c:pt idx="7">
                  <c:v>Energy</c:v>
                </c:pt>
                <c:pt idx="8">
                  <c:v>Industry</c:v>
                </c:pt>
                <c:pt idx="9">
                  <c:v>Waste</c:v>
                </c:pt>
              </c:strCache>
            </c:strRef>
          </c:cat>
          <c:val>
            <c:numRef>
              <c:f>'Data for Graphs'!$J$2:$J$11</c:f>
              <c:numCache>
                <c:formatCode>0.0</c:formatCode>
                <c:ptCount val="10"/>
                <c:pt idx="0">
                  <c:v>2.431354117069489</c:v>
                </c:pt>
                <c:pt idx="1">
                  <c:v>0.27927920136790002</c:v>
                </c:pt>
                <c:pt idx="2">
                  <c:v>0.183826066514368</c:v>
                </c:pt>
                <c:pt idx="3">
                  <c:v>0.50097755380659403</c:v>
                </c:pt>
                <c:pt idx="4">
                  <c:v>0.71429959823046696</c:v>
                </c:pt>
                <c:pt idx="5">
                  <c:v>0.61217076896987499</c:v>
                </c:pt>
                <c:pt idx="6">
                  <c:v>2.0375333230513508</c:v>
                </c:pt>
                <c:pt idx="7">
                  <c:v>3.7717019177640139</c:v>
                </c:pt>
                <c:pt idx="8">
                  <c:v>1.1662914815584999</c:v>
                </c:pt>
                <c:pt idx="9">
                  <c:v>1.7988258656531579</c:v>
                </c:pt>
              </c:numCache>
            </c:numRef>
          </c:val>
          <c:extLst>
            <c:ext xmlns:c16="http://schemas.microsoft.com/office/drawing/2014/chart" uri="{C3380CC4-5D6E-409C-BE32-E72D297353CC}">
              <c16:uniqueId val="{00000012-C3E5-B84F-B62D-99B0B9B4F876}"/>
            </c:ext>
          </c:extLst>
        </c:ser>
        <c:dLbls>
          <c:showLegendKey val="0"/>
          <c:showVal val="1"/>
          <c:showCatName val="1"/>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spPr>
            <a:solidFill>
              <a:schemeClr val="accent3"/>
            </a:solidFill>
          </c:spPr>
          <c:dPt>
            <c:idx val="0"/>
            <c:bubble3D val="0"/>
            <c:spPr>
              <a:noFill/>
            </c:spPr>
            <c:extLst>
              <c:ext xmlns:c16="http://schemas.microsoft.com/office/drawing/2014/chart" uri="{C3380CC4-5D6E-409C-BE32-E72D297353CC}">
                <c16:uniqueId val="{00000001-68AC-B44D-AFFC-706E2E68A9EE}"/>
              </c:ext>
            </c:extLst>
          </c:dPt>
          <c:dPt>
            <c:idx val="1"/>
            <c:bubble3D val="0"/>
            <c:spPr>
              <a:solidFill>
                <a:schemeClr val="tx1">
                  <a:lumMod val="75000"/>
                  <a:lumOff val="25000"/>
                </a:schemeClr>
              </a:solidFill>
            </c:spPr>
            <c:extLst>
              <c:ext xmlns:c16="http://schemas.microsoft.com/office/drawing/2014/chart" uri="{C3380CC4-5D6E-409C-BE32-E72D297353CC}">
                <c16:uniqueId val="{00000003-68AC-B44D-AFFC-706E2E68A9EE}"/>
              </c:ext>
            </c:extLst>
          </c:dPt>
          <c:dPt>
            <c:idx val="2"/>
            <c:bubble3D val="0"/>
            <c:spPr>
              <a:solidFill>
                <a:srgbClr val="B0A0C5"/>
              </a:solidFill>
            </c:spPr>
            <c:extLst>
              <c:ext xmlns:c16="http://schemas.microsoft.com/office/drawing/2014/chart" uri="{C3380CC4-5D6E-409C-BE32-E72D297353CC}">
                <c16:uniqueId val="{00000005-68AC-B44D-AFFC-706E2E68A9EE}"/>
              </c:ext>
            </c:extLst>
          </c:dPt>
          <c:dPt>
            <c:idx val="3"/>
            <c:bubble3D val="0"/>
            <c:spPr>
              <a:solidFill>
                <a:srgbClr val="948A54"/>
              </a:solidFill>
            </c:spPr>
            <c:extLst>
              <c:ext xmlns:c16="http://schemas.microsoft.com/office/drawing/2014/chart" uri="{C3380CC4-5D6E-409C-BE32-E72D297353CC}">
                <c16:uniqueId val="{00000007-68AC-B44D-AFFC-706E2E68A9EE}"/>
              </c:ext>
            </c:extLst>
          </c:dPt>
          <c:dLbls>
            <c:dLbl>
              <c:idx val="0"/>
              <c:delete val="1"/>
              <c:extLst>
                <c:ext xmlns:c15="http://schemas.microsoft.com/office/drawing/2012/chart" uri="{CE6537A1-D6FC-4f65-9D91-7224C49458BB}"/>
                <c:ext xmlns:c16="http://schemas.microsoft.com/office/drawing/2014/chart" uri="{C3380CC4-5D6E-409C-BE32-E72D297353CC}">
                  <c16:uniqueId val="{00000001-68AC-B44D-AFFC-706E2E68A9EE}"/>
                </c:ext>
              </c:extLst>
            </c:dLbl>
            <c:spPr>
              <a:noFill/>
              <a:ln>
                <a:noFill/>
              </a:ln>
              <a:effectLst/>
            </c:spPr>
            <c:dLblPos val="outEnd"/>
            <c:showLegendKey val="0"/>
            <c:showVal val="0"/>
            <c:showCatName val="1"/>
            <c:showSerName val="0"/>
            <c:showPercent val="0"/>
            <c:showBubbleSize val="0"/>
            <c:showLeaderLines val="0"/>
            <c:extLst>
              <c:ext xmlns:c15="http://schemas.microsoft.com/office/drawing/2012/chart" uri="{CE6537A1-D6FC-4f65-9D91-7224C49458BB}"/>
            </c:extLst>
          </c:dLbls>
          <c:cat>
            <c:strRef>
              <c:f>'Data for Graphs'!$F$2:$F$5</c:f>
              <c:strCache>
                <c:ptCount val="4"/>
                <c:pt idx="0">
                  <c:v>Agriculture</c:v>
                </c:pt>
                <c:pt idx="1">
                  <c:v>Energy</c:v>
                </c:pt>
                <c:pt idx="2">
                  <c:v>Industry</c:v>
                </c:pt>
                <c:pt idx="3">
                  <c:v>Waste</c:v>
                </c:pt>
              </c:strCache>
            </c:strRef>
          </c:cat>
          <c:val>
            <c:numRef>
              <c:f>'Data for Graphs'!$G$2:$G$5</c:f>
              <c:numCache>
                <c:formatCode>0.0</c:formatCode>
                <c:ptCount val="4"/>
                <c:pt idx="0">
                  <c:v>6.7594406290100464</c:v>
                </c:pt>
                <c:pt idx="1">
                  <c:v>3.7717019177640139</c:v>
                </c:pt>
                <c:pt idx="2">
                  <c:v>1.1662914815584999</c:v>
                </c:pt>
                <c:pt idx="3">
                  <c:v>1.7988258656531579</c:v>
                </c:pt>
              </c:numCache>
            </c:numRef>
          </c:val>
          <c:extLst>
            <c:ext xmlns:c16="http://schemas.microsoft.com/office/drawing/2014/chart" uri="{C3380CC4-5D6E-409C-BE32-E72D297353CC}">
              <c16:uniqueId val="{00000008-68AC-B44D-AFFC-706E2E68A9EE}"/>
            </c:ext>
          </c:extLst>
        </c:ser>
        <c:dLbls>
          <c:showLegendKey val="0"/>
          <c:showVal val="1"/>
          <c:showCatName val="1"/>
          <c:showSerName val="0"/>
          <c:showPercent val="0"/>
          <c:showBubbleSize val="0"/>
          <c:showLeaderLines val="0"/>
        </c:dLbls>
        <c:firstSliceAng val="0"/>
      </c:pieChart>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plotArea>
    <c:legend>
      <c:legendPos val="r"/>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3562057406003198"/>
          <c:y val="7.6600466608340606E-2"/>
          <c:w val="0.71435241267918503"/>
          <c:h val="0.64854009915427202"/>
        </c:manualLayout>
      </c:layout>
      <c:pieChart>
        <c:varyColors val="1"/>
        <c:ser>
          <c:idx val="0"/>
          <c:order val="0"/>
          <c:spPr>
            <a:solidFill>
              <a:schemeClr val="accent3"/>
            </a:solidFill>
          </c:spPr>
          <c:dPt>
            <c:idx val="0"/>
            <c:bubble3D val="0"/>
            <c:spPr>
              <a:noFill/>
            </c:spPr>
            <c:extLst>
              <c:ext xmlns:c16="http://schemas.microsoft.com/office/drawing/2014/chart" uri="{C3380CC4-5D6E-409C-BE32-E72D297353CC}">
                <c16:uniqueId val="{00000001-F899-524D-99DB-FC8CE488F04F}"/>
              </c:ext>
            </c:extLst>
          </c:dPt>
          <c:dPt>
            <c:idx val="1"/>
            <c:bubble3D val="0"/>
            <c:spPr>
              <a:solidFill>
                <a:schemeClr val="tx1">
                  <a:lumMod val="50000"/>
                  <a:lumOff val="50000"/>
                </a:schemeClr>
              </a:solidFill>
            </c:spPr>
            <c:extLst>
              <c:ext xmlns:c16="http://schemas.microsoft.com/office/drawing/2014/chart" uri="{C3380CC4-5D6E-409C-BE32-E72D297353CC}">
                <c16:uniqueId val="{00000003-F899-524D-99DB-FC8CE488F04F}"/>
              </c:ext>
            </c:extLst>
          </c:dPt>
          <c:dPt>
            <c:idx val="2"/>
            <c:bubble3D val="0"/>
            <c:spPr>
              <a:solidFill>
                <a:schemeClr val="tx1">
                  <a:lumMod val="85000"/>
                  <a:lumOff val="15000"/>
                </a:schemeClr>
              </a:solidFill>
            </c:spPr>
            <c:extLst>
              <c:ext xmlns:c16="http://schemas.microsoft.com/office/drawing/2014/chart" uri="{C3380CC4-5D6E-409C-BE32-E72D297353CC}">
                <c16:uniqueId val="{00000005-F899-524D-99DB-FC8CE488F04F}"/>
              </c:ext>
            </c:extLst>
          </c:dPt>
          <c:dPt>
            <c:idx val="3"/>
            <c:bubble3D val="0"/>
            <c:spPr>
              <a:solidFill>
                <a:schemeClr val="tx1">
                  <a:lumMod val="65000"/>
                  <a:lumOff val="35000"/>
                </a:schemeClr>
              </a:solidFill>
              <a:ln>
                <a:solidFill>
                  <a:schemeClr val="accent3">
                    <a:lumMod val="40000"/>
                    <a:lumOff val="60000"/>
                  </a:schemeClr>
                </a:solidFill>
              </a:ln>
            </c:spPr>
            <c:extLst>
              <c:ext xmlns:c16="http://schemas.microsoft.com/office/drawing/2014/chart" uri="{C3380CC4-5D6E-409C-BE32-E72D297353CC}">
                <c16:uniqueId val="{00000007-F899-524D-99DB-FC8CE488F04F}"/>
              </c:ext>
            </c:extLst>
          </c:dPt>
          <c:dPt>
            <c:idx val="4"/>
            <c:bubble3D val="0"/>
            <c:spPr>
              <a:pattFill prst="dkUpDiag">
                <a:fgClr>
                  <a:schemeClr val="tx1">
                    <a:lumMod val="65000"/>
                    <a:lumOff val="35000"/>
                  </a:schemeClr>
                </a:fgClr>
                <a:bgClr>
                  <a:schemeClr val="bg1"/>
                </a:bgClr>
              </a:pattFill>
            </c:spPr>
            <c:extLst>
              <c:ext xmlns:c16="http://schemas.microsoft.com/office/drawing/2014/chart" uri="{C3380CC4-5D6E-409C-BE32-E72D297353CC}">
                <c16:uniqueId val="{00000009-F899-524D-99DB-FC8CE488F04F}"/>
              </c:ext>
            </c:extLst>
          </c:dPt>
          <c:dPt>
            <c:idx val="5"/>
            <c:bubble3D val="0"/>
            <c:spPr>
              <a:solidFill>
                <a:schemeClr val="tx1">
                  <a:lumMod val="75000"/>
                  <a:lumOff val="25000"/>
                </a:schemeClr>
              </a:solidFill>
            </c:spPr>
            <c:extLst>
              <c:ext xmlns:c16="http://schemas.microsoft.com/office/drawing/2014/chart" uri="{C3380CC4-5D6E-409C-BE32-E72D297353CC}">
                <c16:uniqueId val="{0000000B-F899-524D-99DB-FC8CE488F04F}"/>
              </c:ext>
            </c:extLst>
          </c:dPt>
          <c:dPt>
            <c:idx val="6"/>
            <c:bubble3D val="0"/>
            <c:spPr>
              <a:pattFill prst="dkUpDiag">
                <a:fgClr>
                  <a:schemeClr val="tx1">
                    <a:lumMod val="75000"/>
                    <a:lumOff val="25000"/>
                  </a:schemeClr>
                </a:fgClr>
                <a:bgClr>
                  <a:schemeClr val="bg1"/>
                </a:bgClr>
              </a:pattFill>
            </c:spPr>
            <c:extLst>
              <c:ext xmlns:c16="http://schemas.microsoft.com/office/drawing/2014/chart" uri="{C3380CC4-5D6E-409C-BE32-E72D297353CC}">
                <c16:uniqueId val="{0000000D-F899-524D-99DB-FC8CE488F04F}"/>
              </c:ext>
            </c:extLst>
          </c:dPt>
          <c:dPt>
            <c:idx val="7"/>
            <c:bubble3D val="0"/>
            <c:spPr>
              <a:noFill/>
            </c:spPr>
            <c:extLst>
              <c:ext xmlns:c16="http://schemas.microsoft.com/office/drawing/2014/chart" uri="{C3380CC4-5D6E-409C-BE32-E72D297353CC}">
                <c16:uniqueId val="{0000000F-F899-524D-99DB-FC8CE488F04F}"/>
              </c:ext>
            </c:extLst>
          </c:dPt>
          <c:dPt>
            <c:idx val="8"/>
            <c:bubble3D val="0"/>
            <c:spPr>
              <a:noFill/>
            </c:spPr>
            <c:extLst>
              <c:ext xmlns:c16="http://schemas.microsoft.com/office/drawing/2014/chart" uri="{C3380CC4-5D6E-409C-BE32-E72D297353CC}">
                <c16:uniqueId val="{00000011-F899-524D-99DB-FC8CE488F04F}"/>
              </c:ext>
            </c:extLst>
          </c:dPt>
          <c:dPt>
            <c:idx val="9"/>
            <c:bubble3D val="0"/>
            <c:spPr>
              <a:solidFill>
                <a:schemeClr val="accent4">
                  <a:lumMod val="40000"/>
                  <a:lumOff val="60000"/>
                </a:schemeClr>
              </a:solidFill>
            </c:spPr>
            <c:extLst>
              <c:ext xmlns:c16="http://schemas.microsoft.com/office/drawing/2014/chart" uri="{C3380CC4-5D6E-409C-BE32-E72D297353CC}">
                <c16:uniqueId val="{00000013-F899-524D-99DB-FC8CE488F04F}"/>
              </c:ext>
            </c:extLst>
          </c:dPt>
          <c:dPt>
            <c:idx val="10"/>
            <c:bubble3D val="0"/>
            <c:spPr>
              <a:solidFill>
                <a:schemeClr val="bg2">
                  <a:lumMod val="50000"/>
                </a:schemeClr>
              </a:solidFill>
            </c:spPr>
            <c:extLst>
              <c:ext xmlns:c16="http://schemas.microsoft.com/office/drawing/2014/chart" uri="{C3380CC4-5D6E-409C-BE32-E72D297353CC}">
                <c16:uniqueId val="{00000015-F899-524D-99DB-FC8CE488F04F}"/>
              </c:ext>
            </c:extLst>
          </c:dPt>
          <c:dLbls>
            <c:dLbl>
              <c:idx val="0"/>
              <c:delete val="1"/>
              <c:extLst>
                <c:ext xmlns:c15="http://schemas.microsoft.com/office/drawing/2012/chart" uri="{CE6537A1-D6FC-4f65-9D91-7224C49458BB}"/>
                <c:ext xmlns:c16="http://schemas.microsoft.com/office/drawing/2014/chart" uri="{C3380CC4-5D6E-409C-BE32-E72D297353CC}">
                  <c16:uniqueId val="{00000001-F899-524D-99DB-FC8CE488F04F}"/>
                </c:ext>
              </c:extLst>
            </c:dLbl>
            <c:dLbl>
              <c:idx val="1"/>
              <c:layout>
                <c:manualLayout>
                  <c:x val="0.45830065731463726"/>
                  <c:y val="-0.14023359580052502"/>
                </c:manualLayout>
              </c:layout>
              <c:tx>
                <c:rich>
                  <a:bodyPr/>
                  <a:lstStyle/>
                  <a:p>
                    <a:r>
                      <a:rPr lang="en-US" dirty="0"/>
                      <a:t>Natural Gas &amp; Oil (CH</a:t>
                    </a:r>
                    <a:r>
                      <a:rPr lang="en-US" baseline="-6000" dirty="0"/>
                      <a:t>4</a:t>
                    </a:r>
                    <a:r>
                      <a:rPr lang="en-US" dirty="0"/>
                      <a:t>)</a:t>
                    </a:r>
                    <a:r>
                      <a:rPr lang="en-US" baseline="0" dirty="0"/>
                      <a:t> </a:t>
                    </a:r>
                    <a:r>
                      <a:rPr lang="en-US" dirty="0"/>
                      <a:t>16%</a:t>
                    </a:r>
                  </a:p>
                </c:rich>
              </c:tx>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5816677140029992"/>
                      <c:h val="0.16830562846310873"/>
                    </c:manualLayout>
                  </c15:layout>
                  <c15:showDataLabelsRange val="0"/>
                </c:ext>
                <c:ext xmlns:c16="http://schemas.microsoft.com/office/drawing/2014/chart" uri="{C3380CC4-5D6E-409C-BE32-E72D297353CC}">
                  <c16:uniqueId val="{00000003-F899-524D-99DB-FC8CE488F04F}"/>
                </c:ext>
              </c:extLst>
            </c:dLbl>
            <c:dLbl>
              <c:idx val="2"/>
              <c:layout>
                <c:manualLayout>
                  <c:x val="-2.3713464045408202E-2"/>
                  <c:y val="0.109446759329663"/>
                </c:manualLayout>
              </c:layout>
              <c:tx>
                <c:rich>
                  <a:bodyPr/>
                  <a:lstStyle/>
                  <a:p>
                    <a:r>
                      <a:rPr lang="en-US" dirty="0"/>
                      <a:t> Coal</a:t>
                    </a:r>
                    <a:br>
                      <a:rPr lang="en-US" dirty="0"/>
                    </a:br>
                    <a:r>
                      <a:rPr lang="en-US" sz="2400" b="1" i="0" u="none" strike="noStrike" baseline="0" dirty="0">
                        <a:effectLst/>
                      </a:rPr>
                      <a:t>(CH</a:t>
                    </a:r>
                    <a:r>
                      <a:rPr lang="en-US" sz="2400" b="1" i="0" u="none" strike="noStrike" baseline="-6000" dirty="0">
                        <a:effectLst/>
                      </a:rPr>
                      <a:t>4</a:t>
                    </a:r>
                    <a:r>
                      <a:rPr lang="en-US" sz="2400" b="1" i="0" u="none" strike="noStrike" baseline="0" dirty="0">
                        <a:effectLst/>
                      </a:rPr>
                      <a:t>)</a:t>
                    </a:r>
                    <a:r>
                      <a:rPr lang="en-US" dirty="0"/>
                      <a:t> 5%</a:t>
                    </a:r>
                  </a:p>
                </c:rich>
              </c:tx>
              <c:dLblPos val="bestFit"/>
              <c:showLegendKey val="0"/>
              <c:showVal val="0"/>
              <c:showCatName val="1"/>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5-F899-524D-99DB-FC8CE488F04F}"/>
                </c:ext>
              </c:extLst>
            </c:dLbl>
            <c:dLbl>
              <c:idx val="3"/>
              <c:layout>
                <c:manualLayout>
                  <c:x val="-9.9370560290149706E-2"/>
                  <c:y val="3.2336822316748698E-2"/>
                </c:manualLayout>
              </c:layout>
              <c:tx>
                <c:rich>
                  <a:bodyPr/>
                  <a:lstStyle/>
                  <a:p>
                    <a:r>
                      <a:rPr lang="en-US" sz="2400" b="1" i="0" u="none" strike="noStrike" baseline="0" dirty="0">
                        <a:effectLst/>
                      </a:rPr>
                      <a:t>CH</a:t>
                    </a:r>
                    <a:r>
                      <a:rPr lang="en-US" sz="2400" b="1" i="0" u="none" strike="noStrike" baseline="-6000" dirty="0">
                        <a:effectLst/>
                      </a:rPr>
                      <a:t>4</a:t>
                    </a:r>
                    <a:r>
                      <a:rPr lang="en-US" sz="2400" b="1" dirty="0"/>
                      <a:t> 2%</a:t>
                    </a:r>
                    <a:endParaRPr lang="en-US" dirty="0"/>
                  </a:p>
                </c:rich>
              </c:tx>
              <c:dLblPos val="bestFit"/>
              <c:showLegendKey val="0"/>
              <c:showVal val="0"/>
              <c:showCatName val="1"/>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7-F899-524D-99DB-FC8CE488F04F}"/>
                </c:ext>
              </c:extLst>
            </c:dLbl>
            <c:dLbl>
              <c:idx val="4"/>
              <c:layout>
                <c:manualLayout>
                  <c:x val="-9.4576468537333896E-2"/>
                  <c:y val="3.9261563684447602E-2"/>
                </c:manualLayout>
              </c:layout>
              <c:tx>
                <c:rich>
                  <a:bodyPr/>
                  <a:lstStyle/>
                  <a:p>
                    <a:r>
                      <a:rPr lang="en-US" sz="2400" b="1" dirty="0"/>
                      <a:t>N</a:t>
                    </a:r>
                    <a:r>
                      <a:rPr lang="en-US" sz="2400" b="1" baseline="-6000" dirty="0"/>
                      <a:t>2</a:t>
                    </a:r>
                    <a:r>
                      <a:rPr lang="en-US" sz="2400" b="1" dirty="0"/>
                      <a:t>O 2%</a:t>
                    </a:r>
                    <a:endParaRPr lang="en-US" dirty="0"/>
                  </a:p>
                </c:rich>
              </c:tx>
              <c:dLblPos val="bestFit"/>
              <c:showLegendKey val="0"/>
              <c:showVal val="0"/>
              <c:showCatName val="1"/>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9-F899-524D-99DB-FC8CE488F04F}"/>
                </c:ext>
              </c:extLst>
            </c:dLbl>
            <c:dLbl>
              <c:idx val="5"/>
              <c:layout>
                <c:manualLayout>
                  <c:x val="-3.10565038066727E-2"/>
                  <c:y val="-1.0369932925050999E-2"/>
                </c:manualLayout>
              </c:layout>
              <c:tx>
                <c:rich>
                  <a:bodyPr/>
                  <a:lstStyle/>
                  <a:p>
                    <a:r>
                      <a:rPr lang="en-US" sz="2400" b="1" i="0" u="none" strike="noStrike" baseline="0" dirty="0">
                        <a:effectLst/>
                      </a:rPr>
                      <a:t>CH</a:t>
                    </a:r>
                    <a:r>
                      <a:rPr lang="en-US" sz="2400" b="1" i="0" u="none" strike="noStrike" baseline="-6000" dirty="0">
                        <a:effectLst/>
                      </a:rPr>
                      <a:t>4</a:t>
                    </a:r>
                    <a:r>
                      <a:rPr lang="en-US" sz="2400" b="1" dirty="0"/>
                      <a:t> 2%</a:t>
                    </a:r>
                    <a:endParaRPr lang="en-US" dirty="0"/>
                  </a:p>
                </c:rich>
              </c:tx>
              <c:dLblPos val="bestFit"/>
              <c:showLegendKey val="0"/>
              <c:showVal val="0"/>
              <c:showCatName val="1"/>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B-F899-524D-99DB-FC8CE488F04F}"/>
                </c:ext>
              </c:extLst>
            </c:dLbl>
            <c:dLbl>
              <c:idx val="6"/>
              <c:layout>
                <c:manualLayout>
                  <c:x val="-2.9711980896806298E-2"/>
                  <c:y val="-2.7663458734324901E-2"/>
                </c:manualLayout>
              </c:layout>
              <c:tx>
                <c:rich>
                  <a:bodyPr/>
                  <a:lstStyle/>
                  <a:p>
                    <a:r>
                      <a:rPr lang="en-US" sz="2400" b="1" dirty="0"/>
                      <a:t>N</a:t>
                    </a:r>
                    <a:r>
                      <a:rPr lang="en-US" sz="2400" b="1" baseline="-6000" dirty="0"/>
                      <a:t>2</a:t>
                    </a:r>
                    <a:r>
                      <a:rPr lang="en-US" sz="2400" b="1" dirty="0"/>
                      <a:t>O 1%</a:t>
                    </a:r>
                    <a:endParaRPr lang="en-US" dirty="0"/>
                  </a:p>
                </c:rich>
              </c:tx>
              <c:dLblPos val="bestFit"/>
              <c:showLegendKey val="0"/>
              <c:showVal val="0"/>
              <c:showCatName val="1"/>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D-F899-524D-99DB-FC8CE488F04F}"/>
                </c:ext>
              </c:extLst>
            </c:dLbl>
            <c:dLbl>
              <c:idx val="7"/>
              <c:delete val="1"/>
              <c:extLst>
                <c:ext xmlns:c15="http://schemas.microsoft.com/office/drawing/2012/chart" uri="{CE6537A1-D6FC-4f65-9D91-7224C49458BB}"/>
                <c:ext xmlns:c16="http://schemas.microsoft.com/office/drawing/2014/chart" uri="{C3380CC4-5D6E-409C-BE32-E72D297353CC}">
                  <c16:uniqueId val="{0000000F-F899-524D-99DB-FC8CE488F04F}"/>
                </c:ext>
              </c:extLst>
            </c:dLbl>
            <c:dLbl>
              <c:idx val="8"/>
              <c:delete val="1"/>
              <c:extLst>
                <c:ext xmlns:c15="http://schemas.microsoft.com/office/drawing/2012/chart" uri="{CE6537A1-D6FC-4f65-9D91-7224C49458BB}"/>
                <c:ext xmlns:c16="http://schemas.microsoft.com/office/drawing/2014/chart" uri="{C3380CC4-5D6E-409C-BE32-E72D297353CC}">
                  <c16:uniqueId val="{00000011-F899-524D-99DB-FC8CE488F04F}"/>
                </c:ext>
              </c:extLst>
            </c:dLbl>
            <c:spPr>
              <a:noFill/>
              <a:ln>
                <a:noFill/>
              </a:ln>
              <a:effectLst/>
            </c:spPr>
            <c:txPr>
              <a:bodyPr/>
              <a:lstStyle/>
              <a:p>
                <a:pPr>
                  <a:defRPr sz="2400" b="1"/>
                </a:pPr>
                <a:endParaRPr lang="fr-FR"/>
              </a:p>
            </c:txPr>
            <c:dLblPos val="bestFit"/>
            <c:showLegendKey val="0"/>
            <c:showVal val="0"/>
            <c:showCatName val="1"/>
            <c:showSerName val="0"/>
            <c:showPercent val="1"/>
            <c:showBubbleSize val="0"/>
            <c:separator> </c:separator>
            <c:showLeaderLines val="1"/>
            <c:extLst>
              <c:ext xmlns:c15="http://schemas.microsoft.com/office/drawing/2012/chart" uri="{CE6537A1-D6FC-4f65-9D91-7224C49458BB}"/>
            </c:extLst>
          </c:dLbls>
          <c:cat>
            <c:strRef>
              <c:f>'Data for Graphs'!$L$2:$L$10</c:f>
              <c:strCache>
                <c:ptCount val="9"/>
                <c:pt idx="0">
                  <c:v>Agriculture</c:v>
                </c:pt>
                <c:pt idx="1">
                  <c:v>NG &amp; Oil</c:v>
                </c:pt>
                <c:pt idx="2">
                  <c:v>Coal</c:v>
                </c:pt>
                <c:pt idx="3">
                  <c:v>Stat &amp; Mobile</c:v>
                </c:pt>
                <c:pt idx="4">
                  <c:v>Stat &amp; Mobile</c:v>
                </c:pt>
                <c:pt idx="5">
                  <c:v>Other CH4</c:v>
                </c:pt>
                <c:pt idx="6">
                  <c:v>Other N2O</c:v>
                </c:pt>
                <c:pt idx="7">
                  <c:v>Industry</c:v>
                </c:pt>
                <c:pt idx="8">
                  <c:v>Waste</c:v>
                </c:pt>
              </c:strCache>
            </c:strRef>
          </c:cat>
          <c:val>
            <c:numRef>
              <c:f>'Data for Graphs'!$M$2:$M$10</c:f>
              <c:numCache>
                <c:formatCode>0.0</c:formatCode>
                <c:ptCount val="9"/>
                <c:pt idx="0">
                  <c:v>6.7594406290100464</c:v>
                </c:pt>
                <c:pt idx="1">
                  <c:v>2.1161764916626011</c:v>
                </c:pt>
                <c:pt idx="2">
                  <c:v>0.749391977123396</c:v>
                </c:pt>
                <c:pt idx="3">
                  <c:v>0.31457979832684901</c:v>
                </c:pt>
                <c:pt idx="4">
                  <c:v>0.28785922058782498</c:v>
                </c:pt>
                <c:pt idx="5">
                  <c:v>0.25</c:v>
                </c:pt>
                <c:pt idx="6">
                  <c:v>0.08</c:v>
                </c:pt>
                <c:pt idx="7">
                  <c:v>1.1662914815584999</c:v>
                </c:pt>
                <c:pt idx="8">
                  <c:v>1.7988258656531579</c:v>
                </c:pt>
              </c:numCache>
            </c:numRef>
          </c:val>
          <c:extLst>
            <c:ext xmlns:c16="http://schemas.microsoft.com/office/drawing/2014/chart" uri="{C3380CC4-5D6E-409C-BE32-E72D297353CC}">
              <c16:uniqueId val="{00000016-F899-524D-99DB-FC8CE488F04F}"/>
            </c:ext>
          </c:extLst>
        </c:ser>
        <c:dLbls>
          <c:showLegendKey val="0"/>
          <c:showVal val="1"/>
          <c:showCatName val="1"/>
          <c:showSerName val="0"/>
          <c:showPercent val="0"/>
          <c:showBubbleSize val="0"/>
          <c:showLeaderLines val="1"/>
        </c:dLbls>
        <c:firstSliceAng val="0"/>
      </c:pieChart>
    </c:plotArea>
    <c:plotVisOnly val="1"/>
    <c:dispBlanksAs val="gap"/>
    <c:showDLblsOverMax val="0"/>
  </c:chart>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spPr>
            <a:solidFill>
              <a:schemeClr val="accent3"/>
            </a:solidFill>
          </c:spPr>
          <c:dPt>
            <c:idx val="0"/>
            <c:bubble3D val="0"/>
            <c:spPr>
              <a:solidFill>
                <a:srgbClr val="9BBB59"/>
              </a:solidFill>
            </c:spPr>
            <c:extLst>
              <c:ext xmlns:c16="http://schemas.microsoft.com/office/drawing/2014/chart" uri="{C3380CC4-5D6E-409C-BE32-E72D297353CC}">
                <c16:uniqueId val="{00000001-DD23-9A45-BA61-83A9183381F8}"/>
              </c:ext>
            </c:extLst>
          </c:dPt>
          <c:dPt>
            <c:idx val="1"/>
            <c:bubble3D val="0"/>
            <c:spPr>
              <a:noFill/>
            </c:spPr>
            <c:extLst>
              <c:ext xmlns:c16="http://schemas.microsoft.com/office/drawing/2014/chart" uri="{C3380CC4-5D6E-409C-BE32-E72D297353CC}">
                <c16:uniqueId val="{00000001-ECC0-2349-BAB0-F367485859B5}"/>
              </c:ext>
            </c:extLst>
          </c:dPt>
          <c:dPt>
            <c:idx val="2"/>
            <c:bubble3D val="0"/>
            <c:spPr>
              <a:solidFill>
                <a:srgbClr val="B0A0C5"/>
              </a:solidFill>
            </c:spPr>
            <c:extLst>
              <c:ext xmlns:c16="http://schemas.microsoft.com/office/drawing/2014/chart" uri="{C3380CC4-5D6E-409C-BE32-E72D297353CC}">
                <c16:uniqueId val="{00000003-ECC0-2349-BAB0-F367485859B5}"/>
              </c:ext>
            </c:extLst>
          </c:dPt>
          <c:dPt>
            <c:idx val="3"/>
            <c:bubble3D val="0"/>
            <c:spPr>
              <a:solidFill>
                <a:srgbClr val="948A54"/>
              </a:solidFill>
            </c:spPr>
            <c:extLst>
              <c:ext xmlns:c16="http://schemas.microsoft.com/office/drawing/2014/chart" uri="{C3380CC4-5D6E-409C-BE32-E72D297353CC}">
                <c16:uniqueId val="{00000005-ECC0-2349-BAB0-F367485859B5}"/>
              </c:ext>
            </c:extLst>
          </c:dPt>
          <c:dLbls>
            <c:dLbl>
              <c:idx val="1"/>
              <c:delete val="1"/>
              <c:extLst>
                <c:ext xmlns:c15="http://schemas.microsoft.com/office/drawing/2012/chart" uri="{CE6537A1-D6FC-4f65-9D91-7224C49458BB}"/>
                <c:ext xmlns:c16="http://schemas.microsoft.com/office/drawing/2014/chart" uri="{C3380CC4-5D6E-409C-BE32-E72D297353CC}">
                  <c16:uniqueId val="{00000001-ECC0-2349-BAB0-F367485859B5}"/>
                </c:ext>
              </c:extLst>
            </c:dLbl>
            <c:spPr>
              <a:noFill/>
              <a:ln>
                <a:noFill/>
              </a:ln>
              <a:effectLst/>
            </c:spPr>
            <c:dLblPos val="outEnd"/>
            <c:showLegendKey val="0"/>
            <c:showVal val="0"/>
            <c:showCatName val="1"/>
            <c:showSerName val="0"/>
            <c:showPercent val="0"/>
            <c:showBubbleSize val="0"/>
            <c:showLeaderLines val="0"/>
            <c:extLst>
              <c:ext xmlns:c15="http://schemas.microsoft.com/office/drawing/2012/chart" uri="{CE6537A1-D6FC-4f65-9D91-7224C49458BB}"/>
            </c:extLst>
          </c:dLbls>
          <c:cat>
            <c:strRef>
              <c:f>'Data for Graphs'!$F$2:$F$5</c:f>
              <c:strCache>
                <c:ptCount val="4"/>
                <c:pt idx="0">
                  <c:v>Agriculture</c:v>
                </c:pt>
                <c:pt idx="1">
                  <c:v>Energy</c:v>
                </c:pt>
                <c:pt idx="2">
                  <c:v>Industry</c:v>
                </c:pt>
                <c:pt idx="3">
                  <c:v>Waste</c:v>
                </c:pt>
              </c:strCache>
            </c:strRef>
          </c:cat>
          <c:val>
            <c:numRef>
              <c:f>'Data for Graphs'!$G$2:$G$5</c:f>
              <c:numCache>
                <c:formatCode>0.0</c:formatCode>
                <c:ptCount val="4"/>
                <c:pt idx="0">
                  <c:v>6.7594406290100464</c:v>
                </c:pt>
                <c:pt idx="1">
                  <c:v>3.7717019177640139</c:v>
                </c:pt>
                <c:pt idx="2">
                  <c:v>1.1662914815584999</c:v>
                </c:pt>
                <c:pt idx="3">
                  <c:v>1.7988258656531579</c:v>
                </c:pt>
              </c:numCache>
            </c:numRef>
          </c:val>
          <c:extLst>
            <c:ext xmlns:c16="http://schemas.microsoft.com/office/drawing/2014/chart" uri="{C3380CC4-5D6E-409C-BE32-E72D297353CC}">
              <c16:uniqueId val="{00000006-ECC0-2349-BAB0-F367485859B5}"/>
            </c:ext>
          </c:extLst>
        </c:ser>
        <c:dLbls>
          <c:showLegendKey val="0"/>
          <c:showVal val="1"/>
          <c:showCatName val="1"/>
          <c:showSerName val="0"/>
          <c:showPercent val="0"/>
          <c:showBubbleSize val="0"/>
          <c:showLeaderLines val="0"/>
        </c:dLbls>
        <c:firstSliceAng val="0"/>
      </c:pieChart>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plotArea>
    <c:legend>
      <c:legendPos val="r"/>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8355583392985001"/>
          <c:y val="0"/>
          <c:w val="0.63564065855404495"/>
          <c:h val="0.78783645481432396"/>
        </c:manualLayout>
      </c:layout>
      <c:pieChart>
        <c:varyColors val="1"/>
        <c:ser>
          <c:idx val="0"/>
          <c:order val="0"/>
          <c:spPr>
            <a:solidFill>
              <a:schemeClr val="accent3"/>
            </a:solidFill>
          </c:spPr>
          <c:dPt>
            <c:idx val="0"/>
            <c:bubble3D val="0"/>
            <c:spPr>
              <a:noFill/>
            </c:spPr>
            <c:extLst>
              <c:ext xmlns:c16="http://schemas.microsoft.com/office/drawing/2014/chart" uri="{C3380CC4-5D6E-409C-BE32-E72D297353CC}">
                <c16:uniqueId val="{00000001-ED4A-A74E-AC68-AD112EEFD86B}"/>
              </c:ext>
            </c:extLst>
          </c:dPt>
          <c:dPt>
            <c:idx val="1"/>
            <c:bubble3D val="0"/>
            <c:spPr>
              <a:noFill/>
            </c:spPr>
            <c:extLst>
              <c:ext xmlns:c16="http://schemas.microsoft.com/office/drawing/2014/chart" uri="{C3380CC4-5D6E-409C-BE32-E72D297353CC}">
                <c16:uniqueId val="{00000003-ED4A-A74E-AC68-AD112EEFD86B}"/>
              </c:ext>
            </c:extLst>
          </c:dPt>
          <c:dPt>
            <c:idx val="2"/>
            <c:bubble3D val="0"/>
            <c:spPr>
              <a:solidFill>
                <a:srgbClr val="B0A0C5"/>
              </a:solidFill>
            </c:spPr>
            <c:extLst>
              <c:ext xmlns:c16="http://schemas.microsoft.com/office/drawing/2014/chart" uri="{C3380CC4-5D6E-409C-BE32-E72D297353CC}">
                <c16:uniqueId val="{00000005-ED4A-A74E-AC68-AD112EEFD86B}"/>
              </c:ext>
            </c:extLst>
          </c:dPt>
          <c:dPt>
            <c:idx val="3"/>
            <c:bubble3D val="0"/>
            <c:spPr>
              <a:solidFill>
                <a:srgbClr val="7030A0"/>
              </a:solidFill>
            </c:spPr>
            <c:extLst>
              <c:ext xmlns:c16="http://schemas.microsoft.com/office/drawing/2014/chart" uri="{C3380CC4-5D6E-409C-BE32-E72D297353CC}">
                <c16:uniqueId val="{00000007-ED4A-A74E-AC68-AD112EEFD86B}"/>
              </c:ext>
            </c:extLst>
          </c:dPt>
          <c:dPt>
            <c:idx val="4"/>
            <c:bubble3D val="0"/>
            <c:spPr>
              <a:noFill/>
            </c:spPr>
            <c:extLst>
              <c:ext xmlns:c16="http://schemas.microsoft.com/office/drawing/2014/chart" uri="{C3380CC4-5D6E-409C-BE32-E72D297353CC}">
                <c16:uniqueId val="{00000009-ED4A-A74E-AC68-AD112EEFD86B}"/>
              </c:ext>
            </c:extLst>
          </c:dPt>
          <c:dLbls>
            <c:dLbl>
              <c:idx val="0"/>
              <c:delete val="1"/>
              <c:extLst>
                <c:ext xmlns:c15="http://schemas.microsoft.com/office/drawing/2012/chart" uri="{CE6537A1-D6FC-4f65-9D91-7224C49458BB}"/>
                <c:ext xmlns:c16="http://schemas.microsoft.com/office/drawing/2014/chart" uri="{C3380CC4-5D6E-409C-BE32-E72D297353CC}">
                  <c16:uniqueId val="{00000001-ED4A-A74E-AC68-AD112EEFD86B}"/>
                </c:ext>
              </c:extLst>
            </c:dLbl>
            <c:dLbl>
              <c:idx val="1"/>
              <c:delete val="1"/>
              <c:extLst>
                <c:ext xmlns:c15="http://schemas.microsoft.com/office/drawing/2012/chart" uri="{CE6537A1-D6FC-4f65-9D91-7224C49458BB}"/>
                <c:ext xmlns:c16="http://schemas.microsoft.com/office/drawing/2014/chart" uri="{C3380CC4-5D6E-409C-BE32-E72D297353CC}">
                  <c16:uniqueId val="{00000003-ED4A-A74E-AC68-AD112EEFD86B}"/>
                </c:ext>
              </c:extLst>
            </c:dLbl>
            <c:dLbl>
              <c:idx val="2"/>
              <c:layout>
                <c:manualLayout>
                  <c:x val="-2.8409090909090901E-2"/>
                  <c:y val="4.6948365485262201E-3"/>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ED4A-A74E-AC68-AD112EEFD86B}"/>
                </c:ext>
              </c:extLst>
            </c:dLbl>
            <c:dLbl>
              <c:idx val="3"/>
              <c:layout>
                <c:manualLayout>
                  <c:x val="-3.5984848484848501E-2"/>
                  <c:y val="9.3896730970524402E-3"/>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ED4A-A74E-AC68-AD112EEFD86B}"/>
                </c:ext>
              </c:extLst>
            </c:dLbl>
            <c:dLbl>
              <c:idx val="4"/>
              <c:delete val="1"/>
              <c:extLst>
                <c:ext xmlns:c15="http://schemas.microsoft.com/office/drawing/2012/chart" uri="{CE6537A1-D6FC-4f65-9D91-7224C49458BB}"/>
                <c:ext xmlns:c16="http://schemas.microsoft.com/office/drawing/2014/chart" uri="{C3380CC4-5D6E-409C-BE32-E72D297353CC}">
                  <c16:uniqueId val="{00000009-ED4A-A74E-AC68-AD112EEFD86B}"/>
                </c:ext>
              </c:extLst>
            </c:dLbl>
            <c:spPr>
              <a:noFill/>
              <a:ln>
                <a:noFill/>
              </a:ln>
              <a:effectLst/>
            </c:spPr>
            <c:txPr>
              <a:bodyPr/>
              <a:lstStyle/>
              <a:p>
                <a:pPr>
                  <a:defRPr sz="2400" b="1"/>
                </a:pPr>
                <a:endParaRPr lang="fr-FR"/>
              </a:p>
            </c:txPr>
            <c:dLblPos val="outEnd"/>
            <c:showLegendKey val="0"/>
            <c:showVal val="0"/>
            <c:showCatName val="1"/>
            <c:showSerName val="0"/>
            <c:showPercent val="1"/>
            <c:showBubbleSize val="0"/>
            <c:separator> </c:separator>
            <c:showLeaderLines val="1"/>
            <c:extLst>
              <c:ext xmlns:c15="http://schemas.microsoft.com/office/drawing/2012/chart" uri="{CE6537A1-D6FC-4f65-9D91-7224C49458BB}"/>
            </c:extLst>
          </c:dLbls>
          <c:cat>
            <c:strRef>
              <c:f>'Data for Graphs'!$R$2:$R$6</c:f>
              <c:strCache>
                <c:ptCount val="5"/>
                <c:pt idx="0">
                  <c:v>Agriculture</c:v>
                </c:pt>
                <c:pt idx="1">
                  <c:v>Energy</c:v>
                </c:pt>
                <c:pt idx="2">
                  <c:v>CFCs</c:v>
                </c:pt>
                <c:pt idx="3">
                  <c:v>Other Industry</c:v>
                </c:pt>
                <c:pt idx="4">
                  <c:v>Waste</c:v>
                </c:pt>
              </c:strCache>
            </c:strRef>
          </c:cat>
          <c:val>
            <c:numRef>
              <c:f>'Data for Graphs'!$S$2:$S$6</c:f>
              <c:numCache>
                <c:formatCode>0.0</c:formatCode>
                <c:ptCount val="5"/>
                <c:pt idx="0">
                  <c:v>6.7594406290100464</c:v>
                </c:pt>
                <c:pt idx="1">
                  <c:v>3.7717019177640139</c:v>
                </c:pt>
                <c:pt idx="2">
                  <c:v>0.739445892968151</c:v>
                </c:pt>
                <c:pt idx="3">
                  <c:v>0.52</c:v>
                </c:pt>
                <c:pt idx="4">
                  <c:v>1.7988258656531579</c:v>
                </c:pt>
              </c:numCache>
            </c:numRef>
          </c:val>
          <c:extLst>
            <c:ext xmlns:c16="http://schemas.microsoft.com/office/drawing/2014/chart" uri="{C3380CC4-5D6E-409C-BE32-E72D297353CC}">
              <c16:uniqueId val="{0000000A-ED4A-A74E-AC68-AD112EEFD86B}"/>
            </c:ext>
          </c:extLst>
        </c:ser>
        <c:dLbls>
          <c:showLegendKey val="0"/>
          <c:showVal val="1"/>
          <c:showCatName val="1"/>
          <c:showSerName val="0"/>
          <c:showPercent val="0"/>
          <c:showBubbleSize val="0"/>
          <c:showLeaderLines val="1"/>
        </c:dLbls>
        <c:firstSliceAng val="349"/>
      </c:pieChart>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068257674129899"/>
          <c:y val="0.102406029796686"/>
          <c:w val="0.63785469898010605"/>
          <c:h val="0.84448372416615403"/>
        </c:manualLayout>
      </c:layout>
      <c:pieChart>
        <c:varyColors val="1"/>
        <c:ser>
          <c:idx val="0"/>
          <c:order val="0"/>
          <c:spPr>
            <a:solidFill>
              <a:schemeClr val="accent3"/>
            </a:solidFill>
          </c:spPr>
          <c:dPt>
            <c:idx val="0"/>
            <c:bubble3D val="0"/>
            <c:spPr>
              <a:noFill/>
            </c:spPr>
            <c:extLst>
              <c:ext xmlns:c16="http://schemas.microsoft.com/office/drawing/2014/chart" uri="{C3380CC4-5D6E-409C-BE32-E72D297353CC}">
                <c16:uniqueId val="{00000001-BBE2-684B-86C9-FB39758F82A1}"/>
              </c:ext>
            </c:extLst>
          </c:dPt>
          <c:dPt>
            <c:idx val="1"/>
            <c:bubble3D val="0"/>
            <c:spPr>
              <a:noFill/>
            </c:spPr>
            <c:extLst>
              <c:ext xmlns:c16="http://schemas.microsoft.com/office/drawing/2014/chart" uri="{C3380CC4-5D6E-409C-BE32-E72D297353CC}">
                <c16:uniqueId val="{00000003-BBE2-684B-86C9-FB39758F82A1}"/>
              </c:ext>
            </c:extLst>
          </c:dPt>
          <c:dPt>
            <c:idx val="2"/>
            <c:bubble3D val="0"/>
            <c:spPr>
              <a:noFill/>
            </c:spPr>
            <c:extLst>
              <c:ext xmlns:c16="http://schemas.microsoft.com/office/drawing/2014/chart" uri="{C3380CC4-5D6E-409C-BE32-E72D297353CC}">
                <c16:uniqueId val="{00000005-BBE2-684B-86C9-FB39758F82A1}"/>
              </c:ext>
            </c:extLst>
          </c:dPt>
          <c:dPt>
            <c:idx val="3"/>
            <c:bubble3D val="0"/>
            <c:spPr>
              <a:solidFill>
                <a:srgbClr val="948A54"/>
              </a:solidFill>
              <a:ln>
                <a:solidFill>
                  <a:schemeClr val="accent3">
                    <a:lumMod val="40000"/>
                    <a:lumOff val="60000"/>
                  </a:schemeClr>
                </a:solidFill>
              </a:ln>
            </c:spPr>
            <c:extLst>
              <c:ext xmlns:c16="http://schemas.microsoft.com/office/drawing/2014/chart" uri="{C3380CC4-5D6E-409C-BE32-E72D297353CC}">
                <c16:uniqueId val="{00000007-BBE2-684B-86C9-FB39758F82A1}"/>
              </c:ext>
            </c:extLst>
          </c:dPt>
          <c:dPt>
            <c:idx val="4"/>
            <c:bubble3D val="0"/>
            <c:spPr>
              <a:solidFill>
                <a:schemeClr val="accent4">
                  <a:lumMod val="50000"/>
                </a:schemeClr>
              </a:solidFill>
            </c:spPr>
            <c:extLst>
              <c:ext xmlns:c16="http://schemas.microsoft.com/office/drawing/2014/chart" uri="{C3380CC4-5D6E-409C-BE32-E72D297353CC}">
                <c16:uniqueId val="{00000009-BBE2-684B-86C9-FB39758F82A1}"/>
              </c:ext>
            </c:extLst>
          </c:dPt>
          <c:dPt>
            <c:idx val="5"/>
            <c:bubble3D val="0"/>
            <c:spPr>
              <a:solidFill>
                <a:schemeClr val="bg2">
                  <a:lumMod val="50000"/>
                </a:schemeClr>
              </a:solidFill>
            </c:spPr>
            <c:extLst>
              <c:ext xmlns:c16="http://schemas.microsoft.com/office/drawing/2014/chart" uri="{C3380CC4-5D6E-409C-BE32-E72D297353CC}">
                <c16:uniqueId val="{0000000B-BBE2-684B-86C9-FB39758F82A1}"/>
              </c:ext>
            </c:extLst>
          </c:dPt>
          <c:dPt>
            <c:idx val="6"/>
            <c:bubble3D val="0"/>
            <c:spPr>
              <a:pattFill prst="dkUpDiag">
                <a:fgClr>
                  <a:schemeClr val="tx1">
                    <a:lumMod val="75000"/>
                    <a:lumOff val="25000"/>
                  </a:schemeClr>
                </a:fgClr>
                <a:bgClr>
                  <a:schemeClr val="bg1"/>
                </a:bgClr>
              </a:pattFill>
            </c:spPr>
            <c:extLst>
              <c:ext xmlns:c16="http://schemas.microsoft.com/office/drawing/2014/chart" uri="{C3380CC4-5D6E-409C-BE32-E72D297353CC}">
                <c16:uniqueId val="{0000000D-BBE2-684B-86C9-FB39758F82A1}"/>
              </c:ext>
            </c:extLst>
          </c:dPt>
          <c:dPt>
            <c:idx val="7"/>
            <c:bubble3D val="0"/>
            <c:spPr>
              <a:noFill/>
            </c:spPr>
            <c:extLst>
              <c:ext xmlns:c16="http://schemas.microsoft.com/office/drawing/2014/chart" uri="{C3380CC4-5D6E-409C-BE32-E72D297353CC}">
                <c16:uniqueId val="{0000000F-BBE2-684B-86C9-FB39758F82A1}"/>
              </c:ext>
            </c:extLst>
          </c:dPt>
          <c:dPt>
            <c:idx val="8"/>
            <c:bubble3D val="0"/>
            <c:spPr>
              <a:noFill/>
            </c:spPr>
            <c:extLst>
              <c:ext xmlns:c16="http://schemas.microsoft.com/office/drawing/2014/chart" uri="{C3380CC4-5D6E-409C-BE32-E72D297353CC}">
                <c16:uniqueId val="{00000011-BBE2-684B-86C9-FB39758F82A1}"/>
              </c:ext>
            </c:extLst>
          </c:dPt>
          <c:dPt>
            <c:idx val="9"/>
            <c:bubble3D val="0"/>
            <c:spPr>
              <a:solidFill>
                <a:schemeClr val="accent4">
                  <a:lumMod val="40000"/>
                  <a:lumOff val="60000"/>
                </a:schemeClr>
              </a:solidFill>
            </c:spPr>
            <c:extLst>
              <c:ext xmlns:c16="http://schemas.microsoft.com/office/drawing/2014/chart" uri="{C3380CC4-5D6E-409C-BE32-E72D297353CC}">
                <c16:uniqueId val="{00000013-BBE2-684B-86C9-FB39758F82A1}"/>
              </c:ext>
            </c:extLst>
          </c:dPt>
          <c:dPt>
            <c:idx val="10"/>
            <c:bubble3D val="0"/>
            <c:spPr>
              <a:solidFill>
                <a:schemeClr val="bg2">
                  <a:lumMod val="50000"/>
                </a:schemeClr>
              </a:solidFill>
            </c:spPr>
            <c:extLst>
              <c:ext xmlns:c16="http://schemas.microsoft.com/office/drawing/2014/chart" uri="{C3380CC4-5D6E-409C-BE32-E72D297353CC}">
                <c16:uniqueId val="{00000015-BBE2-684B-86C9-FB39758F82A1}"/>
              </c:ext>
            </c:extLst>
          </c:dPt>
          <c:dLbls>
            <c:dLbl>
              <c:idx val="0"/>
              <c:delete val="1"/>
              <c:extLst>
                <c:ext xmlns:c15="http://schemas.microsoft.com/office/drawing/2012/chart" uri="{CE6537A1-D6FC-4f65-9D91-7224C49458BB}"/>
                <c:ext xmlns:c16="http://schemas.microsoft.com/office/drawing/2014/chart" uri="{C3380CC4-5D6E-409C-BE32-E72D297353CC}">
                  <c16:uniqueId val="{00000001-BBE2-684B-86C9-FB39758F82A1}"/>
                </c:ext>
              </c:extLst>
            </c:dLbl>
            <c:dLbl>
              <c:idx val="1"/>
              <c:delete val="1"/>
              <c:extLst>
                <c:ext xmlns:c15="http://schemas.microsoft.com/office/drawing/2012/chart" uri="{CE6537A1-D6FC-4f65-9D91-7224C49458BB}"/>
                <c:ext xmlns:c16="http://schemas.microsoft.com/office/drawing/2014/chart" uri="{C3380CC4-5D6E-409C-BE32-E72D297353CC}">
                  <c16:uniqueId val="{00000003-BBE2-684B-86C9-FB39758F82A1}"/>
                </c:ext>
              </c:extLst>
            </c:dLbl>
            <c:dLbl>
              <c:idx val="2"/>
              <c:delete val="1"/>
              <c:extLst>
                <c:ext xmlns:c15="http://schemas.microsoft.com/office/drawing/2012/chart" uri="{CE6537A1-D6FC-4f65-9D91-7224C49458BB}"/>
                <c:ext xmlns:c16="http://schemas.microsoft.com/office/drawing/2014/chart" uri="{C3380CC4-5D6E-409C-BE32-E72D297353CC}">
                  <c16:uniqueId val="{00000005-BBE2-684B-86C9-FB39758F82A1}"/>
                </c:ext>
              </c:extLst>
            </c:dLbl>
            <c:dLbl>
              <c:idx val="3"/>
              <c:layout>
                <c:manualLayout>
                  <c:x val="-6.4330857252869994E-2"/>
                  <c:y val="3.6883486171211101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BBE2-684B-86C9-FB39758F82A1}"/>
                </c:ext>
              </c:extLst>
            </c:dLbl>
            <c:dLbl>
              <c:idx val="4"/>
              <c:layout>
                <c:manualLayout>
                  <c:x val="-2.78486105780715E-2"/>
                  <c:y val="1.1737091371315501E-2"/>
                </c:manualLayout>
              </c:layout>
              <c:spPr/>
              <c:txPr>
                <a:bodyPr/>
                <a:lstStyle/>
                <a:p>
                  <a:pPr>
                    <a:defRPr sz="2000" b="1"/>
                  </a:pPr>
                  <a:endParaRPr lang="fr-FR"/>
                </a:p>
              </c:txPr>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BBE2-684B-86C9-FB39758F82A1}"/>
                </c:ext>
              </c:extLst>
            </c:dLbl>
            <c:dLbl>
              <c:idx val="5"/>
              <c:layout>
                <c:manualLayout>
                  <c:x val="0.15522842397224901"/>
                  <c:y val="0.10563382234184"/>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B-BBE2-684B-86C9-FB39758F82A1}"/>
                </c:ext>
              </c:extLst>
            </c:dLbl>
            <c:spPr>
              <a:noFill/>
              <a:ln>
                <a:noFill/>
              </a:ln>
              <a:effectLst/>
            </c:spPr>
            <c:txPr>
              <a:bodyPr/>
              <a:lstStyle/>
              <a:p>
                <a:pPr>
                  <a:defRPr sz="2400" b="1"/>
                </a:pPr>
                <a:endParaRPr lang="fr-FR"/>
              </a:p>
            </c:txPr>
            <c:dLblPos val="outEnd"/>
            <c:showLegendKey val="0"/>
            <c:showVal val="0"/>
            <c:showCatName val="1"/>
            <c:showSerName val="0"/>
            <c:showPercent val="1"/>
            <c:showBubbleSize val="0"/>
            <c:separator> </c:separator>
            <c:showLeaderLines val="1"/>
            <c:extLst>
              <c:ext xmlns:c15="http://schemas.microsoft.com/office/drawing/2012/chart" uri="{CE6537A1-D6FC-4f65-9D91-7224C49458BB}"/>
            </c:extLst>
          </c:dLbls>
          <c:cat>
            <c:strRef>
              <c:f>'Data for Graphs'!$O$2:$O$7</c:f>
              <c:strCache>
                <c:ptCount val="6"/>
                <c:pt idx="0">
                  <c:v>Agriculture</c:v>
                </c:pt>
                <c:pt idx="1">
                  <c:v>Energy</c:v>
                </c:pt>
                <c:pt idx="2">
                  <c:v>Industry</c:v>
                </c:pt>
                <c:pt idx="3">
                  <c:v>Landfill</c:v>
                </c:pt>
                <c:pt idx="4">
                  <c:v>Wastewater</c:v>
                </c:pt>
                <c:pt idx="5">
                  <c:v>Other Waste</c:v>
                </c:pt>
              </c:strCache>
            </c:strRef>
          </c:cat>
          <c:val>
            <c:numRef>
              <c:f>'Data for Graphs'!$P$2:$P$7</c:f>
              <c:numCache>
                <c:formatCode>0.0</c:formatCode>
                <c:ptCount val="6"/>
                <c:pt idx="0">
                  <c:v>6.7594406290100464</c:v>
                </c:pt>
                <c:pt idx="1">
                  <c:v>3.7717019177640139</c:v>
                </c:pt>
                <c:pt idx="2">
                  <c:v>1.1662914815584999</c:v>
                </c:pt>
                <c:pt idx="3">
                  <c:v>1.0419586598297901</c:v>
                </c:pt>
                <c:pt idx="4">
                  <c:v>0.64127053505498999</c:v>
                </c:pt>
                <c:pt idx="5">
                  <c:v>0.11</c:v>
                </c:pt>
              </c:numCache>
            </c:numRef>
          </c:val>
          <c:extLst>
            <c:ext xmlns:c16="http://schemas.microsoft.com/office/drawing/2014/chart" uri="{C3380CC4-5D6E-409C-BE32-E72D297353CC}">
              <c16:uniqueId val="{00000016-BBE2-684B-86C9-FB39758F82A1}"/>
            </c:ext>
          </c:extLst>
        </c:ser>
        <c:dLbls>
          <c:showLegendKey val="0"/>
          <c:showVal val="1"/>
          <c:showCatName val="1"/>
          <c:showSerName val="0"/>
          <c:showPercent val="0"/>
          <c:showBubbleSize val="0"/>
          <c:showLeaderLines val="1"/>
        </c:dLbls>
        <c:firstSliceAng val="0"/>
      </c:pieChart>
    </c:plotArea>
    <c:plotVisOnly val="1"/>
    <c:dispBlanksAs val="gap"/>
    <c:showDLblsOverMax val="0"/>
  </c:chart>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spPr>
            <a:solidFill>
              <a:schemeClr val="accent3"/>
            </a:solidFill>
          </c:spPr>
          <c:dPt>
            <c:idx val="0"/>
            <c:bubble3D val="0"/>
            <c:spPr>
              <a:solidFill>
                <a:srgbClr val="9BBB59"/>
              </a:solidFill>
            </c:spPr>
            <c:extLst>
              <c:ext xmlns:c16="http://schemas.microsoft.com/office/drawing/2014/chart" uri="{C3380CC4-5D6E-409C-BE32-E72D297353CC}">
                <c16:uniqueId val="{00000001-2C3B-844B-BDBD-29D357896E94}"/>
              </c:ext>
            </c:extLst>
          </c:dPt>
          <c:dPt>
            <c:idx val="1"/>
            <c:bubble3D val="0"/>
            <c:spPr>
              <a:solidFill>
                <a:schemeClr val="tx1">
                  <a:lumMod val="75000"/>
                  <a:lumOff val="25000"/>
                </a:schemeClr>
              </a:solidFill>
            </c:spPr>
            <c:extLst>
              <c:ext xmlns:c16="http://schemas.microsoft.com/office/drawing/2014/chart" uri="{C3380CC4-5D6E-409C-BE32-E72D297353CC}">
                <c16:uniqueId val="{00000001-8010-624E-B1F0-26BF2428F9DF}"/>
              </c:ext>
            </c:extLst>
          </c:dPt>
          <c:dPt>
            <c:idx val="2"/>
            <c:bubble3D val="0"/>
            <c:spPr>
              <a:solidFill>
                <a:schemeClr val="bg1"/>
              </a:solidFill>
            </c:spPr>
            <c:extLst>
              <c:ext xmlns:c16="http://schemas.microsoft.com/office/drawing/2014/chart" uri="{C3380CC4-5D6E-409C-BE32-E72D297353CC}">
                <c16:uniqueId val="{00000003-8010-624E-B1F0-26BF2428F9DF}"/>
              </c:ext>
            </c:extLst>
          </c:dPt>
          <c:dPt>
            <c:idx val="3"/>
            <c:bubble3D val="0"/>
            <c:spPr>
              <a:noFill/>
            </c:spPr>
            <c:extLst>
              <c:ext xmlns:c16="http://schemas.microsoft.com/office/drawing/2014/chart" uri="{C3380CC4-5D6E-409C-BE32-E72D297353CC}">
                <c16:uniqueId val="{00000005-8010-624E-B1F0-26BF2428F9DF}"/>
              </c:ext>
            </c:extLst>
          </c:dPt>
          <c:dLbls>
            <c:dLbl>
              <c:idx val="2"/>
              <c:delete val="1"/>
              <c:extLst>
                <c:ext xmlns:c15="http://schemas.microsoft.com/office/drawing/2012/chart" uri="{CE6537A1-D6FC-4f65-9D91-7224C49458BB}"/>
                <c:ext xmlns:c16="http://schemas.microsoft.com/office/drawing/2014/chart" uri="{C3380CC4-5D6E-409C-BE32-E72D297353CC}">
                  <c16:uniqueId val="{00000003-8010-624E-B1F0-26BF2428F9DF}"/>
                </c:ext>
              </c:extLst>
            </c:dLbl>
            <c:dLbl>
              <c:idx val="3"/>
              <c:delete val="1"/>
              <c:extLst>
                <c:ext xmlns:c15="http://schemas.microsoft.com/office/drawing/2012/chart" uri="{CE6537A1-D6FC-4f65-9D91-7224C49458BB}"/>
                <c:ext xmlns:c16="http://schemas.microsoft.com/office/drawing/2014/chart" uri="{C3380CC4-5D6E-409C-BE32-E72D297353CC}">
                  <c16:uniqueId val="{00000005-8010-624E-B1F0-26BF2428F9DF}"/>
                </c:ext>
              </c:extLst>
            </c:dLbl>
            <c:spPr>
              <a:noFill/>
              <a:ln>
                <a:noFill/>
              </a:ln>
              <a:effectLst/>
            </c:spPr>
            <c:dLblPos val="outEnd"/>
            <c:showLegendKey val="0"/>
            <c:showVal val="0"/>
            <c:showCatName val="1"/>
            <c:showSerName val="0"/>
            <c:showPercent val="0"/>
            <c:showBubbleSize val="0"/>
            <c:showLeaderLines val="0"/>
            <c:extLst>
              <c:ext xmlns:c15="http://schemas.microsoft.com/office/drawing/2012/chart" uri="{CE6537A1-D6FC-4f65-9D91-7224C49458BB}"/>
            </c:extLst>
          </c:dLbls>
          <c:cat>
            <c:strRef>
              <c:f>'Data for Graphs'!$F$2:$F$5</c:f>
              <c:strCache>
                <c:ptCount val="4"/>
                <c:pt idx="0">
                  <c:v>Agriculture</c:v>
                </c:pt>
                <c:pt idx="1">
                  <c:v>Energy</c:v>
                </c:pt>
                <c:pt idx="2">
                  <c:v>Industry</c:v>
                </c:pt>
                <c:pt idx="3">
                  <c:v>Waste</c:v>
                </c:pt>
              </c:strCache>
            </c:strRef>
          </c:cat>
          <c:val>
            <c:numRef>
              <c:f>'Data for Graphs'!$G$2:$G$5</c:f>
              <c:numCache>
                <c:formatCode>0.0</c:formatCode>
                <c:ptCount val="4"/>
                <c:pt idx="0">
                  <c:v>6.7594406290100464</c:v>
                </c:pt>
                <c:pt idx="1">
                  <c:v>3.7717019177640139</c:v>
                </c:pt>
                <c:pt idx="2">
                  <c:v>1.1662914815584999</c:v>
                </c:pt>
                <c:pt idx="3">
                  <c:v>1.7988258656531579</c:v>
                </c:pt>
              </c:numCache>
            </c:numRef>
          </c:val>
          <c:extLst>
            <c:ext xmlns:c16="http://schemas.microsoft.com/office/drawing/2014/chart" uri="{C3380CC4-5D6E-409C-BE32-E72D297353CC}">
              <c16:uniqueId val="{00000006-8010-624E-B1F0-26BF2428F9DF}"/>
            </c:ext>
          </c:extLst>
        </c:ser>
        <c:dLbls>
          <c:showLegendKey val="0"/>
          <c:showVal val="1"/>
          <c:showCatName val="1"/>
          <c:showSerName val="0"/>
          <c:showPercent val="0"/>
          <c:showBubbleSize val="0"/>
          <c:showLeaderLines val="0"/>
        </c:dLbls>
        <c:firstSliceAng val="0"/>
      </c:pieChart>
    </c:plotArea>
    <c:plotVisOnly val="1"/>
    <c:dispBlanksAs val="gap"/>
    <c:showDLblsOverMax val="0"/>
  </c:chart>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0.64211</cdr:x>
      <cdr:y>0.55556</cdr:y>
    </cdr:from>
    <cdr:to>
      <cdr:x>0.66939</cdr:x>
      <cdr:y>0.55556</cdr:y>
    </cdr:to>
    <cdr:cxnSp macro="">
      <cdr:nvCxnSpPr>
        <cdr:cNvPr id="3" name="Straight Connector 2">
          <a:extLst xmlns:a="http://schemas.openxmlformats.org/drawingml/2006/main">
            <a:ext uri="{FF2B5EF4-FFF2-40B4-BE49-F238E27FC236}">
              <a16:creationId xmlns:a16="http://schemas.microsoft.com/office/drawing/2014/main" id="{A1BEE3C5-C190-9F4D-A854-C4778896536A}"/>
            </a:ext>
          </a:extLst>
        </cdr:cNvPr>
        <cdr:cNvCxnSpPr/>
      </cdr:nvCxnSpPr>
      <cdr:spPr>
        <a:xfrm xmlns:a="http://schemas.openxmlformats.org/drawingml/2006/main">
          <a:off x="4648200" y="3810000"/>
          <a:ext cx="197478" cy="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0.12632</cdr:x>
      <cdr:y>0.23333</cdr:y>
    </cdr:from>
    <cdr:to>
      <cdr:x>0.3158</cdr:x>
      <cdr:y>0.28889</cdr:y>
    </cdr:to>
    <cdr:sp macro="" textlink="">
      <cdr:nvSpPr>
        <cdr:cNvPr id="6" name="TextBox 5"/>
        <cdr:cNvSpPr txBox="1"/>
      </cdr:nvSpPr>
      <cdr:spPr>
        <a:xfrm xmlns:a="http://schemas.openxmlformats.org/drawingml/2006/main">
          <a:off x="914400" y="1600200"/>
          <a:ext cx="1371645" cy="38103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800" b="1" u="sng" dirty="0"/>
            <a:t>Biomass </a:t>
          </a:r>
          <a:r>
            <a:rPr lang="en-US" sz="1800" b="1" u="sng" dirty="0" err="1"/>
            <a:t>etc</a:t>
          </a:r>
          <a:endParaRPr lang="en-US" sz="1800" b="1" u="sng" dirty="0"/>
        </a:p>
      </cdr:txBody>
    </cdr:sp>
  </cdr:relSizeAnchor>
  <cdr:relSizeAnchor xmlns:cdr="http://schemas.openxmlformats.org/drawingml/2006/chartDrawing">
    <cdr:from>
      <cdr:x>0.06316</cdr:x>
      <cdr:y>0.37778</cdr:y>
    </cdr:from>
    <cdr:to>
      <cdr:x>0.25263</cdr:x>
      <cdr:y>0.43333</cdr:y>
    </cdr:to>
    <cdr:sp macro="" textlink="">
      <cdr:nvSpPr>
        <cdr:cNvPr id="7" name="TextBox 1"/>
        <cdr:cNvSpPr txBox="1"/>
      </cdr:nvSpPr>
      <cdr:spPr>
        <a:xfrm xmlns:a="http://schemas.openxmlformats.org/drawingml/2006/main">
          <a:off x="457200" y="2590800"/>
          <a:ext cx="1371600" cy="3810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u="sng" dirty="0"/>
            <a:t>Mobile &amp; Stationary</a:t>
          </a:r>
        </a:p>
      </cdr:txBody>
    </cdr:sp>
  </cdr:relSizeAnchor>
</c:userShapes>
</file>

<file path=ppt/drawings/drawing2.xml><?xml version="1.0" encoding="utf-8"?>
<c:userShapes xmlns:c="http://schemas.openxmlformats.org/drawingml/2006/chart">
  <cdr:relSizeAnchor xmlns:cdr="http://schemas.openxmlformats.org/drawingml/2006/chartDrawing">
    <cdr:from>
      <cdr:x>0.47872</cdr:x>
      <cdr:y>0.1495</cdr:y>
    </cdr:from>
    <cdr:to>
      <cdr:x>0.53191</cdr:x>
      <cdr:y>0.1495</cdr:y>
    </cdr:to>
    <cdr:cxnSp macro="">
      <cdr:nvCxnSpPr>
        <cdr:cNvPr id="3" name="Straight Connector 2">
          <a:extLst xmlns:a="http://schemas.openxmlformats.org/drawingml/2006/main">
            <a:ext uri="{FF2B5EF4-FFF2-40B4-BE49-F238E27FC236}">
              <a16:creationId xmlns:a16="http://schemas.microsoft.com/office/drawing/2014/main" id="{63423595-24D6-F944-89FC-A0004AFA5486}"/>
            </a:ext>
          </a:extLst>
        </cdr:cNvPr>
        <cdr:cNvCxnSpPr/>
      </cdr:nvCxnSpPr>
      <cdr:spPr>
        <a:xfrm xmlns:a="http://schemas.openxmlformats.org/drawingml/2006/main">
          <a:off x="3429000" y="808836"/>
          <a:ext cx="381000" cy="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0BB1A2-5CA4-5B4F-8507-4EE04713E9B5}" type="datetimeFigureOut">
              <a:rPr lang="en-US" smtClean="0"/>
              <a:t>5/12/2020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EBEEF-3E1C-7847-A5F2-393B5B89A285}" type="slidenum">
              <a:rPr lang="en-US" smtClean="0"/>
              <a:t>‹N°›</a:t>
            </a:fld>
            <a:endParaRPr lang="en-US"/>
          </a:p>
        </p:txBody>
      </p:sp>
    </p:spTree>
    <p:extLst>
      <p:ext uri="{BB962C8B-B14F-4D97-AF65-F5344CB8AC3E}">
        <p14:creationId xmlns:p14="http://schemas.microsoft.com/office/powerpoint/2010/main" val="642786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ren21.net/reports/global-status-report/"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ren21.net/reports/global-status-report/"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vox.com/energy-and-environment/2019/6/18/18681591/renewable-energy-china-solar-pv-job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vox.com/energy-and-environment/2019/6/18/18681591/renewable-energy-china-solar-pv-job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bloomberg.com/graphics/2019-can-renewable-energy-power-the-world/"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bloomberg.com/graphics/2019-can-renewable-energy-power-the-world/"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bloomberg.com/graphics/2019-can-renewable-energy-power-the-world/"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ren21.net/reports/global-status-report/"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bloomberg.com/graphics/2019-can-renewable-energy-power-the-world/"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bloomberg.com/graphics/2019-can-renewable-energy-power-the-world/"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ren21.net/reports/global-status-report/"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arbonpricingdashboard.worldbank.org/map_data"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ren21.net/reports/global-status-report/"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ren21.net/reports/global-status-report/"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ren21.net/reports/global-status-report/"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ren21.net/reports/global-status-report/"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bloomberg.com/news/articles/2017-11-30/musk-s-battery-boast-will-be-short-lived-as-rivals-go-bigger"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bloomberg.com/graphics/2015-pace-of-social-change/&#160;"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ren21.net/reports/global-status-report/"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EBEEF-3E1C-7847-A5F2-393B5B89A285}" type="slidenum">
              <a:rPr lang="en-US" smtClean="0"/>
              <a:t>3</a:t>
            </a:fld>
            <a:endParaRPr lang="en-US"/>
          </a:p>
        </p:txBody>
      </p:sp>
    </p:spTree>
    <p:extLst>
      <p:ext uri="{BB962C8B-B14F-4D97-AF65-F5344CB8AC3E}">
        <p14:creationId xmlns:p14="http://schemas.microsoft.com/office/powerpoint/2010/main" val="1158571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https://www.ren21.net/reports/global-status-report/</a:t>
            </a:r>
            <a:endParaRPr lang="en-US" dirty="0"/>
          </a:p>
          <a:p>
            <a:endParaRPr lang="en-US" dirty="0"/>
          </a:p>
        </p:txBody>
      </p:sp>
      <p:sp>
        <p:nvSpPr>
          <p:cNvPr id="4" name="Slide Number Placeholder 3"/>
          <p:cNvSpPr>
            <a:spLocks noGrp="1"/>
          </p:cNvSpPr>
          <p:nvPr>
            <p:ph type="sldNum" sz="quarter" idx="5"/>
          </p:nvPr>
        </p:nvSpPr>
        <p:spPr/>
        <p:txBody>
          <a:bodyPr/>
          <a:lstStyle/>
          <a:p>
            <a:fld id="{21FEBEEF-3E1C-7847-A5F2-393B5B89A285}" type="slidenum">
              <a:rPr lang="en-US" smtClean="0"/>
              <a:t>25</a:t>
            </a:fld>
            <a:endParaRPr lang="en-US"/>
          </a:p>
        </p:txBody>
      </p:sp>
    </p:spTree>
    <p:extLst>
      <p:ext uri="{BB962C8B-B14F-4D97-AF65-F5344CB8AC3E}">
        <p14:creationId xmlns:p14="http://schemas.microsoft.com/office/powerpoint/2010/main" val="3444023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https://www.ren21.net/reports/global-status-report/</a:t>
            </a:r>
            <a:endParaRPr lang="en-US" dirty="0"/>
          </a:p>
        </p:txBody>
      </p:sp>
      <p:sp>
        <p:nvSpPr>
          <p:cNvPr id="4" name="Slide Number Placeholder 3"/>
          <p:cNvSpPr>
            <a:spLocks noGrp="1"/>
          </p:cNvSpPr>
          <p:nvPr>
            <p:ph type="sldNum" sz="quarter" idx="5"/>
          </p:nvPr>
        </p:nvSpPr>
        <p:spPr/>
        <p:txBody>
          <a:bodyPr/>
          <a:lstStyle/>
          <a:p>
            <a:fld id="{21FEBEEF-3E1C-7847-A5F2-393B5B89A285}" type="slidenum">
              <a:rPr lang="en-US" smtClean="0"/>
              <a:t>26</a:t>
            </a:fld>
            <a:endParaRPr lang="en-US"/>
          </a:p>
        </p:txBody>
      </p:sp>
    </p:spTree>
    <p:extLst>
      <p:ext uri="{BB962C8B-B14F-4D97-AF65-F5344CB8AC3E}">
        <p14:creationId xmlns:p14="http://schemas.microsoft.com/office/powerpoint/2010/main" val="2017246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https://www.vox.com/energy-and-environment/2019/6/18/18681591/renewable-energy-china-solar-pv-jobs</a:t>
            </a:r>
            <a:endParaRPr lang="en-US" dirty="0"/>
          </a:p>
        </p:txBody>
      </p:sp>
      <p:sp>
        <p:nvSpPr>
          <p:cNvPr id="4" name="Slide Number Placeholder 3"/>
          <p:cNvSpPr>
            <a:spLocks noGrp="1"/>
          </p:cNvSpPr>
          <p:nvPr>
            <p:ph type="sldNum" sz="quarter" idx="5"/>
          </p:nvPr>
        </p:nvSpPr>
        <p:spPr/>
        <p:txBody>
          <a:bodyPr/>
          <a:lstStyle/>
          <a:p>
            <a:fld id="{21FEBEEF-3E1C-7847-A5F2-393B5B89A285}" type="slidenum">
              <a:rPr lang="en-US" smtClean="0"/>
              <a:t>27</a:t>
            </a:fld>
            <a:endParaRPr lang="en-US"/>
          </a:p>
        </p:txBody>
      </p:sp>
    </p:spTree>
    <p:extLst>
      <p:ext uri="{BB962C8B-B14F-4D97-AF65-F5344CB8AC3E}">
        <p14:creationId xmlns:p14="http://schemas.microsoft.com/office/powerpoint/2010/main" val="1502024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https://www.vox.com/energy-and-environment/2019/6/18/18681591/renewable-energy-china-solar-pv-jobs</a:t>
            </a:r>
            <a:endParaRPr lang="en-US" dirty="0"/>
          </a:p>
        </p:txBody>
      </p:sp>
      <p:sp>
        <p:nvSpPr>
          <p:cNvPr id="4" name="Slide Number Placeholder 3"/>
          <p:cNvSpPr>
            <a:spLocks noGrp="1"/>
          </p:cNvSpPr>
          <p:nvPr>
            <p:ph type="sldNum" sz="quarter" idx="5"/>
          </p:nvPr>
        </p:nvSpPr>
        <p:spPr/>
        <p:txBody>
          <a:bodyPr/>
          <a:lstStyle/>
          <a:p>
            <a:fld id="{21FEBEEF-3E1C-7847-A5F2-393B5B89A285}" type="slidenum">
              <a:rPr lang="en-US" smtClean="0"/>
              <a:t>28</a:t>
            </a:fld>
            <a:endParaRPr lang="en-US"/>
          </a:p>
        </p:txBody>
      </p:sp>
    </p:spTree>
    <p:extLst>
      <p:ext uri="{BB962C8B-B14F-4D97-AF65-F5344CB8AC3E}">
        <p14:creationId xmlns:p14="http://schemas.microsoft.com/office/powerpoint/2010/main" val="3162942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https://www.bloomberg.com/graphics/2019-can-renewable-energy-power-the-world/</a:t>
            </a:r>
            <a:endParaRPr lang="en-US" dirty="0"/>
          </a:p>
          <a:p>
            <a:endParaRPr lang="en-US" dirty="0"/>
          </a:p>
        </p:txBody>
      </p:sp>
      <p:sp>
        <p:nvSpPr>
          <p:cNvPr id="4" name="Slide Number Placeholder 3"/>
          <p:cNvSpPr>
            <a:spLocks noGrp="1"/>
          </p:cNvSpPr>
          <p:nvPr>
            <p:ph type="sldNum" sz="quarter" idx="5"/>
          </p:nvPr>
        </p:nvSpPr>
        <p:spPr/>
        <p:txBody>
          <a:bodyPr/>
          <a:lstStyle/>
          <a:p>
            <a:fld id="{21FEBEEF-3E1C-7847-A5F2-393B5B89A285}" type="slidenum">
              <a:rPr lang="en-US" smtClean="0"/>
              <a:t>29</a:t>
            </a:fld>
            <a:endParaRPr lang="en-US"/>
          </a:p>
        </p:txBody>
      </p:sp>
    </p:spTree>
    <p:extLst>
      <p:ext uri="{BB962C8B-B14F-4D97-AF65-F5344CB8AC3E}">
        <p14:creationId xmlns:p14="http://schemas.microsoft.com/office/powerpoint/2010/main" val="2283316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https://www.bloomberg.com/graphics/2019-can-renewable-energy-power-the-world/</a:t>
            </a:r>
            <a:endParaRPr lang="en-US" dirty="0"/>
          </a:p>
        </p:txBody>
      </p:sp>
      <p:sp>
        <p:nvSpPr>
          <p:cNvPr id="4" name="Slide Number Placeholder 3"/>
          <p:cNvSpPr>
            <a:spLocks noGrp="1"/>
          </p:cNvSpPr>
          <p:nvPr>
            <p:ph type="sldNum" sz="quarter" idx="5"/>
          </p:nvPr>
        </p:nvSpPr>
        <p:spPr/>
        <p:txBody>
          <a:bodyPr/>
          <a:lstStyle/>
          <a:p>
            <a:fld id="{21FEBEEF-3E1C-7847-A5F2-393B5B89A285}" type="slidenum">
              <a:rPr lang="en-US" smtClean="0"/>
              <a:t>30</a:t>
            </a:fld>
            <a:endParaRPr lang="en-US"/>
          </a:p>
        </p:txBody>
      </p:sp>
    </p:spTree>
    <p:extLst>
      <p:ext uri="{BB962C8B-B14F-4D97-AF65-F5344CB8AC3E}">
        <p14:creationId xmlns:p14="http://schemas.microsoft.com/office/powerpoint/2010/main" val="3908767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https://www.bloomberg.com/graphics/2019-can-renewable-energy-power-the-world/</a:t>
            </a:r>
            <a:endParaRPr lang="en-US" dirty="0"/>
          </a:p>
          <a:p>
            <a:endParaRPr lang="en-US" dirty="0"/>
          </a:p>
        </p:txBody>
      </p:sp>
      <p:sp>
        <p:nvSpPr>
          <p:cNvPr id="4" name="Slide Number Placeholder 3"/>
          <p:cNvSpPr>
            <a:spLocks noGrp="1"/>
          </p:cNvSpPr>
          <p:nvPr>
            <p:ph type="sldNum" sz="quarter" idx="5"/>
          </p:nvPr>
        </p:nvSpPr>
        <p:spPr/>
        <p:txBody>
          <a:bodyPr/>
          <a:lstStyle/>
          <a:p>
            <a:fld id="{21FEBEEF-3E1C-7847-A5F2-393B5B89A285}" type="slidenum">
              <a:rPr lang="en-US" smtClean="0"/>
              <a:t>31</a:t>
            </a:fld>
            <a:endParaRPr lang="en-US"/>
          </a:p>
        </p:txBody>
      </p:sp>
    </p:spTree>
    <p:extLst>
      <p:ext uri="{BB962C8B-B14F-4D97-AF65-F5344CB8AC3E}">
        <p14:creationId xmlns:p14="http://schemas.microsoft.com/office/powerpoint/2010/main" val="1725208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46958E8-2835-F545-93BE-A5E31C85FBC1}" type="slidenum">
              <a:rPr lang="en-US" sz="1200"/>
              <a:pPr/>
              <a:t>32</a:t>
            </a:fld>
            <a:endParaRPr lang="en-US" sz="1200"/>
          </a:p>
        </p:txBody>
      </p:sp>
      <p:sp>
        <p:nvSpPr>
          <p:cNvPr id="233474" name="Rectangle 2"/>
          <p:cNvSpPr>
            <a:spLocks noGrp="1" noRot="1" noChangeAspect="1" noChangeArrowheads="1" noTextEdit="1"/>
          </p:cNvSpPr>
          <p:nvPr>
            <p:ph type="sldImg"/>
          </p:nvPr>
        </p:nvSpPr>
        <p:spPr>
          <a:xfrm>
            <a:off x="381000" y="685800"/>
            <a:ext cx="6096000" cy="3429000"/>
          </a:xfrm>
          <a:ln/>
        </p:spPr>
      </p:sp>
      <p:sp>
        <p:nvSpPr>
          <p:cNvPr id="23347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1606302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https://www.ren21.net/reports/global-status-report/</a:t>
            </a:r>
            <a:endParaRPr lang="en-US" dirty="0"/>
          </a:p>
        </p:txBody>
      </p:sp>
      <p:sp>
        <p:nvSpPr>
          <p:cNvPr id="4" name="Slide Number Placeholder 3"/>
          <p:cNvSpPr>
            <a:spLocks noGrp="1"/>
          </p:cNvSpPr>
          <p:nvPr>
            <p:ph type="sldNum" sz="quarter" idx="5"/>
          </p:nvPr>
        </p:nvSpPr>
        <p:spPr/>
        <p:txBody>
          <a:bodyPr/>
          <a:lstStyle/>
          <a:p>
            <a:fld id="{21FEBEEF-3E1C-7847-A5F2-393B5B89A285}" type="slidenum">
              <a:rPr lang="en-US" smtClean="0"/>
              <a:t>34</a:t>
            </a:fld>
            <a:endParaRPr lang="en-US"/>
          </a:p>
        </p:txBody>
      </p:sp>
    </p:spTree>
    <p:extLst>
      <p:ext uri="{BB962C8B-B14F-4D97-AF65-F5344CB8AC3E}">
        <p14:creationId xmlns:p14="http://schemas.microsoft.com/office/powerpoint/2010/main" val="3849309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https://www.bloomberg.com/graphics/2019-can-renewable-energy-power-the-world/</a:t>
            </a:r>
            <a:endParaRPr lang="en-US" dirty="0"/>
          </a:p>
          <a:p>
            <a:endParaRPr lang="en-US" dirty="0"/>
          </a:p>
        </p:txBody>
      </p:sp>
      <p:sp>
        <p:nvSpPr>
          <p:cNvPr id="4" name="Slide Number Placeholder 3"/>
          <p:cNvSpPr>
            <a:spLocks noGrp="1"/>
          </p:cNvSpPr>
          <p:nvPr>
            <p:ph type="sldNum" sz="quarter" idx="5"/>
          </p:nvPr>
        </p:nvSpPr>
        <p:spPr/>
        <p:txBody>
          <a:bodyPr/>
          <a:lstStyle/>
          <a:p>
            <a:fld id="{21FEBEEF-3E1C-7847-A5F2-393B5B89A285}" type="slidenum">
              <a:rPr lang="en-US" smtClean="0"/>
              <a:t>35</a:t>
            </a:fld>
            <a:endParaRPr lang="en-US"/>
          </a:p>
        </p:txBody>
      </p:sp>
    </p:spTree>
    <p:extLst>
      <p:ext uri="{BB962C8B-B14F-4D97-AF65-F5344CB8AC3E}">
        <p14:creationId xmlns:p14="http://schemas.microsoft.com/office/powerpoint/2010/main" val="3561026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86E36B-CB5C-9D40-9701-E4939FA9DA6F}" type="slidenum">
              <a:rPr lang="en-US" smtClean="0"/>
              <a:t>7</a:t>
            </a:fld>
            <a:endParaRPr lang="en-US"/>
          </a:p>
        </p:txBody>
      </p:sp>
    </p:spTree>
    <p:extLst>
      <p:ext uri="{BB962C8B-B14F-4D97-AF65-F5344CB8AC3E}">
        <p14:creationId xmlns:p14="http://schemas.microsoft.com/office/powerpoint/2010/main" val="3944029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https://www.bloomberg.com/graphics/2019-can-renewable-energy-power-the-world/</a:t>
            </a:r>
            <a:endParaRPr lang="en-US" dirty="0"/>
          </a:p>
        </p:txBody>
      </p:sp>
      <p:sp>
        <p:nvSpPr>
          <p:cNvPr id="4" name="Slide Number Placeholder 3"/>
          <p:cNvSpPr>
            <a:spLocks noGrp="1"/>
          </p:cNvSpPr>
          <p:nvPr>
            <p:ph type="sldNum" sz="quarter" idx="5"/>
          </p:nvPr>
        </p:nvSpPr>
        <p:spPr/>
        <p:txBody>
          <a:bodyPr/>
          <a:lstStyle/>
          <a:p>
            <a:fld id="{21FEBEEF-3E1C-7847-A5F2-393B5B89A285}" type="slidenum">
              <a:rPr lang="en-US" smtClean="0"/>
              <a:t>36</a:t>
            </a:fld>
            <a:endParaRPr lang="en-US"/>
          </a:p>
        </p:txBody>
      </p:sp>
    </p:spTree>
    <p:extLst>
      <p:ext uri="{BB962C8B-B14F-4D97-AF65-F5344CB8AC3E}">
        <p14:creationId xmlns:p14="http://schemas.microsoft.com/office/powerpoint/2010/main" val="3047745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endcoal.org</a:t>
            </a:r>
            <a:r>
              <a:rPr lang="en-US" dirty="0"/>
              <a:t>/</a:t>
            </a:r>
            <a:r>
              <a:rPr lang="en-US" dirty="0" err="1"/>
              <a:t>wp</a:t>
            </a:r>
            <a:r>
              <a:rPr lang="en-US" dirty="0"/>
              <a:t>-content/uploads/2018/03/BoomAndBust_2018_r6.pdf </a:t>
            </a:r>
          </a:p>
        </p:txBody>
      </p:sp>
      <p:sp>
        <p:nvSpPr>
          <p:cNvPr id="4" name="Slide Number Placeholder 3"/>
          <p:cNvSpPr>
            <a:spLocks noGrp="1"/>
          </p:cNvSpPr>
          <p:nvPr>
            <p:ph type="sldNum" sz="quarter" idx="10"/>
          </p:nvPr>
        </p:nvSpPr>
        <p:spPr/>
        <p:txBody>
          <a:bodyPr/>
          <a:lstStyle/>
          <a:p>
            <a:fld id="{555D248D-C77B-D145-9504-D90E436654BC}" type="slidenum">
              <a:rPr lang="en-US" smtClean="0"/>
              <a:t>37</a:t>
            </a:fld>
            <a:endParaRPr lang="en-US"/>
          </a:p>
        </p:txBody>
      </p:sp>
    </p:spTree>
    <p:extLst>
      <p:ext uri="{BB962C8B-B14F-4D97-AF65-F5344CB8AC3E}">
        <p14:creationId xmlns:p14="http://schemas.microsoft.com/office/powerpoint/2010/main" val="4181414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https://www.ren21.net/reports/global-status-report/</a:t>
            </a:r>
            <a:endParaRPr lang="en-US" dirty="0"/>
          </a:p>
          <a:p>
            <a:endParaRPr lang="en-US" dirty="0"/>
          </a:p>
        </p:txBody>
      </p:sp>
      <p:sp>
        <p:nvSpPr>
          <p:cNvPr id="4" name="Slide Number Placeholder 3"/>
          <p:cNvSpPr>
            <a:spLocks noGrp="1"/>
          </p:cNvSpPr>
          <p:nvPr>
            <p:ph type="sldNum" sz="quarter" idx="5"/>
          </p:nvPr>
        </p:nvSpPr>
        <p:spPr/>
        <p:txBody>
          <a:bodyPr/>
          <a:lstStyle/>
          <a:p>
            <a:fld id="{21FEBEEF-3E1C-7847-A5F2-393B5B89A285}" type="slidenum">
              <a:rPr lang="en-US" smtClean="0"/>
              <a:t>39</a:t>
            </a:fld>
            <a:endParaRPr lang="en-US"/>
          </a:p>
        </p:txBody>
      </p:sp>
    </p:spTree>
    <p:extLst>
      <p:ext uri="{BB962C8B-B14F-4D97-AF65-F5344CB8AC3E}">
        <p14:creationId xmlns:p14="http://schemas.microsoft.com/office/powerpoint/2010/main" val="3591148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hlinkClick r:id="rId3"/>
              </a:rPr>
              <a:t>Source: </a:t>
            </a:r>
            <a:r>
              <a:rPr lang="en-US" dirty="0">
                <a:hlinkClick r:id="rId3"/>
              </a:rPr>
              <a:t>https://carbonpricingdashboard.worldbank.org/map_data</a:t>
            </a:r>
            <a:endParaRPr lang="en-US" dirty="0"/>
          </a:p>
        </p:txBody>
      </p:sp>
      <p:sp>
        <p:nvSpPr>
          <p:cNvPr id="4" name="Slide Number Placeholder 3"/>
          <p:cNvSpPr>
            <a:spLocks noGrp="1"/>
          </p:cNvSpPr>
          <p:nvPr>
            <p:ph type="sldNum" sz="quarter" idx="10"/>
          </p:nvPr>
        </p:nvSpPr>
        <p:spPr/>
        <p:txBody>
          <a:bodyPr/>
          <a:lstStyle/>
          <a:p>
            <a:fld id="{C0338803-9257-4AA1-942C-9A1166DF9A9A}" type="slidenum">
              <a:rPr lang="en-US" smtClean="0"/>
              <a:pPr/>
              <a:t>40</a:t>
            </a:fld>
            <a:endParaRPr lang="en-US" dirty="0"/>
          </a:p>
        </p:txBody>
      </p:sp>
    </p:spTree>
    <p:extLst>
      <p:ext uri="{BB962C8B-B14F-4D97-AF65-F5344CB8AC3E}">
        <p14:creationId xmlns:p14="http://schemas.microsoft.com/office/powerpoint/2010/main" val="2040298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https://www.ren21.net/reports/global-status-report/</a:t>
            </a:r>
            <a:endParaRPr lang="en-US" dirty="0"/>
          </a:p>
          <a:p>
            <a:endParaRPr lang="en-US" dirty="0"/>
          </a:p>
        </p:txBody>
      </p:sp>
      <p:sp>
        <p:nvSpPr>
          <p:cNvPr id="4" name="Slide Number Placeholder 3"/>
          <p:cNvSpPr>
            <a:spLocks noGrp="1"/>
          </p:cNvSpPr>
          <p:nvPr>
            <p:ph type="sldNum" sz="quarter" idx="5"/>
          </p:nvPr>
        </p:nvSpPr>
        <p:spPr/>
        <p:txBody>
          <a:bodyPr/>
          <a:lstStyle/>
          <a:p>
            <a:fld id="{21FEBEEF-3E1C-7847-A5F2-393B5B89A285}" type="slidenum">
              <a:rPr lang="en-US" smtClean="0"/>
              <a:t>42</a:t>
            </a:fld>
            <a:endParaRPr lang="en-US"/>
          </a:p>
        </p:txBody>
      </p:sp>
    </p:spTree>
    <p:extLst>
      <p:ext uri="{BB962C8B-B14F-4D97-AF65-F5344CB8AC3E}">
        <p14:creationId xmlns:p14="http://schemas.microsoft.com/office/powerpoint/2010/main" val="10865228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https://www.ren21.net/reports/global-status-report/</a:t>
            </a:r>
            <a:endParaRPr lang="en-US" dirty="0"/>
          </a:p>
        </p:txBody>
      </p:sp>
      <p:sp>
        <p:nvSpPr>
          <p:cNvPr id="4" name="Slide Number Placeholder 3"/>
          <p:cNvSpPr>
            <a:spLocks noGrp="1"/>
          </p:cNvSpPr>
          <p:nvPr>
            <p:ph type="sldNum" sz="quarter" idx="5"/>
          </p:nvPr>
        </p:nvSpPr>
        <p:spPr/>
        <p:txBody>
          <a:bodyPr/>
          <a:lstStyle/>
          <a:p>
            <a:fld id="{21FEBEEF-3E1C-7847-A5F2-393B5B89A285}" type="slidenum">
              <a:rPr lang="en-US" smtClean="0"/>
              <a:t>43</a:t>
            </a:fld>
            <a:endParaRPr lang="en-US"/>
          </a:p>
        </p:txBody>
      </p:sp>
    </p:spTree>
    <p:extLst>
      <p:ext uri="{BB962C8B-B14F-4D97-AF65-F5344CB8AC3E}">
        <p14:creationId xmlns:p14="http://schemas.microsoft.com/office/powerpoint/2010/main" val="36715238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www.nytimes.com</a:t>
            </a:r>
            <a:r>
              <a:rPr lang="en-US" dirty="0"/>
              <a:t>/interactive/2018/04/03/climate/</a:t>
            </a:r>
            <a:r>
              <a:rPr lang="en-US" dirty="0" err="1"/>
              <a:t>us-fuel-economy.html?em_pos</a:t>
            </a:r>
            <a:r>
              <a:rPr lang="en-US" dirty="0"/>
              <a:t>=</a:t>
            </a:r>
            <a:r>
              <a:rPr lang="en-US" dirty="0" err="1"/>
              <a:t>small&amp;emc</a:t>
            </a:r>
            <a:r>
              <a:rPr lang="en-US" dirty="0"/>
              <a:t>=edit_clim_20180404&amp;nl=&amp;</a:t>
            </a:r>
            <a:r>
              <a:rPr lang="en-US" dirty="0" err="1"/>
              <a:t>nl_art</a:t>
            </a:r>
            <a:r>
              <a:rPr lang="en-US" dirty="0"/>
              <a:t>=2&amp;nlid=66315536c%3Dedit_clim_20180404&amp;ref=</a:t>
            </a:r>
            <a:r>
              <a:rPr lang="en-US" dirty="0" err="1"/>
              <a:t>headline&amp;te</a:t>
            </a:r>
            <a:r>
              <a:rPr lang="en-US" dirty="0"/>
              <a:t>=1 </a:t>
            </a:r>
          </a:p>
        </p:txBody>
      </p:sp>
      <p:sp>
        <p:nvSpPr>
          <p:cNvPr id="4" name="Slide Number Placeholder 3"/>
          <p:cNvSpPr>
            <a:spLocks noGrp="1"/>
          </p:cNvSpPr>
          <p:nvPr>
            <p:ph type="sldNum" sz="quarter" idx="10"/>
          </p:nvPr>
        </p:nvSpPr>
        <p:spPr/>
        <p:txBody>
          <a:bodyPr/>
          <a:lstStyle/>
          <a:p>
            <a:fld id="{555D248D-C77B-D145-9504-D90E436654BC}" type="slidenum">
              <a:rPr lang="en-US" smtClean="0"/>
              <a:t>44</a:t>
            </a:fld>
            <a:endParaRPr lang="en-US"/>
          </a:p>
        </p:txBody>
      </p:sp>
    </p:spTree>
    <p:extLst>
      <p:ext uri="{BB962C8B-B14F-4D97-AF65-F5344CB8AC3E}">
        <p14:creationId xmlns:p14="http://schemas.microsoft.com/office/powerpoint/2010/main" val="57263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https://www.ren21.net/reports/global-status-report/</a:t>
            </a:r>
            <a:endParaRPr lang="en-US" dirty="0"/>
          </a:p>
          <a:p>
            <a:endParaRPr lang="en-US" dirty="0"/>
          </a:p>
        </p:txBody>
      </p:sp>
      <p:sp>
        <p:nvSpPr>
          <p:cNvPr id="4" name="Slide Number Placeholder 3"/>
          <p:cNvSpPr>
            <a:spLocks noGrp="1"/>
          </p:cNvSpPr>
          <p:nvPr>
            <p:ph type="sldNum" sz="quarter" idx="5"/>
          </p:nvPr>
        </p:nvSpPr>
        <p:spPr/>
        <p:txBody>
          <a:bodyPr/>
          <a:lstStyle/>
          <a:p>
            <a:fld id="{21FEBEEF-3E1C-7847-A5F2-393B5B89A285}" type="slidenum">
              <a:rPr lang="en-US" smtClean="0"/>
              <a:t>46</a:t>
            </a:fld>
            <a:endParaRPr lang="en-US"/>
          </a:p>
        </p:txBody>
      </p:sp>
    </p:spTree>
    <p:extLst>
      <p:ext uri="{BB962C8B-B14F-4D97-AF65-F5344CB8AC3E}">
        <p14:creationId xmlns:p14="http://schemas.microsoft.com/office/powerpoint/2010/main" val="19794061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https://www.ren21.net/reports/global-status-report/</a:t>
            </a:r>
            <a:endParaRPr lang="en-US" dirty="0"/>
          </a:p>
          <a:p>
            <a:endParaRPr lang="en-US" dirty="0"/>
          </a:p>
        </p:txBody>
      </p:sp>
      <p:sp>
        <p:nvSpPr>
          <p:cNvPr id="4" name="Slide Number Placeholder 3"/>
          <p:cNvSpPr>
            <a:spLocks noGrp="1"/>
          </p:cNvSpPr>
          <p:nvPr>
            <p:ph type="sldNum" sz="quarter" idx="5"/>
          </p:nvPr>
        </p:nvSpPr>
        <p:spPr/>
        <p:txBody>
          <a:bodyPr/>
          <a:lstStyle/>
          <a:p>
            <a:fld id="{21FEBEEF-3E1C-7847-A5F2-393B5B89A285}" type="slidenum">
              <a:rPr lang="en-US" smtClean="0"/>
              <a:t>47</a:t>
            </a:fld>
            <a:endParaRPr lang="en-US"/>
          </a:p>
        </p:txBody>
      </p:sp>
    </p:spTree>
    <p:extLst>
      <p:ext uri="{BB962C8B-B14F-4D97-AF65-F5344CB8AC3E}">
        <p14:creationId xmlns:p14="http://schemas.microsoft.com/office/powerpoint/2010/main" val="33755182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effectLst/>
                <a:hlinkClick r:id="rId3"/>
              </a:rPr>
              <a:t>https://www.bloomberg.com/news/articles/2017-11-30/musk-s-battery-boast-will-be-short-lived-as-rivals-go-bigger</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555D248D-C77B-D145-9504-D90E436654BC}" type="slidenum">
              <a:rPr lang="en-US" smtClean="0"/>
              <a:t>48</a:t>
            </a:fld>
            <a:endParaRPr lang="en-US"/>
          </a:p>
        </p:txBody>
      </p:sp>
    </p:spTree>
    <p:extLst>
      <p:ext uri="{BB962C8B-B14F-4D97-AF65-F5344CB8AC3E}">
        <p14:creationId xmlns:p14="http://schemas.microsoft.com/office/powerpoint/2010/main" val="2105049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And we can be creative</a:t>
            </a:r>
            <a:r>
              <a:rPr lang="en-US" baseline="0" dirty="0"/>
              <a:t> and transformative when we address the systemic structure and mindsets. </a:t>
            </a:r>
          </a:p>
          <a:p>
            <a:endParaRPr lang="en-US" baseline="0" dirty="0"/>
          </a:p>
          <a:p>
            <a:r>
              <a:rPr lang="en-US" sz="1200" kern="1200" dirty="0">
                <a:solidFill>
                  <a:schemeClr val="tx1"/>
                </a:solidFill>
                <a:effectLst/>
                <a:latin typeface="+mn-lt"/>
                <a:ea typeface="+mn-ea"/>
                <a:cs typeface="+mn-cs"/>
              </a:rPr>
              <a:t>We create a fundamentally different future by changing things at the root cause level. Mitigation work, reducing </a:t>
            </a:r>
            <a:r>
              <a:rPr lang="en-US" sz="1200" kern="1200" dirty="0" err="1">
                <a:solidFill>
                  <a:schemeClr val="tx1"/>
                </a:solidFill>
                <a:effectLst/>
                <a:latin typeface="+mn-lt"/>
                <a:ea typeface="+mn-ea"/>
                <a:cs typeface="+mn-cs"/>
              </a:rPr>
              <a:t>ghg</a:t>
            </a:r>
            <a:r>
              <a:rPr lang="en-US" sz="1200" kern="1200" dirty="0">
                <a:solidFill>
                  <a:schemeClr val="tx1"/>
                </a:solidFill>
                <a:effectLst/>
                <a:latin typeface="+mn-lt"/>
                <a:ea typeface="+mn-ea"/>
                <a:cs typeface="+mn-cs"/>
              </a:rPr>
              <a:t> emissions. And doing it in deep ways. Different rules, incentives, mindsets, beliefs, information flows…..</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BF32515-F9CB-3740-8EF1-B373DE184D55}" type="slidenum">
              <a:rPr lang="en-US" smtClean="0"/>
              <a:t>8</a:t>
            </a:fld>
            <a:endParaRPr lang="en-US"/>
          </a:p>
        </p:txBody>
      </p:sp>
    </p:spTree>
    <p:extLst>
      <p:ext uri="{BB962C8B-B14F-4D97-AF65-F5344CB8AC3E}">
        <p14:creationId xmlns:p14="http://schemas.microsoft.com/office/powerpoint/2010/main" val="5621370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Based</a:t>
            </a:r>
            <a:r>
              <a:rPr lang="en-US" baseline="0" dirty="0"/>
              <a:t> on data from the World Bank.</a:t>
            </a:r>
            <a:endParaRPr lang="en-US" dirty="0"/>
          </a:p>
          <a:p>
            <a:endParaRPr lang="en-US" dirty="0"/>
          </a:p>
          <a:p>
            <a:r>
              <a:rPr lang="en-US" dirty="0"/>
              <a:t>Source: http://www.google.com/publicdata/explore?ds=d5bncppjof8f9_#!ctype=l&amp;strail=false&amp;bcs=d&amp;nselm=h&amp;met_y=sp_dyn_cbrt_in&amp;scale_y=lin&amp;ind_y=false&amp;rdim=region&amp;ifdim=region&amp;tdim=true&amp;tstart=-298054800000&amp;tend=1342940400000&amp;hl=en_US&amp;dl=en_US&amp;ind=false</a:t>
            </a:r>
          </a:p>
        </p:txBody>
      </p:sp>
      <p:sp>
        <p:nvSpPr>
          <p:cNvPr id="4" name="Slide Number Placeholder 3"/>
          <p:cNvSpPr>
            <a:spLocks noGrp="1"/>
          </p:cNvSpPr>
          <p:nvPr>
            <p:ph type="sldNum" sz="quarter" idx="10"/>
          </p:nvPr>
        </p:nvSpPr>
        <p:spPr/>
        <p:txBody>
          <a:bodyPr/>
          <a:lstStyle/>
          <a:p>
            <a:fld id="{C0338803-9257-4AA1-942C-9A1166DF9A9A}" type="slidenum">
              <a:rPr lang="en-US" smtClean="0"/>
              <a:pPr/>
              <a:t>50</a:t>
            </a:fld>
            <a:endParaRPr lang="en-US" dirty="0"/>
          </a:p>
        </p:txBody>
      </p:sp>
    </p:spTree>
    <p:extLst>
      <p:ext uri="{BB962C8B-B14F-4D97-AF65-F5344CB8AC3E}">
        <p14:creationId xmlns:p14="http://schemas.microsoft.com/office/powerpoint/2010/main" val="28786616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Source: http://www.cdc.gov/nchs/pressroom/97facts/edu2birt.htm</a:t>
            </a:r>
          </a:p>
        </p:txBody>
      </p:sp>
      <p:sp>
        <p:nvSpPr>
          <p:cNvPr id="4" name="Slide Number Placeholder 3"/>
          <p:cNvSpPr>
            <a:spLocks noGrp="1"/>
          </p:cNvSpPr>
          <p:nvPr>
            <p:ph type="sldNum" sz="quarter" idx="10"/>
          </p:nvPr>
        </p:nvSpPr>
        <p:spPr/>
        <p:txBody>
          <a:bodyPr/>
          <a:lstStyle/>
          <a:p>
            <a:fld id="{C0338803-9257-4AA1-942C-9A1166DF9A9A}" type="slidenum">
              <a:rPr lang="en-US" smtClean="0"/>
              <a:pPr/>
              <a:t>51</a:t>
            </a:fld>
            <a:endParaRPr lang="en-US" dirty="0"/>
          </a:p>
        </p:txBody>
      </p:sp>
    </p:spTree>
    <p:extLst>
      <p:ext uri="{BB962C8B-B14F-4D97-AF65-F5344CB8AC3E}">
        <p14:creationId xmlns:p14="http://schemas.microsoft.com/office/powerpoint/2010/main" val="7462282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Methane, CH4, the main component of natural gas and product of decomposing organic matter</a:t>
            </a:r>
          </a:p>
          <a:p>
            <a:r>
              <a:rPr lang="en-US" dirty="0"/>
              <a:t>Nitrous Oxide, N2O, part of the nitrogen cycle, produced by bacteria in denitrification and in reactions between other nitrogen compounds</a:t>
            </a:r>
          </a:p>
          <a:p>
            <a:r>
              <a:rPr lang="en-US" dirty="0"/>
              <a:t>High Global Warming Potential Gasses (</a:t>
            </a:r>
            <a:r>
              <a:rPr lang="en-US" dirty="0" err="1"/>
              <a:t>HiGWPs</a:t>
            </a:r>
            <a:r>
              <a:rPr lang="en-US" dirty="0"/>
              <a:t>) or F-Gasses. All anthropogenic, replacements for ozone depleting substances, used in cooling systems, industrial processes, etc.</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201072-9FAF-4FB3-80D0-F9FB59846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070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C0D24E3-3D57-DF45-82EC-A44EA77C12AA}" type="slidenum">
              <a:rPr lang="en-US" smtClean="0"/>
              <a:pPr>
                <a:defRPr/>
              </a:pPr>
              <a:t>69</a:t>
            </a:fld>
            <a:endParaRPr lang="en-US" dirty="0"/>
          </a:p>
        </p:txBody>
      </p:sp>
    </p:spTree>
    <p:extLst>
      <p:ext uri="{BB962C8B-B14F-4D97-AF65-F5344CB8AC3E}">
        <p14:creationId xmlns:p14="http://schemas.microsoft.com/office/powerpoint/2010/main" val="35578216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338803-9257-4AA1-942C-9A1166DF9A9A}" type="slidenum">
              <a:rPr lang="en-US" smtClean="0"/>
              <a:pPr/>
              <a:t>80</a:t>
            </a:fld>
            <a:endParaRPr lang="en-US" dirty="0"/>
          </a:p>
        </p:txBody>
      </p:sp>
    </p:spTree>
    <p:extLst>
      <p:ext uri="{BB962C8B-B14F-4D97-AF65-F5344CB8AC3E}">
        <p14:creationId xmlns:p14="http://schemas.microsoft.com/office/powerpoint/2010/main" val="19429761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a:t>
            </a:r>
            <a:r>
              <a:rPr lang="en-US" baseline="0" dirty="0"/>
              <a:t> assist in evaluating policies with benefits in multiple sectors, we developed the FLOWER tool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FF0000"/>
                </a:solidFill>
              </a:rPr>
              <a:t>Health, Well Being &amp; Safety</a:t>
            </a:r>
            <a:r>
              <a:rPr lang="en-US" b="0" dirty="0">
                <a:solidFill>
                  <a:schemeClr val="accent6">
                    <a:lumMod val="75000"/>
                  </a:schemeClr>
                </a:solidFill>
                <a:latin typeface="Century Gothic"/>
                <a:cs typeface="Century Gothic"/>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accent6">
                    <a:lumMod val="75000"/>
                  </a:schemeClr>
                </a:solidFill>
                <a:latin typeface="Century Gothic"/>
                <a:cs typeface="Century Gothic"/>
              </a:rPr>
              <a:t>	</a:t>
            </a:r>
            <a:r>
              <a:rPr lang="en-US" b="0" dirty="0">
                <a:solidFill>
                  <a:srgbClr val="F55538"/>
                </a:solidFill>
                <a:latin typeface="Century Gothic"/>
                <a:cs typeface="Century Gothic"/>
              </a:rPr>
              <a:t>improves mental, physical, and spiritual well being and creates safe conditions to live and work within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accent6">
                    <a:lumMod val="75000"/>
                  </a:schemeClr>
                </a:solidFill>
                <a:latin typeface="Century Gothic"/>
                <a:cs typeface="Century Gothic"/>
              </a:rPr>
              <a:t>Jobs &amp; assets: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accent6">
                    <a:lumMod val="75000"/>
                  </a:schemeClr>
                </a:solidFill>
                <a:latin typeface="Century Gothic"/>
                <a:cs typeface="Century Gothic"/>
              </a:rPr>
              <a:t>	</a:t>
            </a:r>
            <a:r>
              <a:rPr lang="en-US" b="0" dirty="0">
                <a:solidFill>
                  <a:srgbClr val="3366FF"/>
                </a:solidFill>
                <a:latin typeface="Century Gothic"/>
                <a:cs typeface="Century Gothic"/>
              </a:rPr>
              <a:t>provides meaningful work at a living wage and builds assets in a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accent6">
                    <a:lumMod val="75000"/>
                  </a:schemeClr>
                </a:solidFill>
                <a:latin typeface="Century Gothic"/>
                <a:cs typeface="Century Gothic"/>
              </a:rPr>
              <a:t>Food &amp; Water: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accent6">
                    <a:lumMod val="75000"/>
                  </a:schemeClr>
                </a:solidFill>
                <a:latin typeface="Century Gothic"/>
                <a:cs typeface="Century Gothic"/>
              </a:rPr>
              <a:t>	</a:t>
            </a:r>
            <a:r>
              <a:rPr lang="en-US" b="0" dirty="0">
                <a:solidFill>
                  <a:srgbClr val="008000"/>
                </a:solidFill>
                <a:latin typeface="Century Gothic"/>
                <a:cs typeface="Century Gothic"/>
              </a:rPr>
              <a:t>increases access to healthy food and clean water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accent6">
                    <a:lumMod val="75000"/>
                  </a:schemeClr>
                </a:solidFill>
                <a:latin typeface="Century Gothic"/>
                <a:cs typeface="Century Gothic"/>
              </a:rPr>
              <a:t>Resilience: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accent6">
                    <a:lumMod val="75000"/>
                  </a:schemeClr>
                </a:solidFill>
                <a:latin typeface="Century Gothic"/>
                <a:cs typeface="Century Gothic"/>
              </a:rPr>
              <a:t>	</a:t>
            </a:r>
            <a:r>
              <a:rPr lang="en-US" b="0" dirty="0">
                <a:solidFill>
                  <a:schemeClr val="bg2">
                    <a:lumMod val="50000"/>
                  </a:schemeClr>
                </a:solidFill>
                <a:latin typeface="Century Gothic"/>
                <a:cs typeface="Century Gothic"/>
              </a:rPr>
              <a:t>builds people’s capacity to survive or even thrive in the face of disruption</a:t>
            </a:r>
            <a:endParaRPr lang="en-US" b="0" dirty="0">
              <a:solidFill>
                <a:schemeClr val="accent6">
                  <a:lumMod val="75000"/>
                </a:schemeClr>
              </a:solidFill>
              <a:latin typeface="Century Gothic"/>
              <a:cs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accent6">
                    <a:lumMod val="75000"/>
                  </a:schemeClr>
                </a:solidFill>
                <a:latin typeface="Century Gothic"/>
                <a:cs typeface="Century Gothic"/>
              </a:rPr>
              <a:t>Energy &amp; mobility: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accent6">
                    <a:lumMod val="75000"/>
                  </a:schemeClr>
                </a:solidFill>
                <a:latin typeface="Century Gothic"/>
                <a:cs typeface="Century Gothic"/>
              </a:rPr>
              <a:t>	brings people secure access to energy, the ability to make things they need, and the ability to get around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660066"/>
                </a:solidFill>
                <a:latin typeface="Century Gothic"/>
                <a:cs typeface="Century Gothic"/>
              </a:rPr>
              <a:t>Connection: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660066"/>
                </a:solidFill>
                <a:latin typeface="Century Gothic"/>
                <a:cs typeface="Century Gothic"/>
              </a:rPr>
              <a:t>	leaves people more connected to each other and to the earth which sustains them, opening up new opportunities for multisolving</a:t>
            </a:r>
          </a:p>
          <a:p>
            <a:endParaRPr lang="en-US" b="0" dirty="0"/>
          </a:p>
        </p:txBody>
      </p:sp>
      <p:sp>
        <p:nvSpPr>
          <p:cNvPr id="4" name="Slide Number Placeholder 3"/>
          <p:cNvSpPr>
            <a:spLocks noGrp="1"/>
          </p:cNvSpPr>
          <p:nvPr>
            <p:ph type="sldNum" sz="quarter" idx="10"/>
          </p:nvPr>
        </p:nvSpPr>
        <p:spPr/>
        <p:txBody>
          <a:bodyPr/>
          <a:lstStyle/>
          <a:p>
            <a:fld id="{C0338803-9257-4AA1-942C-9A1166DF9A9A}" type="slidenum">
              <a:rPr lang="en-US" smtClean="0"/>
              <a:pPr/>
              <a:t>81</a:t>
            </a:fld>
            <a:endParaRPr lang="en-US" dirty="0"/>
          </a:p>
        </p:txBody>
      </p:sp>
    </p:spTree>
    <p:extLst>
      <p:ext uri="{BB962C8B-B14F-4D97-AF65-F5344CB8AC3E}">
        <p14:creationId xmlns:p14="http://schemas.microsoft.com/office/powerpoint/2010/main" val="31120625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Program specifically created with environmental justice in mind. trees provide communities with a variety of social, economic, and environmental benefits. They reduce air pollution, store carbon dioxide, cool homes and nearby areas, mitigate storm water runoff, boost mental health, improve aesthetics, reduce crime rates, and more.</a:t>
            </a:r>
            <a:endParaRPr lang="en-US" dirty="0"/>
          </a:p>
        </p:txBody>
      </p:sp>
      <p:sp>
        <p:nvSpPr>
          <p:cNvPr id="4" name="Slide Number Placeholder 3"/>
          <p:cNvSpPr>
            <a:spLocks noGrp="1"/>
          </p:cNvSpPr>
          <p:nvPr>
            <p:ph type="sldNum" sz="quarter" idx="10"/>
          </p:nvPr>
        </p:nvSpPr>
        <p:spPr/>
        <p:txBody>
          <a:bodyPr/>
          <a:lstStyle/>
          <a:p>
            <a:fld id="{AA57603B-5A67-CF4B-8B1C-ED3010D65957}" type="slidenum">
              <a:rPr lang="en-US" smtClean="0"/>
              <a:t>83</a:t>
            </a:fld>
            <a:endParaRPr lang="en-US"/>
          </a:p>
        </p:txBody>
      </p:sp>
    </p:spTree>
    <p:extLst>
      <p:ext uri="{BB962C8B-B14F-4D97-AF65-F5344CB8AC3E}">
        <p14:creationId xmlns:p14="http://schemas.microsoft.com/office/powerpoint/2010/main" val="23152252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Home Uplift helps ease low-income homeowners’ energy burden through retrofits at no cost to residents. Home Uplift was implemented in specific locations within the Nashville Promise Zones, high poverty communities that receive government support to improve socio-economic outcomes. </a:t>
            </a:r>
            <a:r>
              <a:rPr lang="en-US" sz="1200" kern="1200">
                <a:solidFill>
                  <a:schemeClr val="tx1"/>
                </a:solidFill>
                <a:effectLst/>
                <a:latin typeface="+mn-lt"/>
                <a:ea typeface="+mn-ea"/>
                <a:cs typeface="+mn-cs"/>
              </a:rPr>
              <a:t>The coordinating organizations mapped the energy burdens of the Promise Zones to pinpoint zip codes with the greatest need and number of potential participants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baseline="0" dirty="0"/>
          </a:p>
        </p:txBody>
      </p:sp>
      <p:sp>
        <p:nvSpPr>
          <p:cNvPr id="4" name="Slide Number Placeholder 3"/>
          <p:cNvSpPr>
            <a:spLocks noGrp="1"/>
          </p:cNvSpPr>
          <p:nvPr>
            <p:ph type="sldNum" sz="quarter" idx="10"/>
          </p:nvPr>
        </p:nvSpPr>
        <p:spPr/>
        <p:txBody>
          <a:bodyPr/>
          <a:lstStyle/>
          <a:p>
            <a:fld id="{AA57603B-5A67-CF4B-8B1C-ED3010D65957}" type="slidenum">
              <a:rPr lang="en-US" smtClean="0"/>
              <a:t>84</a:t>
            </a:fld>
            <a:endParaRPr lang="en-US"/>
          </a:p>
        </p:txBody>
      </p:sp>
    </p:spTree>
    <p:extLst>
      <p:ext uri="{BB962C8B-B14F-4D97-AF65-F5344CB8AC3E}">
        <p14:creationId xmlns:p14="http://schemas.microsoft.com/office/powerpoint/2010/main" val="8460168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20% of population participates</a:t>
            </a:r>
          </a:p>
          <a:p>
            <a:r>
              <a:rPr lang="en-US" baseline="0" dirty="0"/>
              <a:t>Services such as bike rental and repair, food vendors, vet booths, product vendors.</a:t>
            </a:r>
          </a:p>
          <a:p>
            <a:r>
              <a:rPr lang="en-US" baseline="0" dirty="0"/>
              <a:t>Other activities such as free yoga, dance, aerobics class (</a:t>
            </a:r>
            <a:r>
              <a:rPr lang="en-US" baseline="0" dirty="0" err="1"/>
              <a:t>Recrovia</a:t>
            </a:r>
            <a:r>
              <a:rPr lang="en-US" baseline="0" dirty="0"/>
              <a:t>)</a:t>
            </a:r>
          </a:p>
        </p:txBody>
      </p:sp>
      <p:sp>
        <p:nvSpPr>
          <p:cNvPr id="4" name="Slide Number Placeholder 3"/>
          <p:cNvSpPr>
            <a:spLocks noGrp="1"/>
          </p:cNvSpPr>
          <p:nvPr>
            <p:ph type="sldNum" sz="quarter" idx="10"/>
          </p:nvPr>
        </p:nvSpPr>
        <p:spPr/>
        <p:txBody>
          <a:bodyPr/>
          <a:lstStyle/>
          <a:p>
            <a:fld id="{AA57603B-5A67-CF4B-8B1C-ED3010D65957}" type="slidenum">
              <a:rPr lang="en-US" smtClean="0"/>
              <a:t>85</a:t>
            </a:fld>
            <a:endParaRPr lang="en-US"/>
          </a:p>
        </p:txBody>
      </p:sp>
    </p:spTree>
    <p:extLst>
      <p:ext uri="{BB962C8B-B14F-4D97-AF65-F5344CB8AC3E}">
        <p14:creationId xmlns:p14="http://schemas.microsoft.com/office/powerpoint/2010/main" val="14610057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A57603B-5A67-CF4B-8B1C-ED3010D65957}" type="slidenum">
              <a:rPr lang="en-US" smtClean="0"/>
              <a:t>86</a:t>
            </a:fld>
            <a:endParaRPr lang="en-US"/>
          </a:p>
        </p:txBody>
      </p:sp>
    </p:spTree>
    <p:extLst>
      <p:ext uri="{BB962C8B-B14F-4D97-AF65-F5344CB8AC3E}">
        <p14:creationId xmlns:p14="http://schemas.microsoft.com/office/powerpoint/2010/main" val="2364437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R1</a:t>
            </a:r>
            <a:r>
              <a:rPr lang="en-US" baseline="0" dirty="0"/>
              <a:t> with new tech</a:t>
            </a:r>
            <a:endParaRPr lang="en-US" dirty="0"/>
          </a:p>
        </p:txBody>
      </p:sp>
      <p:sp>
        <p:nvSpPr>
          <p:cNvPr id="4" name="Slide Number Placeholder 3"/>
          <p:cNvSpPr>
            <a:spLocks noGrp="1"/>
          </p:cNvSpPr>
          <p:nvPr>
            <p:ph type="sldNum" sz="quarter" idx="10"/>
          </p:nvPr>
        </p:nvSpPr>
        <p:spPr/>
        <p:txBody>
          <a:bodyPr/>
          <a:lstStyle/>
          <a:p>
            <a:fld id="{5979D3E1-9DB8-064B-968E-4F76D7D34FE7}" type="slidenum">
              <a:rPr lang="en-US" smtClean="0"/>
              <a:pPr/>
              <a:t>12</a:t>
            </a:fld>
            <a:endParaRPr lang="en-US"/>
          </a:p>
        </p:txBody>
      </p:sp>
    </p:spTree>
    <p:extLst>
      <p:ext uri="{BB962C8B-B14F-4D97-AF65-F5344CB8AC3E}">
        <p14:creationId xmlns:p14="http://schemas.microsoft.com/office/powerpoint/2010/main" val="38222989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AA57603B-5A67-CF4B-8B1C-ED3010D65957}" type="slidenum">
              <a:rPr lang="en-US" smtClean="0"/>
              <a:t>87</a:t>
            </a:fld>
            <a:endParaRPr lang="en-US"/>
          </a:p>
        </p:txBody>
      </p:sp>
    </p:spTree>
    <p:extLst>
      <p:ext uri="{BB962C8B-B14F-4D97-AF65-F5344CB8AC3E}">
        <p14:creationId xmlns:p14="http://schemas.microsoft.com/office/powerpoint/2010/main" val="36493825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transport EE</a:t>
            </a:r>
          </a:p>
        </p:txBody>
      </p:sp>
      <p:sp>
        <p:nvSpPr>
          <p:cNvPr id="4" name="Slide Number Placeholder 3"/>
          <p:cNvSpPr>
            <a:spLocks noGrp="1"/>
          </p:cNvSpPr>
          <p:nvPr>
            <p:ph type="sldNum" sz="quarter" idx="5"/>
          </p:nvPr>
        </p:nvSpPr>
        <p:spPr/>
        <p:txBody>
          <a:bodyPr/>
          <a:lstStyle/>
          <a:p>
            <a:fld id="{711ED567-8CC4-3A40-BF8A-E93019AA6C9C}" type="slidenum">
              <a:rPr lang="en-US" smtClean="0"/>
              <a:t>88</a:t>
            </a:fld>
            <a:endParaRPr lang="en-US"/>
          </a:p>
        </p:txBody>
      </p:sp>
    </p:spTree>
    <p:extLst>
      <p:ext uri="{BB962C8B-B14F-4D97-AF65-F5344CB8AC3E}">
        <p14:creationId xmlns:p14="http://schemas.microsoft.com/office/powerpoint/2010/main" val="3742603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of air quality improvements </a:t>
            </a:r>
          </a:p>
          <a:p>
            <a:endParaRPr lang="en-US" dirty="0"/>
          </a:p>
        </p:txBody>
      </p:sp>
      <p:sp>
        <p:nvSpPr>
          <p:cNvPr id="4" name="Slide Number Placeholder 3"/>
          <p:cNvSpPr>
            <a:spLocks noGrp="1"/>
          </p:cNvSpPr>
          <p:nvPr>
            <p:ph type="sldNum" sz="quarter" idx="5"/>
          </p:nvPr>
        </p:nvSpPr>
        <p:spPr/>
        <p:txBody>
          <a:bodyPr/>
          <a:lstStyle/>
          <a:p>
            <a:fld id="{711ED567-8CC4-3A40-BF8A-E93019AA6C9C}" type="slidenum">
              <a:rPr lang="en-US" smtClean="0"/>
              <a:t>89</a:t>
            </a:fld>
            <a:endParaRPr lang="en-US"/>
          </a:p>
        </p:txBody>
      </p:sp>
    </p:spTree>
    <p:extLst>
      <p:ext uri="{BB962C8B-B14F-4D97-AF65-F5344CB8AC3E}">
        <p14:creationId xmlns:p14="http://schemas.microsoft.com/office/powerpoint/2010/main" val="34535463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8A11B76-F721-42A4-96C9-3F9E532C1B55}" type="slidenum">
              <a:rPr lang="en-US" smtClean="0"/>
              <a:t>90</a:t>
            </a:fld>
            <a:endParaRPr lang="en-US"/>
          </a:p>
        </p:txBody>
      </p:sp>
    </p:spTree>
    <p:extLst>
      <p:ext uri="{BB962C8B-B14F-4D97-AF65-F5344CB8AC3E}">
        <p14:creationId xmlns:p14="http://schemas.microsoft.com/office/powerpoint/2010/main" val="34744129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8A11B76-F721-42A4-96C9-3F9E532C1B55}" type="slidenum">
              <a:rPr lang="en-US" smtClean="0"/>
              <a:t>91</a:t>
            </a:fld>
            <a:endParaRPr lang="en-US"/>
          </a:p>
        </p:txBody>
      </p:sp>
    </p:spTree>
    <p:extLst>
      <p:ext uri="{BB962C8B-B14F-4D97-AF65-F5344CB8AC3E}">
        <p14:creationId xmlns:p14="http://schemas.microsoft.com/office/powerpoint/2010/main" val="4073806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u="sng" dirty="0">
                <a:hlinkClick r:id="rId3"/>
              </a:rPr>
              <a:t>http://www.bloomberg.com/graphics/2015-pace-of-social-change/ </a:t>
            </a:r>
            <a:endParaRPr lang="en-US" dirty="0"/>
          </a:p>
          <a:p>
            <a:endParaRPr lang="en-US" dirty="0"/>
          </a:p>
        </p:txBody>
      </p:sp>
      <p:sp>
        <p:nvSpPr>
          <p:cNvPr id="4" name="Slide Number Placeholder 3"/>
          <p:cNvSpPr>
            <a:spLocks noGrp="1"/>
          </p:cNvSpPr>
          <p:nvPr>
            <p:ph type="sldNum" sz="quarter" idx="5"/>
          </p:nvPr>
        </p:nvSpPr>
        <p:spPr/>
        <p:txBody>
          <a:bodyPr/>
          <a:lstStyle/>
          <a:p>
            <a:fld id="{21FEBEEF-3E1C-7847-A5F2-393B5B89A285}" type="slidenum">
              <a:rPr lang="en-US" smtClean="0"/>
              <a:t>93</a:t>
            </a:fld>
            <a:endParaRPr lang="en-US"/>
          </a:p>
        </p:txBody>
      </p:sp>
    </p:spTree>
    <p:extLst>
      <p:ext uri="{BB962C8B-B14F-4D97-AF65-F5344CB8AC3E}">
        <p14:creationId xmlns:p14="http://schemas.microsoft.com/office/powerpoint/2010/main" val="35427166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57603B-5A67-CF4B-8B1C-ED3010D65957}" type="slidenum">
              <a:rPr lang="en-US" smtClean="0"/>
              <a:t>100</a:t>
            </a:fld>
            <a:endParaRPr lang="en-US"/>
          </a:p>
        </p:txBody>
      </p:sp>
    </p:spTree>
    <p:extLst>
      <p:ext uri="{BB962C8B-B14F-4D97-AF65-F5344CB8AC3E}">
        <p14:creationId xmlns:p14="http://schemas.microsoft.com/office/powerpoint/2010/main" val="19141785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81343C0-172B-4047-B7E2-6475C243E349}" type="slidenum">
              <a:rPr lang="en-US" sz="1200">
                <a:solidFill>
                  <a:srgbClr val="000000"/>
                </a:solidFill>
              </a:rPr>
              <a:pPr/>
              <a:t>102</a:t>
            </a:fld>
            <a:endParaRPr lang="en-US" sz="1200">
              <a:solidFill>
                <a:srgbClr val="000000"/>
              </a:solidFill>
            </a:endParaRPr>
          </a:p>
        </p:txBody>
      </p:sp>
      <p:sp>
        <p:nvSpPr>
          <p:cNvPr id="165890" name="Rectangle 2"/>
          <p:cNvSpPr>
            <a:spLocks noGrp="1" noRot="1" noChangeAspect="1" noChangeArrowheads="1"/>
          </p:cNvSpPr>
          <p:nvPr>
            <p:ph type="sldImg"/>
          </p:nvPr>
        </p:nvSpPr>
        <p:spPr>
          <a:xfrm>
            <a:off x="381000" y="685800"/>
            <a:ext cx="6096000" cy="3429000"/>
          </a:xfrm>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5576538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C2DF636-69AB-E547-BE28-33166EAAE66F}" type="slidenum">
              <a:rPr lang="en-US" sz="1200">
                <a:solidFill>
                  <a:srgbClr val="000000"/>
                </a:solidFill>
                <a:latin typeface="Arial" charset="0"/>
              </a:rPr>
              <a:pPr/>
              <a:t>103</a:t>
            </a:fld>
            <a:endParaRPr lang="en-US" sz="1200">
              <a:solidFill>
                <a:srgbClr val="000000"/>
              </a:solidFill>
              <a:latin typeface="Arial" charset="0"/>
            </a:endParaRPr>
          </a:p>
        </p:txBody>
      </p:sp>
      <p:sp>
        <p:nvSpPr>
          <p:cNvPr id="167938" name="Rectangle 2"/>
          <p:cNvSpPr>
            <a:spLocks noGrp="1" noRot="1" noChangeAspect="1" noChangeArrowheads="1"/>
          </p:cNvSpPr>
          <p:nvPr>
            <p:ph type="sldImg"/>
          </p:nvPr>
        </p:nvSpPr>
        <p:spPr>
          <a:xfrm>
            <a:off x="381000" y="685800"/>
            <a:ext cx="6096000" cy="3429000"/>
          </a:xfrm>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34608595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A01CB42-526F-AE43-9C0F-B7DCBBFFD439}" type="slidenum">
              <a:rPr lang="en-US" sz="1200">
                <a:solidFill>
                  <a:prstClr val="black"/>
                </a:solidFill>
              </a:rPr>
              <a:pPr/>
              <a:t>104</a:t>
            </a:fld>
            <a:endParaRPr lang="en-US" sz="1200">
              <a:solidFill>
                <a:prstClr val="black"/>
              </a:solidFill>
            </a:endParaRPr>
          </a:p>
        </p:txBody>
      </p:sp>
      <p:sp>
        <p:nvSpPr>
          <p:cNvPr id="174082" name="Rectangle 2"/>
          <p:cNvSpPr>
            <a:spLocks noGrp="1" noRot="1" noChangeAspect="1" noChangeArrowheads="1"/>
          </p:cNvSpPr>
          <p:nvPr>
            <p:ph type="sldImg"/>
          </p:nvPr>
        </p:nvSpPr>
        <p:spPr>
          <a:xfrm>
            <a:off x="381000" y="685800"/>
            <a:ext cx="6096000" cy="3429000"/>
          </a:xfrm>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624023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R1 r2 more loop</a:t>
            </a:r>
          </a:p>
        </p:txBody>
      </p:sp>
      <p:sp>
        <p:nvSpPr>
          <p:cNvPr id="4" name="Slide Number Placeholder 3"/>
          <p:cNvSpPr>
            <a:spLocks noGrp="1"/>
          </p:cNvSpPr>
          <p:nvPr>
            <p:ph type="sldNum" sz="quarter" idx="10"/>
          </p:nvPr>
        </p:nvSpPr>
        <p:spPr/>
        <p:txBody>
          <a:bodyPr/>
          <a:lstStyle/>
          <a:p>
            <a:fld id="{5979D3E1-9DB8-064B-968E-4F76D7D34FE7}" type="slidenum">
              <a:rPr lang="en-US" smtClean="0"/>
              <a:pPr/>
              <a:t>13</a:t>
            </a:fld>
            <a:endParaRPr lang="en-US"/>
          </a:p>
        </p:txBody>
      </p:sp>
    </p:spTree>
    <p:extLst>
      <p:ext uri="{BB962C8B-B14F-4D97-AF65-F5344CB8AC3E}">
        <p14:creationId xmlns:p14="http://schemas.microsoft.com/office/powerpoint/2010/main" val="37055920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DD2AE1DC-A5E2-7B49-863F-2D2446F01CD9}" type="slidenum">
              <a:rPr lang="en-US" sz="1200">
                <a:solidFill>
                  <a:prstClr val="black"/>
                </a:solidFill>
              </a:rPr>
              <a:pPr/>
              <a:t>105</a:t>
            </a:fld>
            <a:endParaRPr lang="en-US" sz="1200">
              <a:solidFill>
                <a:prstClr val="black"/>
              </a:solidFill>
            </a:endParaRPr>
          </a:p>
        </p:txBody>
      </p:sp>
      <p:sp>
        <p:nvSpPr>
          <p:cNvPr id="178178" name="Rectangle 2"/>
          <p:cNvSpPr>
            <a:spLocks noGrp="1" noRot="1" noChangeAspect="1" noChangeArrowheads="1"/>
          </p:cNvSpPr>
          <p:nvPr>
            <p:ph type="sldImg"/>
          </p:nvPr>
        </p:nvSpPr>
        <p:spPr>
          <a:xfrm>
            <a:off x="381000" y="685800"/>
            <a:ext cx="6096000" cy="3429000"/>
          </a:xfrm>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8878321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423F0BD-5FBD-814F-A01C-01C66A9BC17E}"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152578" name="Rectangle 2"/>
          <p:cNvSpPr>
            <a:spLocks noGrp="1" noRot="1" noChangeAspect="1" noChangeArrowheads="1" noTextEdit="1"/>
          </p:cNvSpPr>
          <p:nvPr>
            <p:ph type="sldImg"/>
          </p:nvPr>
        </p:nvSpPr>
        <p:spPr>
          <a:xfrm>
            <a:off x="381000" y="685800"/>
            <a:ext cx="6096000" cy="3429000"/>
          </a:xfrm>
          <a:ln/>
        </p:spPr>
      </p:sp>
      <p:sp>
        <p:nvSpPr>
          <p:cNvPr id="1525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149927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R1 r2 more loop</a:t>
            </a:r>
          </a:p>
        </p:txBody>
      </p:sp>
      <p:sp>
        <p:nvSpPr>
          <p:cNvPr id="4" name="Slide Number Placeholder 3"/>
          <p:cNvSpPr>
            <a:spLocks noGrp="1"/>
          </p:cNvSpPr>
          <p:nvPr>
            <p:ph type="sldNum" sz="quarter" idx="10"/>
          </p:nvPr>
        </p:nvSpPr>
        <p:spPr/>
        <p:txBody>
          <a:bodyPr/>
          <a:lstStyle/>
          <a:p>
            <a:fld id="{5979D3E1-9DB8-064B-968E-4F76D7D34FE7}" type="slidenum">
              <a:rPr lang="en-US" smtClean="0"/>
              <a:pPr/>
              <a:t>14</a:t>
            </a:fld>
            <a:endParaRPr lang="en-US"/>
          </a:p>
        </p:txBody>
      </p:sp>
    </p:spTree>
    <p:extLst>
      <p:ext uri="{BB962C8B-B14F-4D97-AF65-F5344CB8AC3E}">
        <p14:creationId xmlns:p14="http://schemas.microsoft.com/office/powerpoint/2010/main" val="2191662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7AE541-36EF-4348-8DD2-9FBC682C5763}" type="slidenum">
              <a:rPr lang="en-US"/>
              <a:pPr/>
              <a:t>20</a:t>
            </a:fld>
            <a:endParaRPr lang="en-US"/>
          </a:p>
        </p:txBody>
      </p:sp>
      <p:sp>
        <p:nvSpPr>
          <p:cNvPr id="13004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00483" name="Rectangle 3"/>
          <p:cNvSpPr>
            <a:spLocks noGrp="1" noChangeArrowheads="1"/>
          </p:cNvSpPr>
          <p:nvPr>
            <p:ph type="body" idx="1"/>
          </p:nvPr>
        </p:nvSpPr>
        <p:spPr>
          <a:xfrm>
            <a:off x="701040" y="4415790"/>
            <a:ext cx="5608320" cy="4183380"/>
          </a:xfrm>
        </p:spPr>
        <p:txBody>
          <a:bodyPr/>
          <a:lstStyle/>
          <a:p>
            <a:endParaRPr lang="en-US" dirty="0"/>
          </a:p>
        </p:txBody>
      </p:sp>
    </p:spTree>
    <p:extLst>
      <p:ext uri="{BB962C8B-B14F-4D97-AF65-F5344CB8AC3E}">
        <p14:creationId xmlns:p14="http://schemas.microsoft.com/office/powerpoint/2010/main" val="1134758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sz="1200" dirty="0"/>
              <a:t>1. Multi-tier pricing: 4 extraction (spot/crude) fuel prices, 4 delivered fuel prices, 1 electricity price.</a:t>
            </a:r>
          </a:p>
          <a:p>
            <a:pPr>
              <a:spcBef>
                <a:spcPts val="1200"/>
              </a:spcBef>
            </a:pPr>
            <a:r>
              <a:rPr lang="en-US" sz="1200" dirty="0"/>
              <a:t>2. Short-term and long-term consumer responses to price: curtailment, rebound, improving energy efficiency of capital (new as well as existing through retrofits), changing fuel sources, and choice of electric vs. non-electric channel for stationary and mobile uses.  Choice of electric channel for mobile uses also affected by complementary network growth. </a:t>
            </a:r>
          </a:p>
          <a:p>
            <a:pPr>
              <a:spcBef>
                <a:spcPts val="1200"/>
              </a:spcBef>
            </a:pPr>
            <a:r>
              <a:rPr lang="en-US" sz="1200" dirty="0"/>
              <a:t>3. Fuel extraction sector is largely unplanned/decentralized and prone to commodity-cycle fluctuation, with capacity adjustments based on profitability and price adjustments based on capacity utilization.</a:t>
            </a:r>
          </a:p>
          <a:p>
            <a:pPr>
              <a:spcBef>
                <a:spcPts val="1200"/>
              </a:spcBef>
            </a:pPr>
            <a:r>
              <a:rPr lang="en-US" sz="1200" dirty="0"/>
              <a:t>4. Production of delivered fuels and electricity sectors are largely planned with respect to capacity expansion, but capacity utilization fluctuates with price/profitability, and profitability is impacted by extracted fuel price fluctuations. </a:t>
            </a:r>
            <a:r>
              <a:rPr lang="en-US" sz="1200" b="1" dirty="0"/>
              <a:t> </a:t>
            </a:r>
          </a:p>
          <a:p>
            <a:pPr>
              <a:spcBef>
                <a:spcPts val="1200"/>
              </a:spcBef>
            </a:pPr>
            <a:r>
              <a:rPr lang="en-US" sz="1200" dirty="0"/>
              <a:t>5. Electricity sector chooses among alternative energy sources based on their costs, but also affected by network complementarities and performance standards.</a:t>
            </a:r>
          </a:p>
          <a:p>
            <a:pPr>
              <a:spcBef>
                <a:spcPts val="1200"/>
              </a:spcBef>
            </a:pPr>
            <a:r>
              <a:rPr lang="en-US" sz="1200" dirty="0"/>
              <a:t>6. Production costs for a particular energy source decline through learning, as a result of cumulative production and cumulative R&amp;D; some fraction of revenue is invested in R&amp;D for each energy source.  </a:t>
            </a:r>
          </a:p>
          <a:p>
            <a:pPr>
              <a:spcBef>
                <a:spcPts val="1200"/>
              </a:spcBef>
            </a:pPr>
            <a:r>
              <a:rPr lang="en-US" sz="1200" dirty="0"/>
              <a:t>7. Construction of new supply capacity takes time, and may be temporarily constrained due to rapid growth, leading to a bidding up of construction costs (“overheating effect”).</a:t>
            </a:r>
          </a:p>
          <a:p>
            <a:pPr>
              <a:spcBef>
                <a:spcPts val="1200"/>
              </a:spcBef>
            </a:pPr>
            <a:r>
              <a:rPr lang="en-US" sz="1200" dirty="0"/>
              <a:t>8. Resource depletion (oil, coal, gas) and pushing against flow limits (biofuels, hydro, renewables) drives up production costs.</a:t>
            </a:r>
          </a:p>
          <a:p>
            <a:pPr>
              <a:spcBef>
                <a:spcPts val="1200"/>
              </a:spcBef>
            </a:pPr>
            <a:endParaRPr lang="en-US" sz="1200" b="1" dirty="0"/>
          </a:p>
          <a:p>
            <a:endParaRPr lang="en-US" dirty="0"/>
          </a:p>
        </p:txBody>
      </p:sp>
      <p:sp>
        <p:nvSpPr>
          <p:cNvPr id="4" name="Slide Number Placeholder 3"/>
          <p:cNvSpPr>
            <a:spLocks noGrp="1"/>
          </p:cNvSpPr>
          <p:nvPr>
            <p:ph type="sldNum" sz="quarter" idx="10"/>
          </p:nvPr>
        </p:nvSpPr>
        <p:spPr/>
        <p:txBody>
          <a:bodyPr/>
          <a:lstStyle/>
          <a:p>
            <a:fld id="{66441C80-EF82-894D-996A-626F07F0A9DC}" type="slidenum">
              <a:rPr lang="en-US" smtClean="0"/>
              <a:t>21</a:t>
            </a:fld>
            <a:endParaRPr lang="en-US"/>
          </a:p>
        </p:txBody>
      </p:sp>
    </p:spTree>
    <p:extLst>
      <p:ext uri="{BB962C8B-B14F-4D97-AF65-F5344CB8AC3E}">
        <p14:creationId xmlns:p14="http://schemas.microsoft.com/office/powerpoint/2010/main" val="3708077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https://www.ren21.net/reports/global-status-report/</a:t>
            </a:r>
            <a:endParaRPr lang="en-US" dirty="0"/>
          </a:p>
          <a:p>
            <a:endParaRPr lang="en-US" dirty="0"/>
          </a:p>
        </p:txBody>
      </p:sp>
      <p:sp>
        <p:nvSpPr>
          <p:cNvPr id="4" name="Slide Number Placeholder 3"/>
          <p:cNvSpPr>
            <a:spLocks noGrp="1"/>
          </p:cNvSpPr>
          <p:nvPr>
            <p:ph type="sldNum" sz="quarter" idx="5"/>
          </p:nvPr>
        </p:nvSpPr>
        <p:spPr/>
        <p:txBody>
          <a:bodyPr/>
          <a:lstStyle/>
          <a:p>
            <a:fld id="{21FEBEEF-3E1C-7847-A5F2-393B5B89A285}" type="slidenum">
              <a:rPr lang="en-US" smtClean="0"/>
              <a:t>24</a:t>
            </a:fld>
            <a:endParaRPr lang="en-US"/>
          </a:p>
        </p:txBody>
      </p:sp>
    </p:spTree>
    <p:extLst>
      <p:ext uri="{BB962C8B-B14F-4D97-AF65-F5344CB8AC3E}">
        <p14:creationId xmlns:p14="http://schemas.microsoft.com/office/powerpoint/2010/main" val="15000340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214C8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0FBC4-AF44-F04D-BB8B-2AB842BD9A50}"/>
              </a:ext>
            </a:extLst>
          </p:cNvPr>
          <p:cNvSpPr>
            <a:spLocks noGrp="1"/>
          </p:cNvSpPr>
          <p:nvPr>
            <p:ph type="ctrTitle" hasCustomPrompt="1"/>
          </p:nvPr>
        </p:nvSpPr>
        <p:spPr>
          <a:xfrm>
            <a:off x="1524000" y="1122363"/>
            <a:ext cx="9144000" cy="2387600"/>
          </a:xfrm>
        </p:spPr>
        <p:txBody>
          <a:bodyPr anchor="ctr">
            <a:normAutofit/>
          </a:bodyPr>
          <a:lstStyle>
            <a:lvl1pPr algn="ctr">
              <a:defRPr sz="4800" b="1" i="0">
                <a:solidFill>
                  <a:schemeClr val="bg1"/>
                </a:solidFill>
                <a:latin typeface="Helvetica" pitchFamily="2" charset="0"/>
              </a:defRPr>
            </a:lvl1pPr>
          </a:lstStyle>
          <a:p>
            <a:r>
              <a:rPr lang="en-US" dirty="0"/>
              <a:t>Click to edit Master Slide title</a:t>
            </a:r>
          </a:p>
        </p:txBody>
      </p:sp>
      <p:sp>
        <p:nvSpPr>
          <p:cNvPr id="3" name="Subtitle 2">
            <a:extLst>
              <a:ext uri="{FF2B5EF4-FFF2-40B4-BE49-F238E27FC236}">
                <a16:creationId xmlns:a16="http://schemas.microsoft.com/office/drawing/2014/main" id="{C90A36ED-3C10-7446-AA1A-724B1D6C43B3}"/>
              </a:ext>
            </a:extLst>
          </p:cNvPr>
          <p:cNvSpPr>
            <a:spLocks noGrp="1"/>
          </p:cNvSpPr>
          <p:nvPr>
            <p:ph type="subTitle" idx="1" hasCustomPrompt="1"/>
          </p:nvPr>
        </p:nvSpPr>
        <p:spPr>
          <a:xfrm>
            <a:off x="1524000" y="4292648"/>
            <a:ext cx="9144000" cy="1655762"/>
          </a:xfrm>
        </p:spPr>
        <p:txBody>
          <a:bodyPr/>
          <a:lstStyle>
            <a:lvl1pPr marL="0" indent="0" algn="ctr">
              <a:buNone/>
              <a:defRPr sz="2400">
                <a:solidFill>
                  <a:schemeClr val="bg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Slide subtitle</a:t>
            </a:r>
          </a:p>
        </p:txBody>
      </p:sp>
      <p:sp>
        <p:nvSpPr>
          <p:cNvPr id="4" name="Date Placeholder 3">
            <a:extLst>
              <a:ext uri="{FF2B5EF4-FFF2-40B4-BE49-F238E27FC236}">
                <a16:creationId xmlns:a16="http://schemas.microsoft.com/office/drawing/2014/main" id="{AE71BF87-6AEF-6E4F-8561-5FF72C54FB2B}"/>
              </a:ext>
            </a:extLst>
          </p:cNvPr>
          <p:cNvSpPr>
            <a:spLocks noGrp="1"/>
          </p:cNvSpPr>
          <p:nvPr>
            <p:ph type="dt" sz="half" idx="10"/>
          </p:nvPr>
        </p:nvSpPr>
        <p:spPr>
          <a:xfrm>
            <a:off x="838200" y="6356350"/>
            <a:ext cx="2743200" cy="365125"/>
          </a:xfrm>
          <a:prstGeom prst="rect">
            <a:avLst/>
          </a:prstGeom>
        </p:spPr>
        <p:txBody>
          <a:bodyPr/>
          <a:lstStyle/>
          <a:p>
            <a:fld id="{2D8DAF13-DC25-3F49-9608-4DCCF09018E1}" type="datetimeFigureOut">
              <a:rPr lang="en-US" smtClean="0"/>
              <a:t>5/12/2020</a:t>
            </a:fld>
            <a:endParaRPr lang="en-US"/>
          </a:p>
        </p:txBody>
      </p:sp>
      <p:sp>
        <p:nvSpPr>
          <p:cNvPr id="5" name="Footer Placeholder 4">
            <a:extLst>
              <a:ext uri="{FF2B5EF4-FFF2-40B4-BE49-F238E27FC236}">
                <a16:creationId xmlns:a16="http://schemas.microsoft.com/office/drawing/2014/main" id="{9FE288C9-14F7-FB48-8787-8BC88BCC7D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7F7FDA-2764-7F46-9776-87A676B2E46E}"/>
              </a:ext>
            </a:extLst>
          </p:cNvPr>
          <p:cNvSpPr>
            <a:spLocks noGrp="1"/>
          </p:cNvSpPr>
          <p:nvPr>
            <p:ph type="sldNum" sz="quarter" idx="12"/>
          </p:nvPr>
        </p:nvSpPr>
        <p:spPr>
          <a:xfrm>
            <a:off x="8610600" y="6356350"/>
            <a:ext cx="2743200" cy="365125"/>
          </a:xfrm>
          <a:prstGeom prst="rect">
            <a:avLst/>
          </a:prstGeom>
        </p:spPr>
        <p:txBody>
          <a:bodyPr/>
          <a:lstStyle/>
          <a:p>
            <a:fld id="{E250328E-5961-D642-9938-A8AB25316378}" type="slidenum">
              <a:rPr lang="en-US" smtClean="0"/>
              <a:t>‹N°›</a:t>
            </a:fld>
            <a:endParaRPr lang="en-US"/>
          </a:p>
        </p:txBody>
      </p:sp>
      <p:pic>
        <p:nvPicPr>
          <p:cNvPr id="9" name="Graphic 8">
            <a:extLst>
              <a:ext uri="{FF2B5EF4-FFF2-40B4-BE49-F238E27FC236}">
                <a16:creationId xmlns:a16="http://schemas.microsoft.com/office/drawing/2014/main" id="{D26258C3-A9DD-7A4E-B51C-9DD3A597624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2225" b="14289"/>
          <a:stretch/>
        </p:blipFill>
        <p:spPr>
          <a:xfrm>
            <a:off x="-9525" y="6172200"/>
            <a:ext cx="12192000" cy="685800"/>
          </a:xfrm>
          <a:prstGeom prst="rect">
            <a:avLst/>
          </a:prstGeom>
        </p:spPr>
      </p:pic>
      <p:pic>
        <p:nvPicPr>
          <p:cNvPr id="10" name="Graphic 9">
            <a:extLst>
              <a:ext uri="{FF2B5EF4-FFF2-40B4-BE49-F238E27FC236}">
                <a16:creationId xmlns:a16="http://schemas.microsoft.com/office/drawing/2014/main" id="{7548CC70-DEAF-DC42-BDD5-3128C01A703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4083" r="2870"/>
          <a:stretch/>
        </p:blipFill>
        <p:spPr>
          <a:xfrm>
            <a:off x="-116009" y="-47625"/>
            <a:ext cx="12298484" cy="633045"/>
          </a:xfrm>
          <a:prstGeom prst="rect">
            <a:avLst/>
          </a:prstGeom>
        </p:spPr>
      </p:pic>
    </p:spTree>
    <p:extLst>
      <p:ext uri="{BB962C8B-B14F-4D97-AF65-F5344CB8AC3E}">
        <p14:creationId xmlns:p14="http://schemas.microsoft.com/office/powerpoint/2010/main" val="428939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BCA2304A-8663-B44E-B9CE-BBFA2535BC2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484" t="29060"/>
          <a:stretch/>
        </p:blipFill>
        <p:spPr>
          <a:xfrm>
            <a:off x="0" y="1211637"/>
            <a:ext cx="12191999" cy="5646363"/>
          </a:xfrm>
          <a:prstGeom prst="rect">
            <a:avLst/>
          </a:prstGeom>
        </p:spPr>
      </p:pic>
      <p:sp>
        <p:nvSpPr>
          <p:cNvPr id="2" name="Title 1">
            <a:extLst>
              <a:ext uri="{FF2B5EF4-FFF2-40B4-BE49-F238E27FC236}">
                <a16:creationId xmlns:a16="http://schemas.microsoft.com/office/drawing/2014/main" id="{7A842174-B19C-364C-B0B2-4507242E3F9F}"/>
              </a:ext>
            </a:extLst>
          </p:cNvPr>
          <p:cNvSpPr>
            <a:spLocks noGrp="1"/>
          </p:cNvSpPr>
          <p:nvPr>
            <p:ph type="title"/>
          </p:nvPr>
        </p:nvSpPr>
        <p:spPr>
          <a:xfrm>
            <a:off x="838200" y="178593"/>
            <a:ext cx="10515600" cy="896517"/>
          </a:xfrm>
        </p:spPr>
        <p:txBody>
          <a:bodyPr>
            <a:normAutofit/>
          </a:bodyPr>
          <a:lstStyle>
            <a:lvl1pPr>
              <a:defRPr sz="4000" b="1" i="0">
                <a:solidFill>
                  <a:schemeClr val="tx1">
                    <a:lumMod val="75000"/>
                    <a:lumOff val="25000"/>
                  </a:schemeClr>
                </a:solidFill>
                <a:latin typeface="Helvetica" pitchFamily="2" charset="0"/>
              </a:defRPr>
            </a:lvl1pPr>
          </a:lstStyle>
          <a:p>
            <a:r>
              <a:rPr lang="en-US" dirty="0"/>
              <a:t>Click to edit Master title style</a:t>
            </a:r>
          </a:p>
        </p:txBody>
      </p:sp>
      <p:pic>
        <p:nvPicPr>
          <p:cNvPr id="8" name="Content Placeholder 6">
            <a:extLst>
              <a:ext uri="{FF2B5EF4-FFF2-40B4-BE49-F238E27FC236}">
                <a16:creationId xmlns:a16="http://schemas.microsoft.com/office/drawing/2014/main" id="{C52F9075-3E96-D143-8BFC-8B1276C551F0}"/>
              </a:ext>
            </a:extLst>
          </p:cNvPr>
          <p:cNvPicPr>
            <a:picLocks noChangeAspect="1"/>
          </p:cNvPicPr>
          <p:nvPr userDrawn="1"/>
        </p:nvPicPr>
        <p:blipFill>
          <a:blip r:embed="rId4"/>
          <a:stretch>
            <a:fillRect/>
          </a:stretch>
        </p:blipFill>
        <p:spPr>
          <a:xfrm>
            <a:off x="10472738" y="6147011"/>
            <a:ext cx="1523999" cy="574463"/>
          </a:xfrm>
          <a:prstGeom prst="rect">
            <a:avLst/>
          </a:prstGeom>
        </p:spPr>
      </p:pic>
      <p:sp>
        <p:nvSpPr>
          <p:cNvPr id="10" name="Text Placeholder 9">
            <a:extLst>
              <a:ext uri="{FF2B5EF4-FFF2-40B4-BE49-F238E27FC236}">
                <a16:creationId xmlns:a16="http://schemas.microsoft.com/office/drawing/2014/main" id="{6E366F55-092A-9B41-B112-DD3743D17DF4}"/>
              </a:ext>
            </a:extLst>
          </p:cNvPr>
          <p:cNvSpPr>
            <a:spLocks noGrp="1"/>
          </p:cNvSpPr>
          <p:nvPr>
            <p:ph type="body" sz="quarter" idx="13"/>
          </p:nvPr>
        </p:nvSpPr>
        <p:spPr>
          <a:xfrm>
            <a:off x="838200" y="1419225"/>
            <a:ext cx="10515600" cy="4591260"/>
          </a:xfrm>
        </p:spPr>
        <p:txBody>
          <a:bodyPr/>
          <a:lstStyle>
            <a:lvl1pPr>
              <a:defRPr>
                <a:solidFill>
                  <a:schemeClr val="bg1"/>
                </a:solidFill>
                <a:latin typeface="Helvetica" pitchFamily="2" charset="0"/>
              </a:defRPr>
            </a:lvl1pPr>
            <a:lvl2pPr>
              <a:defRPr>
                <a:solidFill>
                  <a:schemeClr val="bg1"/>
                </a:solidFill>
                <a:latin typeface="Helvetica" pitchFamily="2" charset="0"/>
              </a:defRPr>
            </a:lvl2pPr>
            <a:lvl3pPr>
              <a:defRPr>
                <a:solidFill>
                  <a:schemeClr val="bg1"/>
                </a:solidFill>
                <a:latin typeface="Helvetica" pitchFamily="2" charset="0"/>
              </a:defRPr>
            </a:lvl3pPr>
            <a:lvl4pPr>
              <a:defRPr>
                <a:solidFill>
                  <a:schemeClr val="bg1"/>
                </a:solidFill>
                <a:latin typeface="Helvetica" pitchFamily="2" charset="0"/>
              </a:defRPr>
            </a:lvl4pPr>
            <a:lvl5pPr>
              <a:defRPr>
                <a:solidFill>
                  <a:schemeClr val="bg1"/>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1222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Blue &amp; White/Text Right">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2E4C28E5-9D1A-FF4C-AC4A-CDC3AD10D3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58300" y="0"/>
            <a:ext cx="6533700" cy="6858000"/>
          </a:xfrm>
          <a:prstGeom prst="rect">
            <a:avLst/>
          </a:prstGeom>
        </p:spPr>
      </p:pic>
      <p:sp>
        <p:nvSpPr>
          <p:cNvPr id="2" name="Title 1">
            <a:extLst>
              <a:ext uri="{FF2B5EF4-FFF2-40B4-BE49-F238E27FC236}">
                <a16:creationId xmlns:a16="http://schemas.microsoft.com/office/drawing/2014/main" id="{76493D01-C021-1F41-ACCF-BB6B395774B8}"/>
              </a:ext>
            </a:extLst>
          </p:cNvPr>
          <p:cNvSpPr>
            <a:spLocks noGrp="1"/>
          </p:cNvSpPr>
          <p:nvPr>
            <p:ph type="title"/>
          </p:nvPr>
        </p:nvSpPr>
        <p:spPr>
          <a:xfrm>
            <a:off x="504825" y="365125"/>
            <a:ext cx="4676775" cy="1325563"/>
          </a:xfrm>
        </p:spPr>
        <p:txBody>
          <a:bodyPr/>
          <a:lstStyle>
            <a:lvl1pPr>
              <a:defRPr b="1" i="0">
                <a:solidFill>
                  <a:schemeClr val="tx1">
                    <a:lumMod val="75000"/>
                    <a:lumOff val="25000"/>
                  </a:schemeClr>
                </a:solidFill>
                <a:latin typeface="Helvetica"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C0AB66-4FFB-FE41-96F4-F6ABEE59B9A4}"/>
              </a:ext>
            </a:extLst>
          </p:cNvPr>
          <p:cNvSpPr>
            <a:spLocks noGrp="1"/>
          </p:cNvSpPr>
          <p:nvPr>
            <p:ph sz="half" idx="1"/>
          </p:nvPr>
        </p:nvSpPr>
        <p:spPr>
          <a:xfrm>
            <a:off x="504825" y="1825625"/>
            <a:ext cx="4676775" cy="4351338"/>
          </a:xfrm>
        </p:spPr>
        <p:txBody>
          <a:bodyPr/>
          <a:lstStyle>
            <a:lvl1pPr>
              <a:defRPr>
                <a:solidFill>
                  <a:schemeClr val="tx1">
                    <a:lumMod val="75000"/>
                    <a:lumOff val="25000"/>
                  </a:schemeClr>
                </a:solidFill>
                <a:latin typeface="Helvetica" pitchFamily="2" charset="0"/>
              </a:defRPr>
            </a:lvl1pPr>
            <a:lvl2pPr>
              <a:defRPr>
                <a:solidFill>
                  <a:schemeClr val="tx1">
                    <a:lumMod val="75000"/>
                    <a:lumOff val="25000"/>
                  </a:schemeClr>
                </a:solidFill>
                <a:latin typeface="Helvetica" pitchFamily="2" charset="0"/>
              </a:defRPr>
            </a:lvl2pPr>
            <a:lvl3pPr>
              <a:defRPr>
                <a:solidFill>
                  <a:schemeClr val="tx1">
                    <a:lumMod val="75000"/>
                    <a:lumOff val="25000"/>
                  </a:schemeClr>
                </a:solidFill>
                <a:latin typeface="Helvetica" pitchFamily="2" charset="0"/>
              </a:defRPr>
            </a:lvl3pPr>
            <a:lvl4pPr>
              <a:defRPr>
                <a:solidFill>
                  <a:schemeClr val="tx1">
                    <a:lumMod val="75000"/>
                    <a:lumOff val="25000"/>
                  </a:schemeClr>
                </a:solidFill>
                <a:latin typeface="Helvetica" pitchFamily="2" charset="0"/>
              </a:defRPr>
            </a:lvl4pPr>
            <a:lvl5pPr>
              <a:defRPr>
                <a:solidFill>
                  <a:schemeClr val="tx1">
                    <a:lumMod val="75000"/>
                    <a:lumOff val="25000"/>
                  </a:schemeClr>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6E55DC0-F2DA-2E43-A4D0-2584A2BD5F46}"/>
              </a:ext>
            </a:extLst>
          </p:cNvPr>
          <p:cNvSpPr>
            <a:spLocks noGrp="1"/>
          </p:cNvSpPr>
          <p:nvPr>
            <p:ph sz="half" idx="2"/>
          </p:nvPr>
        </p:nvSpPr>
        <p:spPr>
          <a:xfrm>
            <a:off x="6210299" y="365124"/>
            <a:ext cx="5495925" cy="4930775"/>
          </a:xfrm>
        </p:spPr>
        <p:txBody>
          <a:bodyPr/>
          <a:lstStyle>
            <a:lvl1pPr>
              <a:defRPr>
                <a:solidFill>
                  <a:schemeClr val="bg1"/>
                </a:solidFill>
                <a:latin typeface="Helvetica" pitchFamily="2" charset="0"/>
              </a:defRPr>
            </a:lvl1pPr>
            <a:lvl2pPr>
              <a:defRPr>
                <a:solidFill>
                  <a:schemeClr val="bg1"/>
                </a:solidFill>
                <a:latin typeface="Helvetica" pitchFamily="2" charset="0"/>
              </a:defRPr>
            </a:lvl2pPr>
            <a:lvl3pPr>
              <a:defRPr>
                <a:solidFill>
                  <a:schemeClr val="bg1"/>
                </a:solidFill>
                <a:latin typeface="Helvetica" pitchFamily="2" charset="0"/>
              </a:defRPr>
            </a:lvl3pPr>
            <a:lvl4pPr>
              <a:defRPr>
                <a:solidFill>
                  <a:schemeClr val="bg1"/>
                </a:solidFill>
                <a:latin typeface="Helvetica" pitchFamily="2" charset="0"/>
              </a:defRPr>
            </a:lvl4pPr>
            <a:lvl5pPr>
              <a:defRPr>
                <a:solidFill>
                  <a:schemeClr val="bg1"/>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Content Placeholder 6">
            <a:extLst>
              <a:ext uri="{FF2B5EF4-FFF2-40B4-BE49-F238E27FC236}">
                <a16:creationId xmlns:a16="http://schemas.microsoft.com/office/drawing/2014/main" id="{26607FD9-0CD3-3645-95DD-DF35557B0529}"/>
              </a:ext>
            </a:extLst>
          </p:cNvPr>
          <p:cNvPicPr>
            <a:picLocks noChangeAspect="1"/>
          </p:cNvPicPr>
          <p:nvPr userDrawn="1"/>
        </p:nvPicPr>
        <p:blipFill>
          <a:blip r:embed="rId4"/>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3203190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ue &amp; Whit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4F4038B-4A3E-944D-A396-311349C51B5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6533700" cy="6858000"/>
          </a:xfrm>
          <a:prstGeom prst="rect">
            <a:avLst/>
          </a:prstGeom>
        </p:spPr>
      </p:pic>
      <p:pic>
        <p:nvPicPr>
          <p:cNvPr id="6" name="Picture 5">
            <a:extLst>
              <a:ext uri="{FF2B5EF4-FFF2-40B4-BE49-F238E27FC236}">
                <a16:creationId xmlns:a16="http://schemas.microsoft.com/office/drawing/2014/main" id="{366BAF7B-A0A5-9948-9923-3634FC957BBA}"/>
              </a:ext>
            </a:extLst>
          </p:cNvPr>
          <p:cNvPicPr>
            <a:picLocks noChangeAspect="1"/>
          </p:cNvPicPr>
          <p:nvPr userDrawn="1"/>
        </p:nvPicPr>
        <p:blipFill>
          <a:blip r:embed="rId4"/>
          <a:stretch>
            <a:fillRect/>
          </a:stretch>
        </p:blipFill>
        <p:spPr>
          <a:xfrm>
            <a:off x="10472738" y="6140871"/>
            <a:ext cx="1523999" cy="573592"/>
          </a:xfrm>
          <a:prstGeom prst="rect">
            <a:avLst/>
          </a:prstGeom>
        </p:spPr>
      </p:pic>
      <p:sp>
        <p:nvSpPr>
          <p:cNvPr id="7" name="Text Placeholder 6">
            <a:extLst>
              <a:ext uri="{FF2B5EF4-FFF2-40B4-BE49-F238E27FC236}">
                <a16:creationId xmlns:a16="http://schemas.microsoft.com/office/drawing/2014/main" id="{3D6FC642-0891-5C49-AAD4-E07CED5895FF}"/>
              </a:ext>
            </a:extLst>
          </p:cNvPr>
          <p:cNvSpPr>
            <a:spLocks noGrp="1"/>
          </p:cNvSpPr>
          <p:nvPr>
            <p:ph type="body" sz="quarter" idx="10"/>
          </p:nvPr>
        </p:nvSpPr>
        <p:spPr>
          <a:xfrm>
            <a:off x="6981375" y="365125"/>
            <a:ext cx="4773612" cy="5664200"/>
          </a:xfrm>
        </p:spPr>
        <p:txBody>
          <a:bodyPr/>
          <a:lstStyle>
            <a:lvl1pPr>
              <a:defRPr>
                <a:solidFill>
                  <a:schemeClr val="tx1">
                    <a:lumMod val="75000"/>
                    <a:lumOff val="25000"/>
                  </a:schemeClr>
                </a:solidFill>
                <a:latin typeface="Helvetica" pitchFamily="2" charset="0"/>
              </a:defRPr>
            </a:lvl1pPr>
            <a:lvl2pPr>
              <a:defRPr>
                <a:solidFill>
                  <a:schemeClr val="tx1">
                    <a:lumMod val="75000"/>
                    <a:lumOff val="25000"/>
                  </a:schemeClr>
                </a:solidFill>
                <a:latin typeface="Helvetica" pitchFamily="2" charset="0"/>
              </a:defRPr>
            </a:lvl2pPr>
            <a:lvl3pPr>
              <a:defRPr>
                <a:solidFill>
                  <a:schemeClr val="tx1">
                    <a:lumMod val="75000"/>
                    <a:lumOff val="25000"/>
                  </a:schemeClr>
                </a:solidFill>
                <a:latin typeface="Helvetica" pitchFamily="2" charset="0"/>
              </a:defRPr>
            </a:lvl3pPr>
            <a:lvl4pPr>
              <a:defRPr>
                <a:solidFill>
                  <a:schemeClr val="tx1">
                    <a:lumMod val="75000"/>
                    <a:lumOff val="25000"/>
                  </a:schemeClr>
                </a:solidFill>
                <a:latin typeface="Helvetica" pitchFamily="2" charset="0"/>
              </a:defRPr>
            </a:lvl4pPr>
            <a:lvl5pPr>
              <a:defRPr>
                <a:solidFill>
                  <a:schemeClr val="tx1">
                    <a:lumMod val="75000"/>
                    <a:lumOff val="25000"/>
                  </a:schemeClr>
                </a:solidFill>
                <a:latin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D4FD9317-9FE6-B14B-8FD9-EA159A5C70CF}"/>
              </a:ext>
            </a:extLst>
          </p:cNvPr>
          <p:cNvSpPr>
            <a:spLocks noGrp="1"/>
          </p:cNvSpPr>
          <p:nvPr>
            <p:ph type="title"/>
          </p:nvPr>
        </p:nvSpPr>
        <p:spPr>
          <a:xfrm>
            <a:off x="447675" y="365125"/>
            <a:ext cx="5600700" cy="1325563"/>
          </a:xfrm>
        </p:spPr>
        <p:txBody>
          <a:bodyPr/>
          <a:lstStyle>
            <a:lvl1pPr>
              <a:defRPr b="1" i="0">
                <a:solidFill>
                  <a:schemeClr val="bg1"/>
                </a:solidFill>
                <a:latin typeface="Helvetica" pitchFamily="2" charset="0"/>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49D2E3AD-1CBA-5647-9A7F-75A00774A1A9}"/>
              </a:ext>
            </a:extLst>
          </p:cNvPr>
          <p:cNvSpPr>
            <a:spLocks noGrp="1"/>
          </p:cNvSpPr>
          <p:nvPr>
            <p:ph sz="half" idx="1"/>
          </p:nvPr>
        </p:nvSpPr>
        <p:spPr>
          <a:xfrm>
            <a:off x="447675" y="1825625"/>
            <a:ext cx="5600700" cy="4351338"/>
          </a:xfrm>
        </p:spPr>
        <p:txBody>
          <a:bodyPr/>
          <a:lstStyle>
            <a:lvl1pPr>
              <a:defRPr>
                <a:solidFill>
                  <a:schemeClr val="bg1"/>
                </a:solidFill>
                <a:latin typeface="Helvetica" pitchFamily="2" charset="0"/>
              </a:defRPr>
            </a:lvl1pPr>
            <a:lvl2pPr>
              <a:defRPr>
                <a:solidFill>
                  <a:schemeClr val="bg1"/>
                </a:solidFill>
                <a:latin typeface="Helvetica" pitchFamily="2" charset="0"/>
              </a:defRPr>
            </a:lvl2pPr>
            <a:lvl3pPr>
              <a:defRPr>
                <a:solidFill>
                  <a:schemeClr val="bg1"/>
                </a:solidFill>
                <a:latin typeface="Helvetica" pitchFamily="2" charset="0"/>
              </a:defRPr>
            </a:lvl3pPr>
            <a:lvl4pPr>
              <a:defRPr>
                <a:solidFill>
                  <a:schemeClr val="bg1"/>
                </a:solidFill>
                <a:latin typeface="Helvetica" pitchFamily="2" charset="0"/>
              </a:defRPr>
            </a:lvl4pPr>
            <a:lvl5pPr>
              <a:defRPr>
                <a:solidFill>
                  <a:schemeClr val="bg1"/>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1379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76D25-9170-DC42-BC56-D603A4BAC9A6}"/>
              </a:ext>
            </a:extLst>
          </p:cNvPr>
          <p:cNvSpPr>
            <a:spLocks noGrp="1"/>
          </p:cNvSpPr>
          <p:nvPr>
            <p:ph type="title"/>
          </p:nvPr>
        </p:nvSpPr>
        <p:spPr>
          <a:xfrm>
            <a:off x="503662" y="264764"/>
            <a:ext cx="11294327" cy="861509"/>
          </a:xfrm>
        </p:spPr>
        <p:txBody>
          <a:bodyPr>
            <a:normAutofit/>
          </a:bodyPr>
          <a:lstStyle>
            <a:lvl1pPr>
              <a:defRPr sz="4000" b="1" i="0">
                <a:solidFill>
                  <a:schemeClr val="tx1">
                    <a:lumMod val="75000"/>
                    <a:lumOff val="25000"/>
                  </a:schemeClr>
                </a:solidFill>
                <a:latin typeface="Helvetica"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2A87891-5EE2-0B4E-85BE-B924108E3AC1}"/>
              </a:ext>
            </a:extLst>
          </p:cNvPr>
          <p:cNvSpPr>
            <a:spLocks noGrp="1"/>
          </p:cNvSpPr>
          <p:nvPr>
            <p:ph idx="1"/>
          </p:nvPr>
        </p:nvSpPr>
        <p:spPr>
          <a:xfrm>
            <a:off x="503662" y="1304693"/>
            <a:ext cx="11294327" cy="4573982"/>
          </a:xfrm>
          <a:noFill/>
          <a:ln w="107950" cmpd="sng">
            <a:noFill/>
          </a:ln>
        </p:spPr>
        <p:txBody>
          <a:bodyPr lIns="274320" tIns="274320" rIns="274320"/>
          <a:lstStyle>
            <a:lvl1pPr>
              <a:defRPr>
                <a:solidFill>
                  <a:schemeClr val="tx1">
                    <a:lumMod val="75000"/>
                    <a:lumOff val="25000"/>
                  </a:schemeClr>
                </a:solidFill>
                <a:latin typeface="Helvetica" pitchFamily="2" charset="0"/>
              </a:defRPr>
            </a:lvl1pPr>
            <a:lvl2pPr>
              <a:defRPr>
                <a:solidFill>
                  <a:schemeClr val="tx1">
                    <a:lumMod val="75000"/>
                    <a:lumOff val="25000"/>
                  </a:schemeClr>
                </a:solidFill>
                <a:latin typeface="Helvetica" pitchFamily="2" charset="0"/>
              </a:defRPr>
            </a:lvl2pPr>
            <a:lvl3pPr>
              <a:defRPr>
                <a:solidFill>
                  <a:schemeClr val="tx1">
                    <a:lumMod val="75000"/>
                    <a:lumOff val="25000"/>
                  </a:schemeClr>
                </a:solidFill>
                <a:latin typeface="Helvetica" pitchFamily="2" charset="0"/>
              </a:defRPr>
            </a:lvl3pPr>
            <a:lvl4pPr>
              <a:defRPr>
                <a:solidFill>
                  <a:schemeClr val="tx1">
                    <a:lumMod val="75000"/>
                    <a:lumOff val="25000"/>
                  </a:schemeClr>
                </a:solidFill>
                <a:latin typeface="Helvetica" pitchFamily="2" charset="0"/>
              </a:defRPr>
            </a:lvl4pPr>
            <a:lvl5pPr>
              <a:defRPr>
                <a:solidFill>
                  <a:schemeClr val="tx1">
                    <a:lumMod val="75000"/>
                    <a:lumOff val="25000"/>
                  </a:schemeClr>
                </a:solidFill>
                <a:latin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D7D4110C-8168-484A-8E67-6D0512A08F93}"/>
              </a:ext>
            </a:extLst>
          </p:cNvPr>
          <p:cNvPicPr>
            <a:picLocks noChangeAspect="1"/>
          </p:cNvPicPr>
          <p:nvPr userDrawn="1"/>
        </p:nvPicPr>
        <p:blipFill>
          <a:blip r:embed="rId2"/>
          <a:stretch>
            <a:fillRect/>
          </a:stretch>
        </p:blipFill>
        <p:spPr>
          <a:xfrm>
            <a:off x="10472738" y="6140871"/>
            <a:ext cx="1523999" cy="573592"/>
          </a:xfrm>
          <a:prstGeom prst="rect">
            <a:avLst/>
          </a:prstGeom>
        </p:spPr>
      </p:pic>
    </p:spTree>
    <p:extLst>
      <p:ext uri="{BB962C8B-B14F-4D97-AF65-F5344CB8AC3E}">
        <p14:creationId xmlns:p14="http://schemas.microsoft.com/office/powerpoint/2010/main" val="2626888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A38769-523E-9E44-91E1-CF698C64122B}"/>
              </a:ext>
            </a:extLst>
          </p:cNvPr>
          <p:cNvPicPr>
            <a:picLocks noChangeAspect="1"/>
          </p:cNvPicPr>
          <p:nvPr userDrawn="1"/>
        </p:nvPicPr>
        <p:blipFill>
          <a:blip r:embed="rId2"/>
          <a:stretch>
            <a:fillRect/>
          </a:stretch>
        </p:blipFill>
        <p:spPr>
          <a:xfrm>
            <a:off x="10472738" y="6140871"/>
            <a:ext cx="1523999" cy="573592"/>
          </a:xfrm>
          <a:prstGeom prst="rect">
            <a:avLst/>
          </a:prstGeom>
        </p:spPr>
      </p:pic>
    </p:spTree>
    <p:extLst>
      <p:ext uri="{BB962C8B-B14F-4D97-AF65-F5344CB8AC3E}">
        <p14:creationId xmlns:p14="http://schemas.microsoft.com/office/powerpoint/2010/main" val="3034159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nk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871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ark blank">
    <p:bg>
      <p:bgPr>
        <a:solidFill>
          <a:srgbClr val="114C8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752228"/>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3964" y="894828"/>
            <a:ext cx="10972800" cy="1143000"/>
          </a:xfrm>
          <a:prstGeom prst="rect">
            <a:avLst/>
          </a:prstGeom>
        </p:spPr>
        <p:txBody>
          <a:bodyPr>
            <a:normAutofit/>
          </a:bodyPr>
          <a:lstStyle>
            <a:lvl1pPr>
              <a:defRPr sz="3600">
                <a:solidFill>
                  <a:schemeClr val="bg2">
                    <a:lumMod val="25000"/>
                  </a:schemeClr>
                </a:solidFill>
              </a:defRPr>
            </a:lvl1pPr>
          </a:lstStyle>
          <a:p>
            <a:r>
              <a:rPr lang="en-US" dirty="0"/>
              <a:t>Click to edit Master title style</a:t>
            </a:r>
          </a:p>
        </p:txBody>
      </p:sp>
      <p:pic>
        <p:nvPicPr>
          <p:cNvPr id="11" name="Graphic 10">
            <a:extLst>
              <a:ext uri="{FF2B5EF4-FFF2-40B4-BE49-F238E27FC236}">
                <a16:creationId xmlns:a16="http://schemas.microsoft.com/office/drawing/2014/main" id="{B908DDA0-EE6F-0C45-B297-B9E05CD86C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933244"/>
          </a:xfrm>
          <a:prstGeom prst="rect">
            <a:avLst/>
          </a:prstGeom>
        </p:spPr>
      </p:pic>
      <p:pic>
        <p:nvPicPr>
          <p:cNvPr id="13" name="Graphic 12">
            <a:extLst>
              <a:ext uri="{FF2B5EF4-FFF2-40B4-BE49-F238E27FC236}">
                <a16:creationId xmlns:a16="http://schemas.microsoft.com/office/drawing/2014/main" id="{DD5E4349-7232-9C42-A950-33CA0D7098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4083" r="2870"/>
          <a:stretch/>
        </p:blipFill>
        <p:spPr>
          <a:xfrm>
            <a:off x="-106484" y="6236677"/>
            <a:ext cx="12298484" cy="633045"/>
          </a:xfrm>
          <a:prstGeom prst="rect">
            <a:avLst/>
          </a:prstGeom>
        </p:spPr>
      </p:pic>
    </p:spTree>
    <p:extLst>
      <p:ext uri="{BB962C8B-B14F-4D97-AF65-F5344CB8AC3E}">
        <p14:creationId xmlns:p14="http://schemas.microsoft.com/office/powerpoint/2010/main" val="2905782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Dark Background w Text">
    <p:bg>
      <p:bgPr>
        <a:solidFill>
          <a:srgbClr val="114C8A"/>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2DD3F7D-4F0C-4044-8EA6-ACED65F77B0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8824" t="28824"/>
          <a:stretch/>
        </p:blipFill>
        <p:spPr>
          <a:xfrm>
            <a:off x="0" y="0"/>
            <a:ext cx="12192000" cy="6858000"/>
          </a:xfrm>
          <a:prstGeom prst="rect">
            <a:avLst/>
          </a:prstGeom>
        </p:spPr>
      </p:pic>
      <p:pic>
        <p:nvPicPr>
          <p:cNvPr id="4" name="Content Placeholder 6">
            <a:extLst>
              <a:ext uri="{FF2B5EF4-FFF2-40B4-BE49-F238E27FC236}">
                <a16:creationId xmlns:a16="http://schemas.microsoft.com/office/drawing/2014/main" id="{4C7C6121-6BC0-DA46-BBD5-F10F27FFA38A}"/>
              </a:ext>
            </a:extLst>
          </p:cNvPr>
          <p:cNvPicPr>
            <a:picLocks noChangeAspect="1"/>
          </p:cNvPicPr>
          <p:nvPr userDrawn="1"/>
        </p:nvPicPr>
        <p:blipFill>
          <a:blip r:embed="rId4"/>
          <a:stretch>
            <a:fillRect/>
          </a:stretch>
        </p:blipFill>
        <p:spPr>
          <a:xfrm>
            <a:off x="10472738" y="6147011"/>
            <a:ext cx="1523999" cy="574463"/>
          </a:xfrm>
          <a:prstGeom prst="rect">
            <a:avLst/>
          </a:prstGeom>
        </p:spPr>
      </p:pic>
      <p:sp>
        <p:nvSpPr>
          <p:cNvPr id="9" name="Text Placeholder 8"/>
          <p:cNvSpPr>
            <a:spLocks noGrp="1"/>
          </p:cNvSpPr>
          <p:nvPr>
            <p:ph type="body" sz="quarter" idx="10"/>
          </p:nvPr>
        </p:nvSpPr>
        <p:spPr>
          <a:xfrm>
            <a:off x="1219200" y="685800"/>
            <a:ext cx="9855200" cy="5105400"/>
          </a:xfrm>
        </p:spPr>
        <p:txBody>
          <a:bodyPr/>
          <a:lstStyle>
            <a:lvl1pPr>
              <a:defRPr>
                <a:solidFill>
                  <a:schemeClr val="bg1"/>
                </a:solidFill>
              </a:defRPr>
            </a:lvl1pPr>
            <a:lvl2pPr>
              <a:defRPr>
                <a:solidFill>
                  <a:schemeClr val="bg1"/>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39105438"/>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op label">
    <p:spTree>
      <p:nvGrpSpPr>
        <p:cNvPr id="1" name=""/>
        <p:cNvGrpSpPr/>
        <p:nvPr/>
      </p:nvGrpSpPr>
      <p:grpSpPr>
        <a:xfrm>
          <a:off x="0" y="0"/>
          <a:ext cx="0" cy="0"/>
          <a:chOff x="0" y="0"/>
          <a:chExt cx="0" cy="0"/>
        </a:xfrm>
      </p:grpSpPr>
      <p:sp>
        <p:nvSpPr>
          <p:cNvPr id="4" name="Rectangle 3"/>
          <p:cNvSpPr/>
          <p:nvPr/>
        </p:nvSpPr>
        <p:spPr>
          <a:xfrm>
            <a:off x="0" y="-16476"/>
            <a:ext cx="12192000" cy="886417"/>
          </a:xfrm>
          <a:prstGeom prst="rect">
            <a:avLst/>
          </a:prstGeom>
          <a:solidFill>
            <a:srgbClr val="114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609600" y="228297"/>
            <a:ext cx="10515600" cy="396875"/>
          </a:xfrm>
        </p:spPr>
        <p:txBody>
          <a:bodyPr>
            <a:noAutofit/>
          </a:bodyPr>
          <a:lstStyle>
            <a:lvl1pPr algn="l">
              <a:defRPr sz="1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22320780"/>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White ">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4B65FF3-1BE5-BA40-B807-1B909A5036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2225" b="14289"/>
          <a:stretch/>
        </p:blipFill>
        <p:spPr>
          <a:xfrm>
            <a:off x="0" y="6172200"/>
            <a:ext cx="12192000" cy="685800"/>
          </a:xfrm>
          <a:prstGeom prst="rect">
            <a:avLst/>
          </a:prstGeom>
        </p:spPr>
      </p:pic>
      <p:pic>
        <p:nvPicPr>
          <p:cNvPr id="7" name="Graphic 6">
            <a:extLst>
              <a:ext uri="{FF2B5EF4-FFF2-40B4-BE49-F238E27FC236}">
                <a16:creationId xmlns:a16="http://schemas.microsoft.com/office/drawing/2014/main" id="{C27CD49D-4B86-084A-83CA-FA897B7C041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4083" r="2870"/>
          <a:stretch/>
        </p:blipFill>
        <p:spPr>
          <a:xfrm>
            <a:off x="-106484" y="-47625"/>
            <a:ext cx="12298484" cy="633045"/>
          </a:xfrm>
          <a:prstGeom prst="rect">
            <a:avLst/>
          </a:prstGeom>
        </p:spPr>
      </p:pic>
      <p:sp>
        <p:nvSpPr>
          <p:cNvPr id="8" name="Title 1">
            <a:extLst>
              <a:ext uri="{FF2B5EF4-FFF2-40B4-BE49-F238E27FC236}">
                <a16:creationId xmlns:a16="http://schemas.microsoft.com/office/drawing/2014/main" id="{EF346857-5742-884D-9E9B-F1A6BA2E49E1}"/>
              </a:ext>
            </a:extLst>
          </p:cNvPr>
          <p:cNvSpPr>
            <a:spLocks noGrp="1"/>
          </p:cNvSpPr>
          <p:nvPr>
            <p:ph type="ctrTitle" hasCustomPrompt="1"/>
          </p:nvPr>
        </p:nvSpPr>
        <p:spPr>
          <a:xfrm>
            <a:off x="1524000" y="1122363"/>
            <a:ext cx="9144000" cy="2387600"/>
          </a:xfrm>
        </p:spPr>
        <p:txBody>
          <a:bodyPr anchor="ctr">
            <a:normAutofit/>
          </a:bodyPr>
          <a:lstStyle>
            <a:lvl1pPr algn="ctr">
              <a:defRPr sz="4800" b="1" i="0">
                <a:solidFill>
                  <a:schemeClr val="bg2">
                    <a:lumMod val="25000"/>
                  </a:schemeClr>
                </a:solidFill>
                <a:latin typeface="Helvetica" pitchFamily="2" charset="0"/>
              </a:defRPr>
            </a:lvl1pPr>
          </a:lstStyle>
          <a:p>
            <a:r>
              <a:rPr lang="en-US" dirty="0"/>
              <a:t>Click to edit Master Slide title</a:t>
            </a:r>
          </a:p>
        </p:txBody>
      </p:sp>
      <p:sp>
        <p:nvSpPr>
          <p:cNvPr id="9" name="Subtitle 2">
            <a:extLst>
              <a:ext uri="{FF2B5EF4-FFF2-40B4-BE49-F238E27FC236}">
                <a16:creationId xmlns:a16="http://schemas.microsoft.com/office/drawing/2014/main" id="{F6E66ACE-5A69-6648-B04D-6A23B6D609CD}"/>
              </a:ext>
            </a:extLst>
          </p:cNvPr>
          <p:cNvSpPr>
            <a:spLocks noGrp="1"/>
          </p:cNvSpPr>
          <p:nvPr>
            <p:ph type="subTitle" idx="1" hasCustomPrompt="1"/>
          </p:nvPr>
        </p:nvSpPr>
        <p:spPr>
          <a:xfrm>
            <a:off x="1524000" y="4292648"/>
            <a:ext cx="9144000" cy="1655762"/>
          </a:xfrm>
        </p:spPr>
        <p:txBody>
          <a:bodyPr/>
          <a:lstStyle>
            <a:lvl1pPr marL="0" indent="0" algn="ctr">
              <a:buNone/>
              <a:defRPr sz="2400">
                <a:solidFill>
                  <a:schemeClr val="bg2">
                    <a:lumMod val="25000"/>
                  </a:schemeClr>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Slide subtitle</a:t>
            </a:r>
          </a:p>
        </p:txBody>
      </p:sp>
    </p:spTree>
    <p:extLst>
      <p:ext uri="{BB962C8B-B14F-4D97-AF65-F5344CB8AC3E}">
        <p14:creationId xmlns:p14="http://schemas.microsoft.com/office/powerpoint/2010/main" val="1132541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Blue Background/Text R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8824" t="28824"/>
          <a:stretch/>
        </p:blipFill>
        <p:spPr>
          <a:xfrm>
            <a:off x="0" y="0"/>
            <a:ext cx="12192000" cy="6858000"/>
          </a:xfrm>
          <a:prstGeom prst="rect">
            <a:avLst/>
          </a:prstGeom>
        </p:spPr>
      </p:pic>
      <p:pic>
        <p:nvPicPr>
          <p:cNvPr id="6" name="Content Placeholder 6">
            <a:extLst>
              <a:ext uri="{FF2B5EF4-FFF2-40B4-BE49-F238E27FC236}">
                <a16:creationId xmlns:a16="http://schemas.microsoft.com/office/drawing/2014/main" id="{11E9DBDB-723C-9546-B2B5-B21119FB4982}"/>
              </a:ext>
            </a:extLst>
          </p:cNvPr>
          <p:cNvPicPr>
            <a:picLocks noChangeAspect="1"/>
          </p:cNvPicPr>
          <p:nvPr userDrawn="1"/>
        </p:nvPicPr>
        <p:blipFill>
          <a:blip r:embed="rId4"/>
          <a:stretch>
            <a:fillRect/>
          </a:stretch>
        </p:blipFill>
        <p:spPr>
          <a:xfrm>
            <a:off x="10472738" y="6147011"/>
            <a:ext cx="1523999" cy="574463"/>
          </a:xfrm>
          <a:prstGeom prst="rect">
            <a:avLst/>
          </a:prstGeom>
        </p:spPr>
      </p:pic>
      <p:sp>
        <p:nvSpPr>
          <p:cNvPr id="4" name="Content Placeholder 2"/>
          <p:cNvSpPr>
            <a:spLocks noGrp="1"/>
          </p:cNvSpPr>
          <p:nvPr>
            <p:ph idx="1" hasCustomPrompt="1"/>
          </p:nvPr>
        </p:nvSpPr>
        <p:spPr>
          <a:xfrm>
            <a:off x="6452050" y="990600"/>
            <a:ext cx="4901749" cy="4876800"/>
          </a:xfrm>
        </p:spPr>
        <p:txBody>
          <a:bodyPr>
            <a:normAutofit/>
          </a:bodyPr>
          <a:lstStyle>
            <a:lvl1pPr marL="0" indent="0">
              <a:lnSpc>
                <a:spcPct val="100000"/>
              </a:lnSpc>
              <a:buNone/>
              <a:defRPr baseline="0"/>
            </a:lvl1pPr>
          </a:lstStyle>
          <a:p>
            <a:pPr marL="0" indent="0">
              <a:buNone/>
            </a:pPr>
            <a:r>
              <a:rPr lang="en-US" sz="2400" dirty="0">
                <a:solidFill>
                  <a:schemeClr val="bg1"/>
                </a:solidFill>
                <a:cs typeface="Century Gothic"/>
              </a:rPr>
              <a:t>Click to add text</a:t>
            </a:r>
          </a:p>
        </p:txBody>
      </p:sp>
    </p:spTree>
    <p:extLst>
      <p:ext uri="{BB962C8B-B14F-4D97-AF65-F5344CB8AC3E}">
        <p14:creationId xmlns:p14="http://schemas.microsoft.com/office/powerpoint/2010/main" val="2468978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Blue Background/Text Center">
    <p:spTree>
      <p:nvGrpSpPr>
        <p:cNvPr id="1" name=""/>
        <p:cNvGrpSpPr/>
        <p:nvPr/>
      </p:nvGrpSpPr>
      <p:grpSpPr>
        <a:xfrm>
          <a:off x="0" y="0"/>
          <a:ext cx="0" cy="0"/>
          <a:chOff x="0" y="0"/>
          <a:chExt cx="0" cy="0"/>
        </a:xfrm>
      </p:grpSpPr>
      <p:sp>
        <p:nvSpPr>
          <p:cNvPr id="2" name="Rectangle 1"/>
          <p:cNvSpPr/>
          <p:nvPr userDrawn="1"/>
        </p:nvSpPr>
        <p:spPr>
          <a:xfrm>
            <a:off x="0" y="0"/>
            <a:ext cx="2393576" cy="6858000"/>
          </a:xfrm>
          <a:prstGeom prst="rect">
            <a:avLst/>
          </a:prstGeom>
          <a:solidFill>
            <a:srgbClr val="43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2017058" y="0"/>
            <a:ext cx="10174941" cy="6858000"/>
          </a:xfrm>
          <a:prstGeom prst="rect">
            <a:avLst/>
          </a:prstGeom>
        </p:spPr>
      </p:pic>
      <p:sp>
        <p:nvSpPr>
          <p:cNvPr id="6" name="Content Placeholder 5"/>
          <p:cNvSpPr>
            <a:spLocks noGrp="1"/>
          </p:cNvSpPr>
          <p:nvPr>
            <p:ph sz="quarter" idx="10"/>
          </p:nvPr>
        </p:nvSpPr>
        <p:spPr>
          <a:xfrm>
            <a:off x="850899" y="874713"/>
            <a:ext cx="8387229" cy="42481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95235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9_Custom Layout">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7867087"/>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3_Custom Layout">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4861526"/>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5_Custom Layout">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30787560"/>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3_Blue Background/Text Center">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2"/>
          <p:cNvSpPr>
            <a:spLocks noGrp="1"/>
          </p:cNvSpPr>
          <p:nvPr>
            <p:ph type="body" idx="1"/>
          </p:nvPr>
        </p:nvSpPr>
        <p:spPr>
          <a:xfrm>
            <a:off x="914400" y="1129704"/>
            <a:ext cx="10363200" cy="1500187"/>
          </a:xfrm>
        </p:spPr>
        <p:txBody>
          <a:bodyPr/>
          <a:lstStyle>
            <a:lvl1pPr>
              <a:lnSpc>
                <a:spcPct val="100000"/>
              </a:lnSpc>
              <a:defRPr>
                <a:solidFill>
                  <a:srgbClr val="FFFFFF"/>
                </a:solidFill>
              </a:defRPr>
            </a:lvl1pPr>
          </a:lstStyle>
          <a:p>
            <a:pPr lvl="0"/>
            <a:r>
              <a:rPr lang="en-US">
                <a:solidFill>
                  <a:schemeClr val="bg1"/>
                </a:solidFill>
              </a:rPr>
              <a:t>Click to edit Master text styles</a:t>
            </a:r>
          </a:p>
        </p:txBody>
      </p:sp>
    </p:spTree>
    <p:extLst>
      <p:ext uri="{BB962C8B-B14F-4D97-AF65-F5344CB8AC3E}">
        <p14:creationId xmlns:p14="http://schemas.microsoft.com/office/powerpoint/2010/main" val="3792839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cSld name="4_Blue Background/Text Center">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2"/>
          <p:cNvSpPr>
            <a:spLocks noGrp="1"/>
          </p:cNvSpPr>
          <p:nvPr>
            <p:ph type="body" idx="1"/>
          </p:nvPr>
        </p:nvSpPr>
        <p:spPr>
          <a:xfrm>
            <a:off x="914400" y="1129704"/>
            <a:ext cx="10363200" cy="1500187"/>
          </a:xfrm>
        </p:spPr>
        <p:txBody>
          <a:bodyPr/>
          <a:lstStyle>
            <a:lvl1pPr>
              <a:lnSpc>
                <a:spcPct val="100000"/>
              </a:lnSpc>
              <a:defRPr>
                <a:solidFill>
                  <a:srgbClr val="FFFFFF"/>
                </a:solidFill>
              </a:defRPr>
            </a:lvl1pPr>
          </a:lstStyle>
          <a:p>
            <a:pPr lvl="0"/>
            <a:r>
              <a:rPr lang="en-US">
                <a:solidFill>
                  <a:schemeClr val="bg1"/>
                </a:solidFill>
              </a:rPr>
              <a:t>Click to edit Master text styles</a:t>
            </a:r>
          </a:p>
        </p:txBody>
      </p:sp>
    </p:spTree>
    <p:extLst>
      <p:ext uri="{BB962C8B-B14F-4D97-AF65-F5344CB8AC3E}">
        <p14:creationId xmlns:p14="http://schemas.microsoft.com/office/powerpoint/2010/main" val="33074837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1" y="24775"/>
            <a:ext cx="12192000" cy="4883402"/>
          </a:xfrm>
          <a:prstGeom prst="rect">
            <a:avLst/>
          </a:prstGeom>
        </p:spPr>
      </p:pic>
      <p:sp>
        <p:nvSpPr>
          <p:cNvPr id="3" name="Subtitle 2"/>
          <p:cNvSpPr>
            <a:spLocks noGrp="1"/>
          </p:cNvSpPr>
          <p:nvPr>
            <p:ph type="subTitle" idx="1"/>
          </p:nvPr>
        </p:nvSpPr>
        <p:spPr>
          <a:xfrm>
            <a:off x="914400" y="2273545"/>
            <a:ext cx="6087035" cy="2406031"/>
          </a:xfrm>
        </p:spPr>
        <p:txBody>
          <a:bodyPr anchor="b">
            <a:normAutofit/>
          </a:bodyPr>
          <a:lstStyle>
            <a:lvl1pPr marL="0" indent="0" algn="l">
              <a:lnSpc>
                <a:spcPct val="100000"/>
              </a:lnSpc>
              <a:buNone/>
              <a:defRPr sz="2400">
                <a:solidFill>
                  <a:schemeClr val="bg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pic>
        <p:nvPicPr>
          <p:cNvPr id="12" name="Picture 11"/>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0" y="6762511"/>
            <a:ext cx="12192000" cy="82041"/>
          </a:xfrm>
          <a:prstGeom prst="rect">
            <a:avLst/>
          </a:prstGeom>
        </p:spPr>
      </p:pic>
      <p:sp>
        <p:nvSpPr>
          <p:cNvPr id="2" name="Title 1"/>
          <p:cNvSpPr>
            <a:spLocks noGrp="1"/>
          </p:cNvSpPr>
          <p:nvPr>
            <p:ph type="ctrTitle"/>
          </p:nvPr>
        </p:nvSpPr>
        <p:spPr>
          <a:xfrm>
            <a:off x="914400" y="461827"/>
            <a:ext cx="10363200" cy="1374666"/>
          </a:xfrm>
          <a:prstGeom prst="rect">
            <a:avLst/>
          </a:prstGeom>
        </p:spPr>
        <p:txBody>
          <a:bodyPr anchor="b">
            <a:normAutofit/>
          </a:bodyPr>
          <a:lstStyle>
            <a:lvl1pPr algn="l">
              <a:lnSpc>
                <a:spcPct val="100000"/>
              </a:lnSpc>
              <a:defRPr sz="3600">
                <a:solidFill>
                  <a:schemeClr val="bg1"/>
                </a:solidFill>
                <a:latin typeface="Century Gothic"/>
                <a:cs typeface="Century Gothic"/>
              </a:defRPr>
            </a:lvl1pPr>
          </a:lstStyle>
          <a:p>
            <a:r>
              <a:rPr lang="en-US"/>
              <a:t>Click to edit Master title style</a:t>
            </a:r>
            <a:endParaRPr lang="en-US" dirty="0"/>
          </a:p>
        </p:txBody>
      </p:sp>
      <p:cxnSp>
        <p:nvCxnSpPr>
          <p:cNvPr id="5" name="Straight Connector 4"/>
          <p:cNvCxnSpPr/>
          <p:nvPr userDrawn="1"/>
        </p:nvCxnSpPr>
        <p:spPr>
          <a:xfrm>
            <a:off x="914400" y="1836493"/>
            <a:ext cx="10363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63972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ree Text with Title">
    <p:spTree>
      <p:nvGrpSpPr>
        <p:cNvPr id="1" name=""/>
        <p:cNvGrpSpPr/>
        <p:nvPr/>
      </p:nvGrpSpPr>
      <p:grpSpPr>
        <a:xfrm>
          <a:off x="0" y="0"/>
          <a:ext cx="0" cy="0"/>
          <a:chOff x="0" y="0"/>
          <a:chExt cx="0" cy="0"/>
        </a:xfrm>
      </p:grpSpPr>
      <p:pic>
        <p:nvPicPr>
          <p:cNvPr id="4" name="Picture 3"/>
          <p:cNvPicPr>
            <a:picLocks/>
          </p:cNvPicPr>
          <p:nvPr userDrawn="1"/>
        </p:nvPicPr>
        <p:blipFill rotWithShape="1">
          <a:blip r:embed="rId2" cstate="print">
            <a:grayscl/>
            <a:extLst>
              <a:ext uri="{28A0092B-C50C-407E-A947-70E740481C1C}">
                <a14:useLocalDpi xmlns:a14="http://schemas.microsoft.com/office/drawing/2010/main" val="0"/>
              </a:ext>
            </a:extLst>
          </a:blip>
          <a:srcRect t="81960" b="9204"/>
          <a:stretch/>
        </p:blipFill>
        <p:spPr>
          <a:xfrm>
            <a:off x="5940059" y="0"/>
            <a:ext cx="6251941" cy="686288"/>
          </a:xfrm>
          <a:prstGeom prst="rect">
            <a:avLst/>
          </a:prstGeom>
        </p:spPr>
      </p:pic>
      <p:pic>
        <p:nvPicPr>
          <p:cNvPr id="5" name="Picture 4"/>
          <p:cNvPicPr>
            <a:picLocks noChangeAspect="1"/>
          </p:cNvPicPr>
          <p:nvPr userDrawn="1"/>
        </p:nvPicPr>
        <p:blipFill rotWithShape="1">
          <a:blip r:embed="rId3" cstate="print">
            <a:grayscl/>
            <a:extLst>
              <a:ext uri="{28A0092B-C50C-407E-A947-70E740481C1C}">
                <a14:useLocalDpi xmlns:a14="http://schemas.microsoft.com/office/drawing/2010/main" val="0"/>
              </a:ext>
            </a:extLst>
          </a:blip>
          <a:srcRect r="33472"/>
          <a:stretch/>
        </p:blipFill>
        <p:spPr>
          <a:xfrm>
            <a:off x="0" y="0"/>
            <a:ext cx="8111067" cy="686288"/>
          </a:xfrm>
          <a:prstGeom prst="rect">
            <a:avLst/>
          </a:prstGeom>
        </p:spPr>
      </p:pic>
      <p:sp>
        <p:nvSpPr>
          <p:cNvPr id="10" name="Title 1"/>
          <p:cNvSpPr>
            <a:spLocks noGrp="1"/>
          </p:cNvSpPr>
          <p:nvPr>
            <p:ph type="ctrTitle"/>
          </p:nvPr>
        </p:nvSpPr>
        <p:spPr>
          <a:xfrm>
            <a:off x="120665" y="162440"/>
            <a:ext cx="8339328" cy="356616"/>
          </a:xfrm>
          <a:prstGeom prst="rect">
            <a:avLst/>
          </a:prstGeom>
        </p:spPr>
        <p:txBody>
          <a:bodyPr anchor="b">
            <a:noAutofit/>
          </a:bodyPr>
          <a:lstStyle>
            <a:lvl1pPr algn="l">
              <a:defRPr sz="2400" b="1">
                <a:solidFill>
                  <a:srgbClr val="FFFFFF"/>
                </a:solidFill>
                <a:latin typeface="Century Gothic"/>
                <a:cs typeface="Century Gothic"/>
              </a:defRPr>
            </a:lvl1pPr>
          </a:lstStyle>
          <a:p>
            <a:r>
              <a:rPr lang="en-US"/>
              <a:t>Click to edit Master title style</a:t>
            </a:r>
            <a:endParaRPr lang="en-US" dirty="0"/>
          </a:p>
        </p:txBody>
      </p:sp>
      <p:sp>
        <p:nvSpPr>
          <p:cNvPr id="3" name="Content Placeholder 2"/>
          <p:cNvSpPr>
            <a:spLocks noGrp="1"/>
          </p:cNvSpPr>
          <p:nvPr>
            <p:ph sz="quarter" idx="10"/>
          </p:nvPr>
        </p:nvSpPr>
        <p:spPr>
          <a:xfrm>
            <a:off x="685800" y="954088"/>
            <a:ext cx="10166350" cy="5097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62874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Blue Background/Text Right">
    <p:spTree>
      <p:nvGrpSpPr>
        <p:cNvPr id="1" name=""/>
        <p:cNvGrpSpPr/>
        <p:nvPr/>
      </p:nvGrpSpPr>
      <p:grpSpPr>
        <a:xfrm>
          <a:off x="0" y="0"/>
          <a:ext cx="0" cy="0"/>
          <a:chOff x="0" y="0"/>
          <a:chExt cx="0" cy="0"/>
        </a:xfrm>
      </p:grpSpPr>
      <p:sp>
        <p:nvSpPr>
          <p:cNvPr id="5" name="Rectangle 4"/>
          <p:cNvSpPr/>
          <p:nvPr userDrawn="1"/>
        </p:nvSpPr>
        <p:spPr>
          <a:xfrm>
            <a:off x="9784976" y="0"/>
            <a:ext cx="2393576" cy="6858000"/>
          </a:xfrm>
          <a:prstGeom prst="rect">
            <a:avLst/>
          </a:prstGeom>
          <a:solidFill>
            <a:srgbClr val="43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0" y="0"/>
            <a:ext cx="10609729" cy="6858000"/>
          </a:xfrm>
          <a:prstGeom prst="rect">
            <a:avLst/>
          </a:prstGeom>
        </p:spPr>
      </p:pic>
      <p:sp>
        <p:nvSpPr>
          <p:cNvPr id="4" name="Content Placeholder 2"/>
          <p:cNvSpPr>
            <a:spLocks noGrp="1"/>
          </p:cNvSpPr>
          <p:nvPr>
            <p:ph idx="1" hasCustomPrompt="1"/>
          </p:nvPr>
        </p:nvSpPr>
        <p:spPr>
          <a:xfrm>
            <a:off x="6452050" y="990600"/>
            <a:ext cx="4901749" cy="4876800"/>
          </a:xfrm>
        </p:spPr>
        <p:txBody>
          <a:bodyPr>
            <a:normAutofit/>
          </a:bodyPr>
          <a:lstStyle>
            <a:lvl1pPr marL="0" indent="0">
              <a:lnSpc>
                <a:spcPct val="100000"/>
              </a:lnSpc>
              <a:buNone/>
              <a:defRPr baseline="0">
                <a:solidFill>
                  <a:schemeClr val="bg1"/>
                </a:solidFill>
              </a:defRPr>
            </a:lvl1pPr>
          </a:lstStyle>
          <a:p>
            <a:pPr marL="0" indent="0">
              <a:buNone/>
            </a:pPr>
            <a:r>
              <a:rPr lang="en-US" sz="2400" dirty="0">
                <a:solidFill>
                  <a:schemeClr val="bg1"/>
                </a:solidFill>
                <a:cs typeface="Century Gothic"/>
              </a:rPr>
              <a:t>Click to add text</a:t>
            </a:r>
          </a:p>
        </p:txBody>
      </p:sp>
    </p:spTree>
    <p:extLst>
      <p:ext uri="{BB962C8B-B14F-4D97-AF65-F5344CB8AC3E}">
        <p14:creationId xmlns:p14="http://schemas.microsoft.com/office/powerpoint/2010/main" val="51572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st with Title (Indentations)">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51AA54D-CFBF-D244-90CB-68F345F511F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083" r="2870"/>
          <a:stretch/>
        </p:blipFill>
        <p:spPr>
          <a:xfrm>
            <a:off x="-106484" y="6174889"/>
            <a:ext cx="12298484" cy="694834"/>
          </a:xfrm>
          <a:prstGeom prst="rect">
            <a:avLst/>
          </a:prstGeom>
        </p:spPr>
      </p:pic>
      <p:sp>
        <p:nvSpPr>
          <p:cNvPr id="10" name="Title 1"/>
          <p:cNvSpPr>
            <a:spLocks noGrp="1"/>
          </p:cNvSpPr>
          <p:nvPr>
            <p:ph type="ctrTitle"/>
          </p:nvPr>
        </p:nvSpPr>
        <p:spPr>
          <a:xfrm>
            <a:off x="466724" y="371194"/>
            <a:ext cx="11443053" cy="524156"/>
          </a:xfrm>
          <a:prstGeom prst="rect">
            <a:avLst/>
          </a:prstGeom>
          <a:solidFill>
            <a:srgbClr val="FFFFFF"/>
          </a:solidFill>
        </p:spPr>
        <p:txBody>
          <a:bodyPr anchor="b">
            <a:noAutofit/>
          </a:bodyPr>
          <a:lstStyle>
            <a:lvl1pPr algn="l">
              <a:defRPr sz="3200" b="1" i="0">
                <a:solidFill>
                  <a:schemeClr val="bg2">
                    <a:lumMod val="25000"/>
                  </a:schemeClr>
                </a:solidFill>
                <a:latin typeface="Helvetica" pitchFamily="2" charset="0"/>
                <a:cs typeface="Helvetica" pitchFamily="2" charset="0"/>
              </a:defRPr>
            </a:lvl1pPr>
          </a:lstStyle>
          <a:p>
            <a:r>
              <a:rPr lang="en-US" dirty="0"/>
              <a:t>Click to edit Master title style</a:t>
            </a:r>
          </a:p>
        </p:txBody>
      </p:sp>
      <p:sp>
        <p:nvSpPr>
          <p:cNvPr id="5" name="Content Placeholder 2"/>
          <p:cNvSpPr>
            <a:spLocks noGrp="1"/>
          </p:cNvSpPr>
          <p:nvPr>
            <p:ph idx="1"/>
          </p:nvPr>
        </p:nvSpPr>
        <p:spPr>
          <a:xfrm>
            <a:off x="466723" y="1184276"/>
            <a:ext cx="11443053" cy="4606924"/>
          </a:xfrm>
        </p:spPr>
        <p:txBody>
          <a:bodyPr/>
          <a:lstStyle>
            <a:lvl1pPr>
              <a:lnSpc>
                <a:spcPct val="100000"/>
              </a:lnSpc>
              <a:defRPr>
                <a:solidFill>
                  <a:schemeClr val="bg2">
                    <a:lumMod val="25000"/>
                  </a:schemeClr>
                </a:solidFill>
              </a:defRPr>
            </a:lvl1pPr>
            <a:lvl2pPr>
              <a:lnSpc>
                <a:spcPct val="100000"/>
              </a:lnSpc>
              <a:defRPr>
                <a:solidFill>
                  <a:schemeClr val="bg2">
                    <a:lumMod val="25000"/>
                  </a:schemeClr>
                </a:solidFill>
              </a:defRPr>
            </a:lvl2pPr>
            <a:lvl3pPr>
              <a:lnSpc>
                <a:spcPct val="100000"/>
              </a:lnSpc>
              <a:defRPr>
                <a:solidFill>
                  <a:schemeClr val="bg2">
                    <a:lumMod val="25000"/>
                  </a:schemeClr>
                </a:solidFill>
              </a:defRPr>
            </a:lvl3pPr>
            <a:lvl4pPr>
              <a:lnSpc>
                <a:spcPct val="100000"/>
              </a:lnSpc>
              <a:defRPr>
                <a:solidFill>
                  <a:schemeClr val="bg2">
                    <a:lumMod val="25000"/>
                  </a:schemeClr>
                </a:solidFill>
              </a:defRPr>
            </a:lvl4pPr>
            <a:lvl5pPr>
              <a:lnSpc>
                <a:spcPct val="100000"/>
              </a:lnSpc>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Graphic 8">
            <a:extLst>
              <a:ext uri="{FF2B5EF4-FFF2-40B4-BE49-F238E27FC236}">
                <a16:creationId xmlns:a16="http://schemas.microsoft.com/office/drawing/2014/main" id="{46877E64-420D-C140-A50A-87BB2FEDF54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083" r="2870"/>
          <a:stretch/>
        </p:blipFill>
        <p:spPr>
          <a:xfrm>
            <a:off x="-106484" y="-9453"/>
            <a:ext cx="12298484" cy="265206"/>
          </a:xfrm>
          <a:prstGeom prst="rect">
            <a:avLst/>
          </a:prstGeom>
        </p:spPr>
      </p:pic>
    </p:spTree>
    <p:extLst>
      <p:ext uri="{BB962C8B-B14F-4D97-AF65-F5344CB8AC3E}">
        <p14:creationId xmlns:p14="http://schemas.microsoft.com/office/powerpoint/2010/main" val="30213474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76066868"/>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Ref idx="1001">
        <a:schemeClr val="bg1"/>
      </p:bgRef>
    </p:bg>
    <p:spTree>
      <p:nvGrpSpPr>
        <p:cNvPr id="1" name=""/>
        <p:cNvGrpSpPr/>
        <p:nvPr/>
      </p:nvGrpSpPr>
      <p:grpSpPr>
        <a:xfrm>
          <a:off x="0" y="0"/>
          <a:ext cx="0" cy="0"/>
          <a:chOff x="0" y="0"/>
          <a:chExt cx="0" cy="0"/>
        </a:xfrm>
      </p:grpSpPr>
      <p:pic>
        <p:nvPicPr>
          <p:cNvPr id="2" name="Picture 1" descr="final-footer.jpg"/>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0" y="6360459"/>
            <a:ext cx="12192000" cy="497541"/>
          </a:xfrm>
          <a:prstGeom prst="rect">
            <a:avLst/>
          </a:prstGeom>
        </p:spPr>
      </p:pic>
    </p:spTree>
    <p:extLst>
      <p:ext uri="{BB962C8B-B14F-4D97-AF65-F5344CB8AC3E}">
        <p14:creationId xmlns:p14="http://schemas.microsoft.com/office/powerpoint/2010/main" val="1540617458"/>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lue &amp; White/Text Center">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0" y="-9954"/>
            <a:ext cx="12192000" cy="5333515"/>
          </a:xfrm>
          <a:prstGeom prst="rect">
            <a:avLst/>
          </a:prstGeom>
        </p:spPr>
      </p:pic>
      <p:sp>
        <p:nvSpPr>
          <p:cNvPr id="5" name="Content Placeholder 4"/>
          <p:cNvSpPr>
            <a:spLocks noGrp="1"/>
          </p:cNvSpPr>
          <p:nvPr>
            <p:ph sz="quarter" idx="10"/>
          </p:nvPr>
        </p:nvSpPr>
        <p:spPr>
          <a:xfrm>
            <a:off x="914400" y="530225"/>
            <a:ext cx="10004425" cy="39671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36802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lue Background/Text Center">
    <p:spTree>
      <p:nvGrpSpPr>
        <p:cNvPr id="1" name=""/>
        <p:cNvGrpSpPr/>
        <p:nvPr/>
      </p:nvGrpSpPr>
      <p:grpSpPr>
        <a:xfrm>
          <a:off x="0" y="0"/>
          <a:ext cx="0" cy="0"/>
          <a:chOff x="0" y="0"/>
          <a:chExt cx="0" cy="0"/>
        </a:xfrm>
      </p:grpSpPr>
      <p:sp>
        <p:nvSpPr>
          <p:cNvPr id="2" name="Rectangle 1"/>
          <p:cNvSpPr/>
          <p:nvPr userDrawn="1"/>
        </p:nvSpPr>
        <p:spPr>
          <a:xfrm>
            <a:off x="0" y="0"/>
            <a:ext cx="2393576" cy="6858000"/>
          </a:xfrm>
          <a:prstGeom prst="rect">
            <a:avLst/>
          </a:prstGeom>
          <a:solidFill>
            <a:srgbClr val="43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2017058" y="0"/>
            <a:ext cx="10174941" cy="6858000"/>
          </a:xfrm>
          <a:prstGeom prst="rect">
            <a:avLst/>
          </a:prstGeom>
        </p:spPr>
      </p:pic>
      <p:sp>
        <p:nvSpPr>
          <p:cNvPr id="6" name="Content Placeholder 5"/>
          <p:cNvSpPr>
            <a:spLocks noGrp="1"/>
          </p:cNvSpPr>
          <p:nvPr>
            <p:ph sz="quarter" idx="10"/>
          </p:nvPr>
        </p:nvSpPr>
        <p:spPr>
          <a:xfrm>
            <a:off x="850899" y="874713"/>
            <a:ext cx="8387229" cy="42481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81607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ue &amp; White/Text Right">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grayscl/>
            <a:extLst>
              <a:ext uri="{28A0092B-C50C-407E-A947-70E740481C1C}">
                <a14:useLocalDpi xmlns:a14="http://schemas.microsoft.com/office/drawing/2010/main" val="0"/>
              </a:ext>
            </a:extLst>
          </a:blip>
          <a:srcRect l="32253"/>
          <a:stretch/>
        </p:blipFill>
        <p:spPr>
          <a:xfrm>
            <a:off x="8068235" y="15876"/>
            <a:ext cx="4123765" cy="6858000"/>
          </a:xfrm>
          <a:prstGeom prst="rect">
            <a:avLst/>
          </a:prstGeom>
        </p:spPr>
      </p:pic>
      <p:sp>
        <p:nvSpPr>
          <p:cNvPr id="4" name="Content Placeholder 3"/>
          <p:cNvSpPr>
            <a:spLocks noGrp="1"/>
          </p:cNvSpPr>
          <p:nvPr>
            <p:ph sz="quarter" idx="10"/>
          </p:nvPr>
        </p:nvSpPr>
        <p:spPr>
          <a:xfrm>
            <a:off x="619125" y="725488"/>
            <a:ext cx="6602413" cy="524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63508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Blue &amp; White/Text Righ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b="49315"/>
          <a:stretch/>
        </p:blipFill>
        <p:spPr>
          <a:xfrm>
            <a:off x="8834718" y="4967798"/>
            <a:ext cx="3729318" cy="1890201"/>
          </a:xfrm>
          <a:prstGeom prst="rect">
            <a:avLst/>
          </a:prstGeom>
        </p:spPr>
      </p:pic>
      <p:sp>
        <p:nvSpPr>
          <p:cNvPr id="7" name="Content Placeholder 6"/>
          <p:cNvSpPr>
            <a:spLocks noGrp="1"/>
          </p:cNvSpPr>
          <p:nvPr>
            <p:ph sz="quarter" idx="10"/>
          </p:nvPr>
        </p:nvSpPr>
        <p:spPr>
          <a:xfrm>
            <a:off x="673100" y="806450"/>
            <a:ext cx="8510588" cy="501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46796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4" name="Content Placeholder 3"/>
          <p:cNvSpPr>
            <a:spLocks noGrp="1"/>
          </p:cNvSpPr>
          <p:nvPr>
            <p:ph sz="quarter" idx="10"/>
          </p:nvPr>
        </p:nvSpPr>
        <p:spPr>
          <a:xfrm>
            <a:off x="838200" y="1979614"/>
            <a:ext cx="10515600" cy="4471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24017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2600" y="5887233"/>
            <a:ext cx="2618983" cy="795403"/>
          </a:xfrm>
          <a:prstGeom prst="rect">
            <a:avLst/>
          </a:prstGeom>
        </p:spPr>
      </p:pic>
      <p:sp>
        <p:nvSpPr>
          <p:cNvPr id="5" name="Content Placeholder 4"/>
          <p:cNvSpPr>
            <a:spLocks noGrp="1"/>
          </p:cNvSpPr>
          <p:nvPr>
            <p:ph sz="quarter" idx="10"/>
          </p:nvPr>
        </p:nvSpPr>
        <p:spPr>
          <a:xfrm>
            <a:off x="838200" y="1803401"/>
            <a:ext cx="10515600" cy="39592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873075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8DA8F408-B76D-4083-88D4-8CAF94F40A46}" type="datetimeFigureOut">
              <a:rPr lang="en-US" smtClean="0"/>
              <a:t>5/12/2020</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B98AB0-14EA-49E1-84B5-975AFAB76710}" type="slidenum">
              <a:rPr lang="en-US" smtClean="0"/>
              <a:t>‹N°›</a:t>
            </a:fld>
            <a:endParaRPr lang="en-US"/>
          </a:p>
        </p:txBody>
      </p:sp>
    </p:spTree>
    <p:extLst>
      <p:ext uri="{BB962C8B-B14F-4D97-AF65-F5344CB8AC3E}">
        <p14:creationId xmlns:p14="http://schemas.microsoft.com/office/powerpoint/2010/main" val="16905469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8DA8F408-B76D-4083-88D4-8CAF94F40A46}" type="datetimeFigureOut">
              <a:rPr lang="en-US" smtClean="0"/>
              <a:t>5/12/2020</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31B98AB0-14EA-49E1-84B5-975AFAB76710}" type="slidenum">
              <a:rPr lang="en-US" smtClean="0"/>
              <a:t>‹N°›</a:t>
            </a:fld>
            <a:endParaRPr lang="en-US"/>
          </a:p>
        </p:txBody>
      </p:sp>
    </p:spTree>
    <p:extLst>
      <p:ext uri="{BB962C8B-B14F-4D97-AF65-F5344CB8AC3E}">
        <p14:creationId xmlns:p14="http://schemas.microsoft.com/office/powerpoint/2010/main" val="585632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List with Title (Indentations)">
    <p:spTree>
      <p:nvGrpSpPr>
        <p:cNvPr id="1" name=""/>
        <p:cNvGrpSpPr/>
        <p:nvPr/>
      </p:nvGrpSpPr>
      <p:grpSpPr>
        <a:xfrm>
          <a:off x="0" y="0"/>
          <a:ext cx="0" cy="0"/>
          <a:chOff x="0" y="0"/>
          <a:chExt cx="0" cy="0"/>
        </a:xfrm>
      </p:grpSpPr>
      <p:sp>
        <p:nvSpPr>
          <p:cNvPr id="10" name="Title 1"/>
          <p:cNvSpPr>
            <a:spLocks noGrp="1"/>
          </p:cNvSpPr>
          <p:nvPr>
            <p:ph type="ctrTitle"/>
          </p:nvPr>
        </p:nvSpPr>
        <p:spPr>
          <a:xfrm>
            <a:off x="466724" y="371194"/>
            <a:ext cx="11443053" cy="524156"/>
          </a:xfrm>
          <a:prstGeom prst="rect">
            <a:avLst/>
          </a:prstGeom>
          <a:solidFill>
            <a:srgbClr val="FFFFFF"/>
          </a:solidFill>
        </p:spPr>
        <p:txBody>
          <a:bodyPr anchor="b">
            <a:noAutofit/>
          </a:bodyPr>
          <a:lstStyle>
            <a:lvl1pPr algn="l">
              <a:defRPr sz="3200" b="1" i="0">
                <a:solidFill>
                  <a:schemeClr val="bg2">
                    <a:lumMod val="25000"/>
                  </a:schemeClr>
                </a:solidFill>
                <a:latin typeface="Helvetica" pitchFamily="2" charset="0"/>
                <a:cs typeface="Helvetica" pitchFamily="2" charset="0"/>
              </a:defRPr>
            </a:lvl1pPr>
          </a:lstStyle>
          <a:p>
            <a:r>
              <a:rPr lang="en-US" dirty="0"/>
              <a:t>Click to edit Master title style</a:t>
            </a:r>
          </a:p>
        </p:txBody>
      </p:sp>
      <p:sp>
        <p:nvSpPr>
          <p:cNvPr id="5" name="Content Placeholder 2"/>
          <p:cNvSpPr>
            <a:spLocks noGrp="1"/>
          </p:cNvSpPr>
          <p:nvPr>
            <p:ph idx="1"/>
          </p:nvPr>
        </p:nvSpPr>
        <p:spPr>
          <a:xfrm>
            <a:off x="466723" y="1184276"/>
            <a:ext cx="11443053" cy="4606924"/>
          </a:xfrm>
        </p:spPr>
        <p:txBody>
          <a:bodyPr/>
          <a:lstStyle>
            <a:lvl1pPr>
              <a:lnSpc>
                <a:spcPct val="100000"/>
              </a:lnSpc>
              <a:defRPr>
                <a:solidFill>
                  <a:schemeClr val="bg2">
                    <a:lumMod val="25000"/>
                  </a:schemeClr>
                </a:solidFill>
              </a:defRPr>
            </a:lvl1pPr>
            <a:lvl2pPr>
              <a:lnSpc>
                <a:spcPct val="100000"/>
              </a:lnSpc>
              <a:defRPr>
                <a:solidFill>
                  <a:schemeClr val="bg2">
                    <a:lumMod val="25000"/>
                  </a:schemeClr>
                </a:solidFill>
              </a:defRPr>
            </a:lvl2pPr>
            <a:lvl3pPr>
              <a:lnSpc>
                <a:spcPct val="100000"/>
              </a:lnSpc>
              <a:defRPr>
                <a:solidFill>
                  <a:schemeClr val="bg2">
                    <a:lumMod val="25000"/>
                  </a:schemeClr>
                </a:solidFill>
              </a:defRPr>
            </a:lvl3pPr>
            <a:lvl4pPr>
              <a:lnSpc>
                <a:spcPct val="100000"/>
              </a:lnSpc>
              <a:defRPr>
                <a:solidFill>
                  <a:schemeClr val="bg2">
                    <a:lumMod val="25000"/>
                  </a:schemeClr>
                </a:solidFill>
              </a:defRPr>
            </a:lvl4pPr>
            <a:lvl5pPr>
              <a:lnSpc>
                <a:spcPct val="100000"/>
              </a:lnSpc>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Graphic 8">
            <a:extLst>
              <a:ext uri="{FF2B5EF4-FFF2-40B4-BE49-F238E27FC236}">
                <a16:creationId xmlns:a16="http://schemas.microsoft.com/office/drawing/2014/main" id="{46877E64-420D-C140-A50A-87BB2FEDF54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083" r="2870"/>
          <a:stretch/>
        </p:blipFill>
        <p:spPr>
          <a:xfrm>
            <a:off x="-106484" y="-9453"/>
            <a:ext cx="12298484" cy="265206"/>
          </a:xfrm>
          <a:prstGeom prst="rect">
            <a:avLst/>
          </a:prstGeom>
        </p:spPr>
      </p:pic>
      <p:pic>
        <p:nvPicPr>
          <p:cNvPr id="6" name="Graphic 5">
            <a:extLst>
              <a:ext uri="{FF2B5EF4-FFF2-40B4-BE49-F238E27FC236}">
                <a16:creationId xmlns:a16="http://schemas.microsoft.com/office/drawing/2014/main" id="{77A4665A-740A-4344-B00F-13A8B9ABBAA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2225" b="14289"/>
          <a:stretch/>
        </p:blipFill>
        <p:spPr>
          <a:xfrm>
            <a:off x="0" y="6172200"/>
            <a:ext cx="12192000" cy="685800"/>
          </a:xfrm>
          <a:prstGeom prst="rect">
            <a:avLst/>
          </a:prstGeom>
        </p:spPr>
      </p:pic>
    </p:spTree>
    <p:extLst>
      <p:ext uri="{BB962C8B-B14F-4D97-AF65-F5344CB8AC3E}">
        <p14:creationId xmlns:p14="http://schemas.microsoft.com/office/powerpoint/2010/main" val="2144738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11817352" y="6388101"/>
            <a:ext cx="253207" cy="400051"/>
          </a:xfrm>
          <a:prstGeom prst="rect">
            <a:avLst/>
          </a:prstGeom>
        </p:spPr>
        <p:txBody>
          <a:bodyPr/>
          <a:lstStyle>
            <a:lvl1pPr>
              <a:defRPr smtClean="0"/>
            </a:lvl1pPr>
          </a:lstStyle>
          <a:p>
            <a:pPr algn="ctr" fontAlgn="base">
              <a:spcBef>
                <a:spcPct val="0"/>
              </a:spcBef>
              <a:spcAft>
                <a:spcPct val="0"/>
              </a:spcAft>
            </a:pPr>
            <a:fld id="{857D9584-478F-D04A-9E44-D05946DEFB54}" type="slidenum">
              <a:rPr lang="en-US" sz="2294">
                <a:solidFill>
                  <a:srgbClr val="000000"/>
                </a:solidFill>
                <a:latin typeface="Gill Sans" pitchFamily="-111" charset="0"/>
                <a:ea typeface="ヒラギノ角ゴ ProN W3" pitchFamily="-111" charset="-128"/>
                <a:sym typeface="Gill Sans" pitchFamily="-111" charset="0"/>
              </a:rPr>
              <a:pPr algn="ctr" fontAlgn="base">
                <a:spcBef>
                  <a:spcPct val="0"/>
                </a:spcBef>
                <a:spcAft>
                  <a:spcPct val="0"/>
                </a:spcAft>
              </a:pPr>
              <a:t>‹N°›</a:t>
            </a:fld>
            <a:endParaRPr lang="en-US" sz="2294">
              <a:solidFill>
                <a:srgbClr val="000000"/>
              </a:solidFill>
              <a:latin typeface="Gill Sans" pitchFamily="-111" charset="0"/>
              <a:ea typeface="ヒラギノ角ゴ ProN W3" pitchFamily="-111" charset="-128"/>
              <a:sym typeface="Gill Sans" pitchFamily="-111" charset="0"/>
            </a:endParaRPr>
          </a:p>
        </p:txBody>
      </p:sp>
    </p:spTree>
    <p:extLst>
      <p:ext uri="{BB962C8B-B14F-4D97-AF65-F5344CB8AC3E}">
        <p14:creationId xmlns:p14="http://schemas.microsoft.com/office/powerpoint/2010/main" val="23139777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2330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op label">
    <p:spTree>
      <p:nvGrpSpPr>
        <p:cNvPr id="1" name=""/>
        <p:cNvGrpSpPr/>
        <p:nvPr/>
      </p:nvGrpSpPr>
      <p:grpSpPr>
        <a:xfrm>
          <a:off x="0" y="0"/>
          <a:ext cx="0" cy="0"/>
          <a:chOff x="0" y="0"/>
          <a:chExt cx="0" cy="0"/>
        </a:xfrm>
      </p:grpSpPr>
      <p:sp>
        <p:nvSpPr>
          <p:cNvPr id="4" name="Rectangle 3"/>
          <p:cNvSpPr/>
          <p:nvPr/>
        </p:nvSpPr>
        <p:spPr>
          <a:xfrm>
            <a:off x="0" y="-16476"/>
            <a:ext cx="12192000" cy="886417"/>
          </a:xfrm>
          <a:prstGeom prst="rect">
            <a:avLst/>
          </a:prstGeom>
          <a:solidFill>
            <a:srgbClr val="114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9600" y="228295"/>
            <a:ext cx="10515600" cy="396875"/>
          </a:xfrm>
        </p:spPr>
        <p:txBody>
          <a:bodyPr>
            <a:noAutofit/>
          </a:bodyPr>
          <a:lstStyle>
            <a:lvl1pPr algn="l">
              <a:defRPr sz="2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89858824"/>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Blank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6411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Content with Title">
    <p:spTree>
      <p:nvGrpSpPr>
        <p:cNvPr id="1" name=""/>
        <p:cNvGrpSpPr/>
        <p:nvPr/>
      </p:nvGrpSpPr>
      <p:grpSpPr>
        <a:xfrm>
          <a:off x="0" y="0"/>
          <a:ext cx="0" cy="0"/>
          <a:chOff x="0" y="0"/>
          <a:chExt cx="0" cy="0"/>
        </a:xfrm>
      </p:grpSpPr>
      <p:sp>
        <p:nvSpPr>
          <p:cNvPr id="8" name="Subtitle 2"/>
          <p:cNvSpPr>
            <a:spLocks noGrp="1"/>
          </p:cNvSpPr>
          <p:nvPr>
            <p:ph type="subTitle" idx="1" hasCustomPrompt="1"/>
          </p:nvPr>
        </p:nvSpPr>
        <p:spPr>
          <a:xfrm>
            <a:off x="914400" y="763778"/>
            <a:ext cx="10363200" cy="5330444"/>
          </a:xfrm>
        </p:spPr>
        <p:txBody>
          <a:bodyPr>
            <a:normAutofit/>
          </a:bodyPr>
          <a:lstStyle>
            <a:lvl1pPr marL="0" indent="0" algn="l">
              <a:lnSpc>
                <a:spcPct val="100000"/>
              </a:lnSpc>
              <a:buNone/>
              <a:defRPr sz="1800">
                <a:solidFill>
                  <a:srgbClr val="0C4E8B"/>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text</a:t>
            </a:r>
          </a:p>
        </p:txBody>
      </p:sp>
      <p:sp>
        <p:nvSpPr>
          <p:cNvPr id="10" name="Title 1"/>
          <p:cNvSpPr>
            <a:spLocks noGrp="1"/>
          </p:cNvSpPr>
          <p:nvPr>
            <p:ph type="ctrTitle"/>
          </p:nvPr>
        </p:nvSpPr>
        <p:spPr>
          <a:xfrm>
            <a:off x="134112" y="54864"/>
            <a:ext cx="8339328" cy="356616"/>
          </a:xfrm>
          <a:prstGeom prst="rect">
            <a:avLst/>
          </a:prstGeom>
        </p:spPr>
        <p:txBody>
          <a:bodyPr anchor="b">
            <a:noAutofit/>
          </a:bodyPr>
          <a:lstStyle>
            <a:lvl1pPr algn="l">
              <a:defRPr sz="2000" b="1">
                <a:solidFill>
                  <a:srgbClr val="FFFFFF"/>
                </a:solidFill>
                <a:latin typeface="Century Gothic"/>
                <a:cs typeface="Century Gothic"/>
              </a:defRPr>
            </a:lvl1pPr>
          </a:lstStyle>
          <a:p>
            <a:r>
              <a:rPr lang="en-US"/>
              <a:t>Click to edit Master title style</a:t>
            </a:r>
            <a:endParaRPr lang="en-US" dirty="0"/>
          </a:p>
        </p:txBody>
      </p:sp>
    </p:spTree>
    <p:extLst>
      <p:ext uri="{BB962C8B-B14F-4D97-AF65-F5344CB8AC3E}">
        <p14:creationId xmlns:p14="http://schemas.microsoft.com/office/powerpoint/2010/main" val="38170546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Dark Background w Text">
    <p:bg>
      <p:bgPr>
        <a:solidFill>
          <a:srgbClr val="114C8A"/>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2DD3F7D-4F0C-4044-8EA6-ACED65F77B0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8824" t="28824"/>
          <a:stretch/>
        </p:blipFill>
        <p:spPr>
          <a:xfrm>
            <a:off x="0" y="0"/>
            <a:ext cx="12192000" cy="6858000"/>
          </a:xfrm>
          <a:prstGeom prst="rect">
            <a:avLst/>
          </a:prstGeom>
        </p:spPr>
      </p:pic>
      <p:pic>
        <p:nvPicPr>
          <p:cNvPr id="4" name="Content Placeholder 6">
            <a:extLst>
              <a:ext uri="{FF2B5EF4-FFF2-40B4-BE49-F238E27FC236}">
                <a16:creationId xmlns:a16="http://schemas.microsoft.com/office/drawing/2014/main" id="{4C7C6121-6BC0-DA46-BBD5-F10F27FFA38A}"/>
              </a:ext>
            </a:extLst>
          </p:cNvPr>
          <p:cNvPicPr>
            <a:picLocks noChangeAspect="1"/>
          </p:cNvPicPr>
          <p:nvPr userDrawn="1"/>
        </p:nvPicPr>
        <p:blipFill>
          <a:blip r:embed="rId4"/>
          <a:stretch>
            <a:fillRect/>
          </a:stretch>
        </p:blipFill>
        <p:spPr>
          <a:xfrm>
            <a:off x="10472738" y="6147011"/>
            <a:ext cx="1523999" cy="574463"/>
          </a:xfrm>
          <a:prstGeom prst="rect">
            <a:avLst/>
          </a:prstGeom>
        </p:spPr>
      </p:pic>
      <p:sp>
        <p:nvSpPr>
          <p:cNvPr id="9" name="Text Placeholder 8"/>
          <p:cNvSpPr>
            <a:spLocks noGrp="1"/>
          </p:cNvSpPr>
          <p:nvPr>
            <p:ph type="body" sz="quarter" idx="10"/>
          </p:nvPr>
        </p:nvSpPr>
        <p:spPr>
          <a:xfrm>
            <a:off x="1219200" y="685800"/>
            <a:ext cx="9855200" cy="5105400"/>
          </a:xfrm>
        </p:spPr>
        <p:txBody>
          <a:bodyPr/>
          <a:lstStyle>
            <a:lvl1pPr>
              <a:defRPr>
                <a:solidFill>
                  <a:schemeClr val="bg1"/>
                </a:solidFill>
              </a:defRPr>
            </a:lvl1pPr>
            <a:lvl2pPr>
              <a:defRPr>
                <a:solidFill>
                  <a:schemeClr val="bg1"/>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79915399"/>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2891303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4297544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9046662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371600"/>
            <a:ext cx="5842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50000" y="1371600"/>
            <a:ext cx="5842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11682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ue Background/Text R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8824" t="28824"/>
          <a:stretch/>
        </p:blipFill>
        <p:spPr>
          <a:xfrm>
            <a:off x="0" y="0"/>
            <a:ext cx="12192000" cy="6858000"/>
          </a:xfrm>
          <a:prstGeom prst="rect">
            <a:avLst/>
          </a:prstGeom>
        </p:spPr>
      </p:pic>
      <p:pic>
        <p:nvPicPr>
          <p:cNvPr id="6" name="Content Placeholder 6">
            <a:extLst>
              <a:ext uri="{FF2B5EF4-FFF2-40B4-BE49-F238E27FC236}">
                <a16:creationId xmlns:a16="http://schemas.microsoft.com/office/drawing/2014/main" id="{11E9DBDB-723C-9546-B2B5-B21119FB4982}"/>
              </a:ext>
            </a:extLst>
          </p:cNvPr>
          <p:cNvPicPr>
            <a:picLocks noChangeAspect="1"/>
          </p:cNvPicPr>
          <p:nvPr userDrawn="1"/>
        </p:nvPicPr>
        <p:blipFill>
          <a:blip r:embed="rId4"/>
          <a:stretch>
            <a:fillRect/>
          </a:stretch>
        </p:blipFill>
        <p:spPr>
          <a:xfrm>
            <a:off x="10472738" y="6147011"/>
            <a:ext cx="1523999" cy="574463"/>
          </a:xfrm>
          <a:prstGeom prst="rect">
            <a:avLst/>
          </a:prstGeom>
        </p:spPr>
      </p:pic>
      <p:sp>
        <p:nvSpPr>
          <p:cNvPr id="4" name="Content Placeholder 2"/>
          <p:cNvSpPr>
            <a:spLocks noGrp="1"/>
          </p:cNvSpPr>
          <p:nvPr>
            <p:ph idx="1" hasCustomPrompt="1"/>
          </p:nvPr>
        </p:nvSpPr>
        <p:spPr>
          <a:xfrm>
            <a:off x="6143625" y="990600"/>
            <a:ext cx="5276850" cy="4876800"/>
          </a:xfrm>
        </p:spPr>
        <p:txBody>
          <a:bodyPr>
            <a:normAutofit/>
          </a:bodyPr>
          <a:lstStyle>
            <a:lvl1pPr marL="0" indent="0">
              <a:lnSpc>
                <a:spcPct val="100000"/>
              </a:lnSpc>
              <a:buNone/>
              <a:defRPr baseline="0"/>
            </a:lvl1pPr>
          </a:lstStyle>
          <a:p>
            <a:pPr marL="0" indent="0">
              <a:buNone/>
            </a:pPr>
            <a:r>
              <a:rPr lang="en-US" sz="2400" dirty="0">
                <a:solidFill>
                  <a:schemeClr val="bg1"/>
                </a:solidFill>
                <a:cs typeface="Century Gothic"/>
              </a:rPr>
              <a:t>Click to add text</a:t>
            </a:r>
          </a:p>
        </p:txBody>
      </p:sp>
      <p:sp>
        <p:nvSpPr>
          <p:cNvPr id="7" name="Content Placeholder 2">
            <a:extLst>
              <a:ext uri="{FF2B5EF4-FFF2-40B4-BE49-F238E27FC236}">
                <a16:creationId xmlns:a16="http://schemas.microsoft.com/office/drawing/2014/main" id="{C5244E1B-27FC-1444-AD57-6A7EFEBC39C8}"/>
              </a:ext>
            </a:extLst>
          </p:cNvPr>
          <p:cNvSpPr>
            <a:spLocks noGrp="1"/>
          </p:cNvSpPr>
          <p:nvPr>
            <p:ph idx="10" hasCustomPrompt="1"/>
          </p:nvPr>
        </p:nvSpPr>
        <p:spPr>
          <a:xfrm>
            <a:off x="666750" y="990600"/>
            <a:ext cx="5276850" cy="4876800"/>
          </a:xfrm>
        </p:spPr>
        <p:txBody>
          <a:bodyPr>
            <a:normAutofit/>
          </a:bodyPr>
          <a:lstStyle>
            <a:lvl1pPr marL="0" indent="0">
              <a:lnSpc>
                <a:spcPct val="100000"/>
              </a:lnSpc>
              <a:buNone/>
              <a:defRPr baseline="0"/>
            </a:lvl1pPr>
          </a:lstStyle>
          <a:p>
            <a:pPr marL="0" indent="0">
              <a:buNone/>
            </a:pPr>
            <a:r>
              <a:rPr lang="en-US" sz="2400" dirty="0">
                <a:solidFill>
                  <a:schemeClr val="bg1"/>
                </a:solidFill>
                <a:cs typeface="Century Gothic"/>
              </a:rPr>
              <a:t>Click to add text</a:t>
            </a:r>
          </a:p>
        </p:txBody>
      </p:sp>
    </p:spTree>
    <p:extLst>
      <p:ext uri="{BB962C8B-B14F-4D97-AF65-F5344CB8AC3E}">
        <p14:creationId xmlns:p14="http://schemas.microsoft.com/office/powerpoint/2010/main" val="24234319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5712700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158071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4906664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9"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9"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8799793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9369681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9984483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20200" y="152400"/>
            <a:ext cx="29718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52400"/>
            <a:ext cx="87122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3169678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1684000" cy="1066800"/>
          </a:xfrm>
        </p:spPr>
        <p:txBody>
          <a:bodyPr/>
          <a:lstStyle/>
          <a:p>
            <a:r>
              <a:rPr lang="en-US"/>
              <a:t>Click to edit Master title style</a:t>
            </a:r>
          </a:p>
        </p:txBody>
      </p:sp>
      <p:sp>
        <p:nvSpPr>
          <p:cNvPr id="3" name="Table Placeholder 2"/>
          <p:cNvSpPr>
            <a:spLocks noGrp="1"/>
          </p:cNvSpPr>
          <p:nvPr>
            <p:ph type="tbl" idx="1"/>
          </p:nvPr>
        </p:nvSpPr>
        <p:spPr>
          <a:xfrm>
            <a:off x="304800" y="1371600"/>
            <a:ext cx="11887200" cy="4800600"/>
          </a:xfrm>
        </p:spPr>
        <p:txBody>
          <a:bodyPr/>
          <a:lstStyle/>
          <a:p>
            <a:pPr lvl="0"/>
            <a:endParaRPr lang="en-US" noProof="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4057849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Slide - White ">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4B65FF3-1BE5-BA40-B807-1B909A5036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2225" b="14289"/>
          <a:stretch/>
        </p:blipFill>
        <p:spPr>
          <a:xfrm>
            <a:off x="0" y="6172200"/>
            <a:ext cx="12192000" cy="685800"/>
          </a:xfrm>
          <a:prstGeom prst="rect">
            <a:avLst/>
          </a:prstGeom>
        </p:spPr>
      </p:pic>
      <p:pic>
        <p:nvPicPr>
          <p:cNvPr id="7" name="Graphic 6">
            <a:extLst>
              <a:ext uri="{FF2B5EF4-FFF2-40B4-BE49-F238E27FC236}">
                <a16:creationId xmlns:a16="http://schemas.microsoft.com/office/drawing/2014/main" id="{C27CD49D-4B86-084A-83CA-FA897B7C041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4083" r="2870"/>
          <a:stretch/>
        </p:blipFill>
        <p:spPr>
          <a:xfrm>
            <a:off x="-106484" y="-47625"/>
            <a:ext cx="12298484" cy="633045"/>
          </a:xfrm>
          <a:prstGeom prst="rect">
            <a:avLst/>
          </a:prstGeom>
        </p:spPr>
      </p:pic>
      <p:sp>
        <p:nvSpPr>
          <p:cNvPr id="8" name="Title 1">
            <a:extLst>
              <a:ext uri="{FF2B5EF4-FFF2-40B4-BE49-F238E27FC236}">
                <a16:creationId xmlns:a16="http://schemas.microsoft.com/office/drawing/2014/main" id="{EF346857-5742-884D-9E9B-F1A6BA2E49E1}"/>
              </a:ext>
            </a:extLst>
          </p:cNvPr>
          <p:cNvSpPr>
            <a:spLocks noGrp="1"/>
          </p:cNvSpPr>
          <p:nvPr>
            <p:ph type="ctrTitle" hasCustomPrompt="1"/>
          </p:nvPr>
        </p:nvSpPr>
        <p:spPr>
          <a:xfrm>
            <a:off x="1524000" y="1122363"/>
            <a:ext cx="9144000" cy="2387600"/>
          </a:xfrm>
        </p:spPr>
        <p:txBody>
          <a:bodyPr anchor="ctr">
            <a:normAutofit/>
          </a:bodyPr>
          <a:lstStyle>
            <a:lvl1pPr algn="ctr">
              <a:defRPr sz="4800" b="1" i="0">
                <a:solidFill>
                  <a:schemeClr val="bg2">
                    <a:lumMod val="25000"/>
                  </a:schemeClr>
                </a:solidFill>
                <a:latin typeface="Helvetica" pitchFamily="2" charset="0"/>
              </a:defRPr>
            </a:lvl1pPr>
          </a:lstStyle>
          <a:p>
            <a:r>
              <a:rPr lang="en-US" dirty="0"/>
              <a:t>Click to edit Master Slide title</a:t>
            </a:r>
          </a:p>
        </p:txBody>
      </p:sp>
      <p:sp>
        <p:nvSpPr>
          <p:cNvPr id="9" name="Subtitle 2">
            <a:extLst>
              <a:ext uri="{FF2B5EF4-FFF2-40B4-BE49-F238E27FC236}">
                <a16:creationId xmlns:a16="http://schemas.microsoft.com/office/drawing/2014/main" id="{F6E66ACE-5A69-6648-B04D-6A23B6D609CD}"/>
              </a:ext>
            </a:extLst>
          </p:cNvPr>
          <p:cNvSpPr>
            <a:spLocks noGrp="1"/>
          </p:cNvSpPr>
          <p:nvPr>
            <p:ph type="subTitle" idx="1" hasCustomPrompt="1"/>
          </p:nvPr>
        </p:nvSpPr>
        <p:spPr>
          <a:xfrm>
            <a:off x="1524000" y="4292648"/>
            <a:ext cx="9144000" cy="1655762"/>
          </a:xfrm>
        </p:spPr>
        <p:txBody>
          <a:bodyPr/>
          <a:lstStyle>
            <a:lvl1pPr marL="0" indent="0" algn="ctr">
              <a:buNone/>
              <a:defRPr sz="2400">
                <a:solidFill>
                  <a:schemeClr val="bg2">
                    <a:lumMod val="25000"/>
                  </a:schemeClr>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Slide subtitle</a:t>
            </a:r>
          </a:p>
        </p:txBody>
      </p:sp>
    </p:spTree>
    <p:extLst>
      <p:ext uri="{BB962C8B-B14F-4D97-AF65-F5344CB8AC3E}">
        <p14:creationId xmlns:p14="http://schemas.microsoft.com/office/powerpoint/2010/main" val="1125187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Background/Text Center">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D272254-3B2E-1D47-9D4B-3297C9E73F1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8824" t="28824"/>
          <a:stretch/>
        </p:blipFill>
        <p:spPr>
          <a:xfrm>
            <a:off x="0" y="0"/>
            <a:ext cx="12192000" cy="6858000"/>
          </a:xfrm>
          <a:prstGeom prst="rect">
            <a:avLst/>
          </a:prstGeom>
        </p:spPr>
      </p:pic>
      <p:pic>
        <p:nvPicPr>
          <p:cNvPr id="11" name="Content Placeholder 6">
            <a:extLst>
              <a:ext uri="{FF2B5EF4-FFF2-40B4-BE49-F238E27FC236}">
                <a16:creationId xmlns:a16="http://schemas.microsoft.com/office/drawing/2014/main" id="{FBF56442-B0C8-A045-A37E-34D014136927}"/>
              </a:ext>
            </a:extLst>
          </p:cNvPr>
          <p:cNvPicPr>
            <a:picLocks noChangeAspect="1"/>
          </p:cNvPicPr>
          <p:nvPr userDrawn="1"/>
        </p:nvPicPr>
        <p:blipFill>
          <a:blip r:embed="rId4"/>
          <a:stretch>
            <a:fillRect/>
          </a:stretch>
        </p:blipFill>
        <p:spPr>
          <a:xfrm>
            <a:off x="10472738" y="6147011"/>
            <a:ext cx="1523999" cy="574463"/>
          </a:xfrm>
          <a:prstGeom prst="rect">
            <a:avLst/>
          </a:prstGeom>
        </p:spPr>
      </p:pic>
      <p:sp>
        <p:nvSpPr>
          <p:cNvPr id="6" name="Title 1">
            <a:extLst>
              <a:ext uri="{FF2B5EF4-FFF2-40B4-BE49-F238E27FC236}">
                <a16:creationId xmlns:a16="http://schemas.microsoft.com/office/drawing/2014/main" id="{5B721BFF-C8E9-8C4B-8B6D-BF4B81FB74D8}"/>
              </a:ext>
            </a:extLst>
          </p:cNvPr>
          <p:cNvSpPr>
            <a:spLocks noGrp="1"/>
          </p:cNvSpPr>
          <p:nvPr>
            <p:ph type="title"/>
          </p:nvPr>
        </p:nvSpPr>
        <p:spPr>
          <a:xfrm>
            <a:off x="838200" y="365125"/>
            <a:ext cx="10515600" cy="1325563"/>
          </a:xfrm>
        </p:spPr>
        <p:txBody>
          <a:bodyPr/>
          <a:lstStyle>
            <a:lvl1pPr>
              <a:defRPr b="1" i="0">
                <a:solidFill>
                  <a:schemeClr val="bg1"/>
                </a:solidFill>
                <a:latin typeface="Helvetica" pitchFamily="2"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718E7644-EA5F-1342-8BFE-72BEC896A25E}"/>
              </a:ext>
            </a:extLst>
          </p:cNvPr>
          <p:cNvSpPr>
            <a:spLocks noGrp="1"/>
          </p:cNvSpPr>
          <p:nvPr>
            <p:ph idx="1"/>
          </p:nvPr>
        </p:nvSpPr>
        <p:spPr>
          <a:xfrm>
            <a:off x="838200" y="2031542"/>
            <a:ext cx="10515600" cy="3891738"/>
          </a:xfrm>
          <a:noFill/>
          <a:ln w="107950" cmpd="sng">
            <a:noFill/>
          </a:ln>
        </p:spPr>
        <p:txBody>
          <a:bodyPr lIns="274320" tIns="274320" rIns="274320"/>
          <a:lstStyle>
            <a:lvl1pPr>
              <a:defRPr>
                <a:solidFill>
                  <a:schemeClr val="bg1"/>
                </a:solidFill>
                <a:latin typeface="Helvetica" pitchFamily="2" charset="0"/>
              </a:defRPr>
            </a:lvl1pPr>
            <a:lvl2pPr>
              <a:defRPr>
                <a:solidFill>
                  <a:schemeClr val="bg1"/>
                </a:solidFill>
                <a:latin typeface="Helvetica" pitchFamily="2" charset="0"/>
              </a:defRPr>
            </a:lvl2pPr>
            <a:lvl3pPr>
              <a:defRPr>
                <a:solidFill>
                  <a:schemeClr val="bg1"/>
                </a:solidFill>
                <a:latin typeface="Helvetica" pitchFamily="2" charset="0"/>
              </a:defRPr>
            </a:lvl3pPr>
            <a:lvl4pPr>
              <a:defRPr>
                <a:solidFill>
                  <a:schemeClr val="bg1"/>
                </a:solidFill>
                <a:latin typeface="Helvetica" pitchFamily="2" charset="0"/>
              </a:defRPr>
            </a:lvl4pPr>
            <a:lvl5pPr>
              <a:defRPr>
                <a:solidFill>
                  <a:schemeClr val="bg1"/>
                </a:solidFill>
                <a:latin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9179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CD4B30D-B216-DB48-A016-619AFACC141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8824" t="28824"/>
          <a:stretch/>
        </p:blipFill>
        <p:spPr>
          <a:xfrm>
            <a:off x="0" y="0"/>
            <a:ext cx="12192000" cy="6858000"/>
          </a:xfrm>
          <a:prstGeom prst="rect">
            <a:avLst/>
          </a:prstGeom>
        </p:spPr>
      </p:pic>
      <p:pic>
        <p:nvPicPr>
          <p:cNvPr id="9" name="Content Placeholder 6">
            <a:extLst>
              <a:ext uri="{FF2B5EF4-FFF2-40B4-BE49-F238E27FC236}">
                <a16:creationId xmlns:a16="http://schemas.microsoft.com/office/drawing/2014/main" id="{4C729FF5-E9AB-4D4E-AA90-BC0F2125C231}"/>
              </a:ext>
            </a:extLst>
          </p:cNvPr>
          <p:cNvPicPr>
            <a:picLocks noChangeAspect="1"/>
          </p:cNvPicPr>
          <p:nvPr userDrawn="1"/>
        </p:nvPicPr>
        <p:blipFill>
          <a:blip r:embed="rId4"/>
          <a:stretch>
            <a:fillRect/>
          </a:stretch>
        </p:blipFill>
        <p:spPr>
          <a:xfrm>
            <a:off x="10472738" y="6147011"/>
            <a:ext cx="1523999" cy="574463"/>
          </a:xfrm>
          <a:prstGeom prst="rect">
            <a:avLst/>
          </a:prstGeom>
        </p:spPr>
      </p:pic>
      <p:sp>
        <p:nvSpPr>
          <p:cNvPr id="11" name="Title 1">
            <a:extLst>
              <a:ext uri="{FF2B5EF4-FFF2-40B4-BE49-F238E27FC236}">
                <a16:creationId xmlns:a16="http://schemas.microsoft.com/office/drawing/2014/main" id="{842736A4-E58B-8448-8452-68A2D57403AF}"/>
              </a:ext>
            </a:extLst>
          </p:cNvPr>
          <p:cNvSpPr>
            <a:spLocks noGrp="1"/>
          </p:cNvSpPr>
          <p:nvPr>
            <p:ph type="ctrTitle"/>
          </p:nvPr>
        </p:nvSpPr>
        <p:spPr>
          <a:xfrm>
            <a:off x="466724" y="371194"/>
            <a:ext cx="11443053" cy="524156"/>
          </a:xfrm>
          <a:prstGeom prst="rect">
            <a:avLst/>
          </a:prstGeom>
          <a:noFill/>
        </p:spPr>
        <p:txBody>
          <a:bodyPr anchor="b">
            <a:noAutofit/>
          </a:bodyPr>
          <a:lstStyle>
            <a:lvl1pPr algn="l">
              <a:defRPr sz="3200" b="1" i="0">
                <a:solidFill>
                  <a:schemeClr val="bg1"/>
                </a:solidFill>
                <a:latin typeface="Helvetica" pitchFamily="2" charset="0"/>
                <a:cs typeface="Helvetica" pitchFamily="2" charset="0"/>
              </a:defRPr>
            </a:lvl1pPr>
          </a:lstStyle>
          <a:p>
            <a:r>
              <a:rPr lang="en-US" dirty="0"/>
              <a:t>Click to edit Master title style</a:t>
            </a:r>
          </a:p>
        </p:txBody>
      </p:sp>
      <p:sp>
        <p:nvSpPr>
          <p:cNvPr id="12" name="Content Placeholder 2">
            <a:extLst>
              <a:ext uri="{FF2B5EF4-FFF2-40B4-BE49-F238E27FC236}">
                <a16:creationId xmlns:a16="http://schemas.microsoft.com/office/drawing/2014/main" id="{77F0BE78-D10D-2D45-8EE0-BFC03CD049EB}"/>
              </a:ext>
            </a:extLst>
          </p:cNvPr>
          <p:cNvSpPr>
            <a:spLocks noGrp="1"/>
          </p:cNvSpPr>
          <p:nvPr>
            <p:ph idx="1"/>
          </p:nvPr>
        </p:nvSpPr>
        <p:spPr>
          <a:xfrm>
            <a:off x="466723" y="1184276"/>
            <a:ext cx="11443053" cy="4606924"/>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50420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CD4B30D-B216-DB48-A016-619AFACC141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8824" t="28824"/>
          <a:stretch/>
        </p:blipFill>
        <p:spPr>
          <a:xfrm>
            <a:off x="0" y="0"/>
            <a:ext cx="12192000" cy="6858000"/>
          </a:xfrm>
          <a:prstGeom prst="rect">
            <a:avLst/>
          </a:prstGeom>
        </p:spPr>
      </p:pic>
    </p:spTree>
    <p:extLst>
      <p:ext uri="{BB962C8B-B14F-4D97-AF65-F5344CB8AC3E}">
        <p14:creationId xmlns:p14="http://schemas.microsoft.com/office/powerpoint/2010/main" val="3513811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Blue &amp; White/Text Center">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41EA2E3-0D07-3142-9139-B2AB7DF36C4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52821"/>
          <a:stretch/>
        </p:blipFill>
        <p:spPr>
          <a:xfrm>
            <a:off x="0" y="0"/>
            <a:ext cx="12192000" cy="3235570"/>
          </a:xfrm>
          <a:prstGeom prst="rect">
            <a:avLst/>
          </a:prstGeom>
        </p:spPr>
      </p:pic>
      <p:sp>
        <p:nvSpPr>
          <p:cNvPr id="4" name="Text Placeholder 2"/>
          <p:cNvSpPr>
            <a:spLocks noGrp="1"/>
          </p:cNvSpPr>
          <p:nvPr>
            <p:ph type="body" idx="1"/>
          </p:nvPr>
        </p:nvSpPr>
        <p:spPr>
          <a:xfrm>
            <a:off x="914400" y="530892"/>
            <a:ext cx="10363200" cy="2155158"/>
          </a:xfrm>
        </p:spPr>
        <p:txBody>
          <a:bodyPr/>
          <a:lstStyle>
            <a:lvl1pPr>
              <a:lnSpc>
                <a:spcPct val="100000"/>
              </a:lnSpc>
              <a:defRPr>
                <a:solidFill>
                  <a:srgbClr val="FFFFFF"/>
                </a:solidFill>
              </a:defRPr>
            </a:lvl1pPr>
          </a:lstStyle>
          <a:p>
            <a:pPr lvl="0"/>
            <a:r>
              <a:rPr lang="en-US" dirty="0">
                <a:solidFill>
                  <a:schemeClr val="bg1"/>
                </a:solidFill>
              </a:rPr>
              <a:t>Edit Master text styles</a:t>
            </a:r>
          </a:p>
        </p:txBody>
      </p:sp>
      <p:pic>
        <p:nvPicPr>
          <p:cNvPr id="7" name="Picture 6">
            <a:extLst>
              <a:ext uri="{FF2B5EF4-FFF2-40B4-BE49-F238E27FC236}">
                <a16:creationId xmlns:a16="http://schemas.microsoft.com/office/drawing/2014/main" id="{0916496D-64AC-424E-B9E4-09550D34E0A0}"/>
              </a:ext>
            </a:extLst>
          </p:cNvPr>
          <p:cNvPicPr>
            <a:picLocks noChangeAspect="1"/>
          </p:cNvPicPr>
          <p:nvPr userDrawn="1"/>
        </p:nvPicPr>
        <p:blipFill>
          <a:blip r:embed="rId4"/>
          <a:stretch>
            <a:fillRect/>
          </a:stretch>
        </p:blipFill>
        <p:spPr>
          <a:xfrm>
            <a:off x="10472738" y="6140871"/>
            <a:ext cx="1523999" cy="573592"/>
          </a:xfrm>
          <a:prstGeom prst="rect">
            <a:avLst/>
          </a:prstGeom>
        </p:spPr>
      </p:pic>
    </p:spTree>
    <p:extLst>
      <p:ext uri="{BB962C8B-B14F-4D97-AF65-F5344CB8AC3E}">
        <p14:creationId xmlns:p14="http://schemas.microsoft.com/office/powerpoint/2010/main" val="979111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image" Target="../media/image12.jpeg"/><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theme" Target="../theme/theme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5A046C-E215-2347-8552-C8AD2C3A10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9BBE03E-A258-8345-98B1-1809EBBF1B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446479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704" r:id="rId21"/>
    <p:sldLayoutId id="2147483710" r:id="rId22"/>
    <p:sldLayoutId id="2147483716" r:id="rId23"/>
    <p:sldLayoutId id="2147483719" r:id="rId24"/>
    <p:sldLayoutId id="2147483786" r:id="rId25"/>
    <p:sldLayoutId id="2147483787" r:id="rId26"/>
  </p:sldLayoutIdLst>
  <p:txStyles>
    <p:titleStyle>
      <a:lvl1pPr algn="l" defTabSz="914400" rtl="0" eaLnBrk="1" latinLnBrk="0" hangingPunct="1">
        <a:lnSpc>
          <a:spcPct val="90000"/>
        </a:lnSpc>
        <a:spcBef>
          <a:spcPct val="0"/>
        </a:spcBef>
        <a:buNone/>
        <a:defRPr sz="4000" b="1" i="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0" y="1828802"/>
            <a:ext cx="10363201"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final-footer.jpg"/>
          <p:cNvPicPr>
            <a:picLocks noChangeAspect="1"/>
          </p:cNvPicPr>
          <p:nvPr/>
        </p:nvPicPr>
        <p:blipFill>
          <a:blip r:embed="rId21" cstate="print">
            <a:grayscl/>
            <a:extLst>
              <a:ext uri="{28A0092B-C50C-407E-A947-70E740481C1C}">
                <a14:useLocalDpi xmlns:a14="http://schemas.microsoft.com/office/drawing/2010/main" val="0"/>
              </a:ext>
            </a:extLst>
          </a:blip>
          <a:stretch>
            <a:fillRect/>
          </a:stretch>
        </p:blipFill>
        <p:spPr>
          <a:xfrm>
            <a:off x="0" y="6360459"/>
            <a:ext cx="12192000" cy="497541"/>
          </a:xfrm>
          <a:prstGeom prst="rect">
            <a:avLst/>
          </a:prstGeom>
        </p:spPr>
      </p:pic>
      <p:sp>
        <p:nvSpPr>
          <p:cNvPr id="2" name="Title Placeholder 1"/>
          <p:cNvSpPr>
            <a:spLocks noGrp="1"/>
          </p:cNvSpPr>
          <p:nvPr>
            <p:ph type="title"/>
          </p:nvPr>
        </p:nvSpPr>
        <p:spPr>
          <a:xfrm>
            <a:off x="914400" y="269428"/>
            <a:ext cx="10363201" cy="137905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39511554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7" r:id="rId16"/>
    <p:sldLayoutId id="2147483738" r:id="rId17"/>
    <p:sldLayoutId id="2147483739" r:id="rId18"/>
    <p:sldLayoutId id="2147483740" r:id="rId19"/>
  </p:sldLayoutIdLst>
  <p:txStyles>
    <p:titleStyle>
      <a:lvl1pPr algn="l" defTabSz="914400" rtl="0" eaLnBrk="1" latinLnBrk="0" hangingPunct="1">
        <a:lnSpc>
          <a:spcPct val="90000"/>
        </a:lnSpc>
        <a:spcBef>
          <a:spcPct val="0"/>
        </a:spcBef>
        <a:buNone/>
        <a:defRPr sz="4400" b="0" kern="1200">
          <a:solidFill>
            <a:schemeClr val="tx1"/>
          </a:solidFill>
          <a:latin typeface="Century Gothic" charset="0"/>
          <a:ea typeface="Century Gothic" charset="0"/>
          <a:cs typeface="Century Gothic" charset="0"/>
        </a:defRPr>
      </a:lvl1pPr>
    </p:titleStyle>
    <p:body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152400"/>
            <a:ext cx="116840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04800" y="1371600"/>
            <a:ext cx="11887200" cy="48006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101600" y="6705600"/>
            <a:ext cx="314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73308236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Lst>
  <p:txStyles>
    <p:titleStyle>
      <a:lvl1pPr algn="ctr" rtl="0" eaLnBrk="0" fontAlgn="base" hangingPunct="0">
        <a:spcBef>
          <a:spcPct val="0"/>
        </a:spcBef>
        <a:spcAft>
          <a:spcPct val="0"/>
        </a:spcAft>
        <a:defRPr sz="4400" b="1">
          <a:solidFill>
            <a:schemeClr val="tx2"/>
          </a:solidFill>
          <a:latin typeface="Arial"/>
          <a:ea typeface="ＭＳ Ｐゴシック" pitchFamily="-65" charset="-128"/>
          <a:cs typeface="ＭＳ Ｐゴシック" pitchFamily="-65" charset="-128"/>
        </a:defRPr>
      </a:lvl1pPr>
      <a:lvl2pPr algn="ctr" rtl="0" eaLnBrk="0" fontAlgn="base" hangingPunct="0">
        <a:spcBef>
          <a:spcPct val="0"/>
        </a:spcBef>
        <a:spcAft>
          <a:spcPct val="0"/>
        </a:spcAft>
        <a:defRPr sz="4400" b="1">
          <a:solidFill>
            <a:schemeClr val="tx2"/>
          </a:solidFill>
          <a:latin typeface="Arial" charset="0"/>
          <a:ea typeface="ＭＳ Ｐゴシック" pitchFamily="-65" charset="-128"/>
          <a:cs typeface="ＭＳ Ｐゴシック" pitchFamily="-65" charset="-128"/>
        </a:defRPr>
      </a:lvl2pPr>
      <a:lvl3pPr algn="ctr" rtl="0" eaLnBrk="0" fontAlgn="base" hangingPunct="0">
        <a:spcBef>
          <a:spcPct val="0"/>
        </a:spcBef>
        <a:spcAft>
          <a:spcPct val="0"/>
        </a:spcAft>
        <a:defRPr sz="4400" b="1">
          <a:solidFill>
            <a:schemeClr val="tx2"/>
          </a:solidFill>
          <a:latin typeface="Arial" charset="0"/>
          <a:ea typeface="ＭＳ Ｐゴシック" pitchFamily="-65" charset="-128"/>
          <a:cs typeface="ＭＳ Ｐゴシック" pitchFamily="-65" charset="-128"/>
        </a:defRPr>
      </a:lvl3pPr>
      <a:lvl4pPr algn="ctr" rtl="0" eaLnBrk="0" fontAlgn="base" hangingPunct="0">
        <a:spcBef>
          <a:spcPct val="0"/>
        </a:spcBef>
        <a:spcAft>
          <a:spcPct val="0"/>
        </a:spcAft>
        <a:defRPr sz="4400" b="1">
          <a:solidFill>
            <a:schemeClr val="tx2"/>
          </a:solidFill>
          <a:latin typeface="Arial" charset="0"/>
          <a:ea typeface="ＭＳ Ｐゴシック" pitchFamily="-65" charset="-128"/>
          <a:cs typeface="ＭＳ Ｐゴシック" pitchFamily="-65" charset="-128"/>
        </a:defRPr>
      </a:lvl4pPr>
      <a:lvl5pPr algn="ctr" rtl="0" eaLnBrk="0" fontAlgn="base" hangingPunct="0">
        <a:spcBef>
          <a:spcPct val="0"/>
        </a:spcBef>
        <a:spcAft>
          <a:spcPct val="0"/>
        </a:spcAft>
        <a:defRPr sz="4400" b="1">
          <a:solidFill>
            <a:schemeClr val="tx2"/>
          </a:solidFill>
          <a:latin typeface="Arial" charset="0"/>
          <a:ea typeface="ＭＳ Ｐゴシック" pitchFamily="-65" charset="-128"/>
          <a:cs typeface="ＭＳ Ｐゴシック" pitchFamily="-65" charset="-128"/>
        </a:defRPr>
      </a:lvl5pPr>
      <a:lvl6pPr marL="457200" algn="ctr" rtl="0" fontAlgn="base">
        <a:spcBef>
          <a:spcPct val="0"/>
        </a:spcBef>
        <a:spcAft>
          <a:spcPct val="0"/>
        </a:spcAft>
        <a:defRPr sz="4400" b="1">
          <a:solidFill>
            <a:schemeClr val="tx2"/>
          </a:solidFill>
          <a:latin typeface="Helvetica" pitchFamily="-109" charset="0"/>
        </a:defRPr>
      </a:lvl6pPr>
      <a:lvl7pPr marL="914400" algn="ctr" rtl="0" fontAlgn="base">
        <a:spcBef>
          <a:spcPct val="0"/>
        </a:spcBef>
        <a:spcAft>
          <a:spcPct val="0"/>
        </a:spcAft>
        <a:defRPr sz="4400" b="1">
          <a:solidFill>
            <a:schemeClr val="tx2"/>
          </a:solidFill>
          <a:latin typeface="Helvetica" pitchFamily="-109" charset="0"/>
        </a:defRPr>
      </a:lvl7pPr>
      <a:lvl8pPr marL="1371600" algn="ctr" rtl="0" fontAlgn="base">
        <a:spcBef>
          <a:spcPct val="0"/>
        </a:spcBef>
        <a:spcAft>
          <a:spcPct val="0"/>
        </a:spcAft>
        <a:defRPr sz="4400" b="1">
          <a:solidFill>
            <a:schemeClr val="tx2"/>
          </a:solidFill>
          <a:latin typeface="Helvetica" pitchFamily="-109" charset="0"/>
        </a:defRPr>
      </a:lvl8pPr>
      <a:lvl9pPr marL="1828800" algn="ctr" rtl="0" fontAlgn="base">
        <a:spcBef>
          <a:spcPct val="0"/>
        </a:spcBef>
        <a:spcAft>
          <a:spcPct val="0"/>
        </a:spcAft>
        <a:defRPr sz="4400" b="1">
          <a:solidFill>
            <a:schemeClr val="tx2"/>
          </a:solidFill>
          <a:latin typeface="Helvetica" pitchFamily="-109"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137.tiff"/><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8.xml"/><Relationship Id="rId4" Type="http://schemas.openxmlformats.org/officeDocument/2006/relationships/hyperlink" Target="https://www.ipcc.ch/site/assets/uploads/2019/08/4.-SPM_Approved_Microsite_FINAL.pdf"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hyperlink" Target="http://dspace.mit.edu/handle/1721.1/10154" TargetMode="External"/><Relationship Id="rId2" Type="http://schemas.openxmlformats.org/officeDocument/2006/relationships/hyperlink" Target="http://dspace.mit.edu/handle/1721.1/15399" TargetMode="Externa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jpg"/></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3.jpeg"/><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4.xml"/><Relationship Id="rId4" Type="http://schemas.openxmlformats.org/officeDocument/2006/relationships/chart" Target="../charts/chart5.xml"/></Relationships>
</file>

<file path=ppt/slides/_rels/slide5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4.xml"/><Relationship Id="rId5" Type="http://schemas.openxmlformats.org/officeDocument/2006/relationships/chart" Target="../charts/chart9.xml"/><Relationship Id="rId4" Type="http://schemas.openxmlformats.org/officeDocument/2006/relationships/chart" Target="../charts/char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jp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jp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_rels/slide7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png"/></Relationships>
</file>

<file path=ppt/slides/_rels/slide8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png"/></Relationships>
</file>

<file path=ppt/slides/_rels/slide8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8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88.jpg"/><Relationship Id="rId5" Type="http://schemas.openxmlformats.org/officeDocument/2006/relationships/image" Target="../media/image87.jpg"/><Relationship Id="rId4" Type="http://schemas.openxmlformats.org/officeDocument/2006/relationships/image" Target="../media/image86.png"/></Relationships>
</file>

<file path=ppt/slides/_rels/slide8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14.xml"/><Relationship Id="rId5" Type="http://schemas.openxmlformats.org/officeDocument/2006/relationships/image" Target="../media/image91.png"/><Relationship Id="rId4" Type="http://schemas.openxmlformats.org/officeDocument/2006/relationships/image" Target="../media/image90.tiff"/></Relationships>
</file>

<file path=ppt/slides/_rels/slide8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94.png"/><Relationship Id="rId4" Type="http://schemas.openxmlformats.org/officeDocument/2006/relationships/image" Target="../media/image93.png"/></Relationships>
</file>

<file path=ppt/slides/_rels/slide8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3" Type="http://schemas.openxmlformats.org/officeDocument/2006/relationships/image" Target="../media/image106.png"/><Relationship Id="rId18" Type="http://schemas.openxmlformats.org/officeDocument/2006/relationships/image" Target="../media/image111.svg"/><Relationship Id="rId26" Type="http://schemas.openxmlformats.org/officeDocument/2006/relationships/image" Target="../media/image119.svg"/><Relationship Id="rId21" Type="http://schemas.openxmlformats.org/officeDocument/2006/relationships/image" Target="../media/image114.png"/><Relationship Id="rId34" Type="http://schemas.openxmlformats.org/officeDocument/2006/relationships/image" Target="../media/image127.svg"/><Relationship Id="rId7" Type="http://schemas.openxmlformats.org/officeDocument/2006/relationships/image" Target="../media/image100.png"/><Relationship Id="rId12" Type="http://schemas.openxmlformats.org/officeDocument/2006/relationships/image" Target="../media/image105.svg"/><Relationship Id="rId17" Type="http://schemas.openxmlformats.org/officeDocument/2006/relationships/image" Target="../media/image110.png"/><Relationship Id="rId25" Type="http://schemas.openxmlformats.org/officeDocument/2006/relationships/image" Target="../media/image118.png"/><Relationship Id="rId33" Type="http://schemas.openxmlformats.org/officeDocument/2006/relationships/image" Target="../media/image126.png"/><Relationship Id="rId38" Type="http://schemas.openxmlformats.org/officeDocument/2006/relationships/image" Target="../media/image131.svg"/><Relationship Id="rId2" Type="http://schemas.openxmlformats.org/officeDocument/2006/relationships/notesSlide" Target="../notesSlides/notesSlide43.xml"/><Relationship Id="rId16" Type="http://schemas.openxmlformats.org/officeDocument/2006/relationships/image" Target="../media/image109.svg"/><Relationship Id="rId20" Type="http://schemas.openxmlformats.org/officeDocument/2006/relationships/image" Target="../media/image113.svg"/><Relationship Id="rId29" Type="http://schemas.openxmlformats.org/officeDocument/2006/relationships/image" Target="../media/image122.png"/><Relationship Id="rId1" Type="http://schemas.openxmlformats.org/officeDocument/2006/relationships/slideLayout" Target="../slideLayouts/slideLayout13.xml"/><Relationship Id="rId6" Type="http://schemas.openxmlformats.org/officeDocument/2006/relationships/image" Target="../media/image99.svg"/><Relationship Id="rId11" Type="http://schemas.openxmlformats.org/officeDocument/2006/relationships/image" Target="../media/image104.png"/><Relationship Id="rId24" Type="http://schemas.openxmlformats.org/officeDocument/2006/relationships/image" Target="../media/image117.svg"/><Relationship Id="rId32" Type="http://schemas.openxmlformats.org/officeDocument/2006/relationships/image" Target="../media/image125.svg"/><Relationship Id="rId37" Type="http://schemas.openxmlformats.org/officeDocument/2006/relationships/image" Target="../media/image130.png"/><Relationship Id="rId5" Type="http://schemas.openxmlformats.org/officeDocument/2006/relationships/image" Target="../media/image98.png"/><Relationship Id="rId15" Type="http://schemas.openxmlformats.org/officeDocument/2006/relationships/image" Target="../media/image108.png"/><Relationship Id="rId23" Type="http://schemas.openxmlformats.org/officeDocument/2006/relationships/image" Target="../media/image116.png"/><Relationship Id="rId28" Type="http://schemas.openxmlformats.org/officeDocument/2006/relationships/image" Target="../media/image121.svg"/><Relationship Id="rId36" Type="http://schemas.openxmlformats.org/officeDocument/2006/relationships/image" Target="../media/image129.svg"/><Relationship Id="rId10" Type="http://schemas.openxmlformats.org/officeDocument/2006/relationships/image" Target="../media/image103.svg"/><Relationship Id="rId19" Type="http://schemas.openxmlformats.org/officeDocument/2006/relationships/image" Target="../media/image112.png"/><Relationship Id="rId31" Type="http://schemas.openxmlformats.org/officeDocument/2006/relationships/image" Target="../media/image124.png"/><Relationship Id="rId4" Type="http://schemas.openxmlformats.org/officeDocument/2006/relationships/image" Target="../media/image97.svg"/><Relationship Id="rId9" Type="http://schemas.openxmlformats.org/officeDocument/2006/relationships/image" Target="../media/image102.png"/><Relationship Id="rId14" Type="http://schemas.openxmlformats.org/officeDocument/2006/relationships/image" Target="../media/image107.svg"/><Relationship Id="rId22" Type="http://schemas.openxmlformats.org/officeDocument/2006/relationships/image" Target="../media/image115.svg"/><Relationship Id="rId27" Type="http://schemas.openxmlformats.org/officeDocument/2006/relationships/image" Target="../media/image120.png"/><Relationship Id="rId30" Type="http://schemas.openxmlformats.org/officeDocument/2006/relationships/image" Target="../media/image123.svg"/><Relationship Id="rId35" Type="http://schemas.openxmlformats.org/officeDocument/2006/relationships/image" Target="../media/image128.png"/><Relationship Id="rId8" Type="http://schemas.openxmlformats.org/officeDocument/2006/relationships/image" Target="../media/image101.svg"/><Relationship Id="rId3" Type="http://schemas.openxmlformats.org/officeDocument/2006/relationships/image" Target="../media/image96.png"/></Relationships>
</file>

<file path=ppt/slides/_rels/slide91.xml.rels><?xml version="1.0" encoding="UTF-8" standalone="yes"?>
<Relationships xmlns="http://schemas.openxmlformats.org/package/2006/relationships"><Relationship Id="rId13" Type="http://schemas.openxmlformats.org/officeDocument/2006/relationships/image" Target="../media/image106.png"/><Relationship Id="rId18" Type="http://schemas.openxmlformats.org/officeDocument/2006/relationships/image" Target="../media/image111.svg"/><Relationship Id="rId26" Type="http://schemas.openxmlformats.org/officeDocument/2006/relationships/image" Target="../media/image119.svg"/><Relationship Id="rId21" Type="http://schemas.openxmlformats.org/officeDocument/2006/relationships/image" Target="../media/image114.png"/><Relationship Id="rId34" Type="http://schemas.openxmlformats.org/officeDocument/2006/relationships/image" Target="../media/image127.svg"/><Relationship Id="rId7" Type="http://schemas.openxmlformats.org/officeDocument/2006/relationships/image" Target="../media/image100.png"/><Relationship Id="rId12" Type="http://schemas.openxmlformats.org/officeDocument/2006/relationships/image" Target="../media/image105.svg"/><Relationship Id="rId17" Type="http://schemas.openxmlformats.org/officeDocument/2006/relationships/image" Target="../media/image110.png"/><Relationship Id="rId25" Type="http://schemas.openxmlformats.org/officeDocument/2006/relationships/image" Target="../media/image118.png"/><Relationship Id="rId33" Type="http://schemas.openxmlformats.org/officeDocument/2006/relationships/image" Target="../media/image126.png"/><Relationship Id="rId38" Type="http://schemas.openxmlformats.org/officeDocument/2006/relationships/image" Target="../media/image131.svg"/><Relationship Id="rId2" Type="http://schemas.openxmlformats.org/officeDocument/2006/relationships/notesSlide" Target="../notesSlides/notesSlide44.xml"/><Relationship Id="rId16" Type="http://schemas.openxmlformats.org/officeDocument/2006/relationships/image" Target="../media/image109.svg"/><Relationship Id="rId20" Type="http://schemas.openxmlformats.org/officeDocument/2006/relationships/image" Target="../media/image113.svg"/><Relationship Id="rId29" Type="http://schemas.openxmlformats.org/officeDocument/2006/relationships/image" Target="../media/image122.png"/><Relationship Id="rId1" Type="http://schemas.openxmlformats.org/officeDocument/2006/relationships/slideLayout" Target="../slideLayouts/slideLayout13.xml"/><Relationship Id="rId6" Type="http://schemas.openxmlformats.org/officeDocument/2006/relationships/image" Target="../media/image99.svg"/><Relationship Id="rId11" Type="http://schemas.openxmlformats.org/officeDocument/2006/relationships/image" Target="../media/image104.png"/><Relationship Id="rId24" Type="http://schemas.openxmlformats.org/officeDocument/2006/relationships/image" Target="../media/image117.svg"/><Relationship Id="rId32" Type="http://schemas.openxmlformats.org/officeDocument/2006/relationships/image" Target="../media/image125.svg"/><Relationship Id="rId37" Type="http://schemas.openxmlformats.org/officeDocument/2006/relationships/image" Target="../media/image130.png"/><Relationship Id="rId5" Type="http://schemas.openxmlformats.org/officeDocument/2006/relationships/image" Target="../media/image98.png"/><Relationship Id="rId15" Type="http://schemas.openxmlformats.org/officeDocument/2006/relationships/image" Target="../media/image108.png"/><Relationship Id="rId23" Type="http://schemas.openxmlformats.org/officeDocument/2006/relationships/image" Target="../media/image116.png"/><Relationship Id="rId28" Type="http://schemas.openxmlformats.org/officeDocument/2006/relationships/image" Target="../media/image121.svg"/><Relationship Id="rId36" Type="http://schemas.openxmlformats.org/officeDocument/2006/relationships/image" Target="../media/image129.svg"/><Relationship Id="rId10" Type="http://schemas.openxmlformats.org/officeDocument/2006/relationships/image" Target="../media/image103.svg"/><Relationship Id="rId19" Type="http://schemas.openxmlformats.org/officeDocument/2006/relationships/image" Target="../media/image112.png"/><Relationship Id="rId31" Type="http://schemas.openxmlformats.org/officeDocument/2006/relationships/image" Target="../media/image124.png"/><Relationship Id="rId4" Type="http://schemas.openxmlformats.org/officeDocument/2006/relationships/image" Target="../media/image97.svg"/><Relationship Id="rId9" Type="http://schemas.openxmlformats.org/officeDocument/2006/relationships/image" Target="../media/image102.png"/><Relationship Id="rId14" Type="http://schemas.openxmlformats.org/officeDocument/2006/relationships/image" Target="../media/image107.svg"/><Relationship Id="rId22" Type="http://schemas.openxmlformats.org/officeDocument/2006/relationships/image" Target="../media/image115.svg"/><Relationship Id="rId27" Type="http://schemas.openxmlformats.org/officeDocument/2006/relationships/image" Target="../media/image120.png"/><Relationship Id="rId30" Type="http://schemas.openxmlformats.org/officeDocument/2006/relationships/image" Target="../media/image123.svg"/><Relationship Id="rId35" Type="http://schemas.openxmlformats.org/officeDocument/2006/relationships/image" Target="../media/image128.png"/><Relationship Id="rId8" Type="http://schemas.openxmlformats.org/officeDocument/2006/relationships/image" Target="../media/image101.svg"/><Relationship Id="rId3" Type="http://schemas.openxmlformats.org/officeDocument/2006/relationships/image" Target="../media/image9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2858" y="1010645"/>
            <a:ext cx="11535386" cy="4317899"/>
          </a:xfrm>
        </p:spPr>
        <p:txBody>
          <a:bodyPr>
            <a:normAutofit/>
          </a:bodyPr>
          <a:lstStyle/>
          <a:p>
            <a:r>
              <a:rPr lang="en-US" sz="8800" dirty="0"/>
              <a:t>En-ROADS Supplemental Slides</a:t>
            </a:r>
          </a:p>
        </p:txBody>
      </p:sp>
    </p:spTree>
    <p:extLst>
      <p:ext uri="{BB962C8B-B14F-4D97-AF65-F5344CB8AC3E}">
        <p14:creationId xmlns:p14="http://schemas.microsoft.com/office/powerpoint/2010/main" val="1755139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05467" y="554921"/>
            <a:ext cx="9993942" cy="5279819"/>
          </a:xfrm>
          <a:prstGeom prst="rect">
            <a:avLst/>
          </a:prstGeom>
        </p:spPr>
      </p:pic>
    </p:spTree>
    <p:extLst>
      <p:ext uri="{BB962C8B-B14F-4D97-AF65-F5344CB8AC3E}">
        <p14:creationId xmlns:p14="http://schemas.microsoft.com/office/powerpoint/2010/main" val="26423279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nline image 1"/>
          <p:cNvSpPr>
            <a:spLocks noChangeAspect="1" noChangeArrowheads="1"/>
          </p:cNvSpPr>
          <p:nvPr/>
        </p:nvSpPr>
        <p:spPr bwMode="auto">
          <a:xfrm>
            <a:off x="1524000" y="0"/>
            <a:ext cx="4724400" cy="3733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2047164" y="798066"/>
            <a:ext cx="7256758" cy="5738608"/>
          </a:xfrm>
          <a:prstGeom prst="rect">
            <a:avLst/>
          </a:prstGeom>
        </p:spPr>
      </p:pic>
      <p:sp>
        <p:nvSpPr>
          <p:cNvPr id="6" name="Title 1"/>
          <p:cNvSpPr txBox="1">
            <a:spLocks/>
          </p:cNvSpPr>
          <p:nvPr/>
        </p:nvSpPr>
        <p:spPr>
          <a:xfrm>
            <a:off x="2152650" y="197992"/>
            <a:ext cx="7886700" cy="6000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We Need Increased Climate Ambition</a:t>
            </a:r>
          </a:p>
        </p:txBody>
      </p:sp>
    </p:spTree>
    <p:extLst>
      <p:ext uri="{BB962C8B-B14F-4D97-AF65-F5344CB8AC3E}">
        <p14:creationId xmlns:p14="http://schemas.microsoft.com/office/powerpoint/2010/main" val="3237735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BBBC9-D6D7-4C49-9C55-1ABFD33A1FCB}"/>
              </a:ext>
            </a:extLst>
          </p:cNvPr>
          <p:cNvSpPr>
            <a:spLocks noGrp="1"/>
          </p:cNvSpPr>
          <p:nvPr>
            <p:ph type="ctrTitle"/>
          </p:nvPr>
        </p:nvSpPr>
        <p:spPr>
          <a:xfrm>
            <a:off x="1683657" y="2123849"/>
            <a:ext cx="9144000" cy="2387600"/>
          </a:xfrm>
        </p:spPr>
        <p:txBody>
          <a:bodyPr>
            <a:normAutofit/>
          </a:bodyPr>
          <a:lstStyle/>
          <a:p>
            <a:r>
              <a:rPr lang="en-US" sz="8000" dirty="0"/>
              <a:t>Climate Science</a:t>
            </a:r>
          </a:p>
        </p:txBody>
      </p:sp>
    </p:spTree>
    <p:extLst>
      <p:ext uri="{BB962C8B-B14F-4D97-AF65-F5344CB8AC3E}">
        <p14:creationId xmlns:p14="http://schemas.microsoft.com/office/powerpoint/2010/main" val="34465083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1026"/>
          <p:cNvSpPr>
            <a:spLocks noGrp="1" noChangeArrowheads="1"/>
          </p:cNvSpPr>
          <p:nvPr>
            <p:ph type="title"/>
          </p:nvPr>
        </p:nvSpPr>
        <p:spPr>
          <a:xfrm>
            <a:off x="275850" y="771996"/>
            <a:ext cx="10972800" cy="1143000"/>
          </a:xfrm>
        </p:spPr>
        <p:txBody>
          <a:bodyPr/>
          <a:lstStyle/>
          <a:p>
            <a:r>
              <a:rPr lang="en-US" dirty="0">
                <a:latin typeface="Arial" charset="0"/>
                <a:ea typeface="ＭＳ Ｐゴシック" charset="0"/>
                <a:cs typeface="ＭＳ Ｐゴシック" charset="0"/>
              </a:rPr>
              <a:t>Balancing Feedback</a:t>
            </a:r>
          </a:p>
        </p:txBody>
      </p:sp>
      <p:pic>
        <p:nvPicPr>
          <p:cNvPr id="164866"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5645" y="1517056"/>
            <a:ext cx="6705600" cy="437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6820" name="AutoShape 1028"/>
          <p:cNvSpPr>
            <a:spLocks noChangeArrowheads="1"/>
          </p:cNvSpPr>
          <p:nvPr/>
        </p:nvSpPr>
        <p:spPr bwMode="auto">
          <a:xfrm>
            <a:off x="7974845" y="1324968"/>
            <a:ext cx="381000" cy="457200"/>
          </a:xfrm>
          <a:prstGeom prst="upArrow">
            <a:avLst>
              <a:gd name="adj1" fmla="val 50000"/>
              <a:gd name="adj2" fmla="val 30000"/>
            </a:avLst>
          </a:prstGeom>
          <a:solidFill>
            <a:srgbClr val="FF0000"/>
          </a:solidFill>
          <a:ln w="9525">
            <a:solidFill>
              <a:schemeClr val="tx1"/>
            </a:solidFill>
            <a:miter lim="800000"/>
            <a:headEnd/>
            <a:tailEnd/>
          </a:ln>
        </p:spPr>
        <p:txBody>
          <a:bodyPr wrap="none" anchor="ctr"/>
          <a:lstStyle/>
          <a:p>
            <a:endParaRPr lang="en-US">
              <a:solidFill>
                <a:srgbClr val="000000"/>
              </a:solidFill>
              <a:ea typeface="ＭＳ Ｐゴシック" charset="0"/>
              <a:cs typeface="ＭＳ Ｐゴシック" charset="0"/>
            </a:endParaRPr>
          </a:p>
        </p:txBody>
      </p:sp>
      <p:sp>
        <p:nvSpPr>
          <p:cNvPr id="546821" name="AutoShape 1029"/>
          <p:cNvSpPr>
            <a:spLocks noChangeArrowheads="1"/>
          </p:cNvSpPr>
          <p:nvPr/>
        </p:nvSpPr>
        <p:spPr bwMode="auto">
          <a:xfrm>
            <a:off x="9194045" y="3458568"/>
            <a:ext cx="381000" cy="457200"/>
          </a:xfrm>
          <a:prstGeom prst="upArrow">
            <a:avLst>
              <a:gd name="adj1" fmla="val 50000"/>
              <a:gd name="adj2" fmla="val 30000"/>
            </a:avLst>
          </a:prstGeom>
          <a:solidFill>
            <a:srgbClr val="FF0000"/>
          </a:solidFill>
          <a:ln w="9525">
            <a:solidFill>
              <a:schemeClr val="tx1"/>
            </a:solidFill>
            <a:miter lim="800000"/>
            <a:headEnd/>
            <a:tailEnd/>
          </a:ln>
        </p:spPr>
        <p:txBody>
          <a:bodyPr wrap="none" anchor="ctr"/>
          <a:lstStyle/>
          <a:p>
            <a:endParaRPr lang="en-US">
              <a:solidFill>
                <a:srgbClr val="000000"/>
              </a:solidFill>
              <a:ea typeface="ＭＳ Ｐゴシック" charset="0"/>
              <a:cs typeface="ＭＳ Ｐゴシック" charset="0"/>
            </a:endParaRPr>
          </a:p>
        </p:txBody>
      </p:sp>
      <p:sp>
        <p:nvSpPr>
          <p:cNvPr id="546822" name="AutoShape 1030"/>
          <p:cNvSpPr>
            <a:spLocks noChangeArrowheads="1"/>
          </p:cNvSpPr>
          <p:nvPr/>
        </p:nvSpPr>
        <p:spPr bwMode="auto">
          <a:xfrm>
            <a:off x="3631445" y="4677768"/>
            <a:ext cx="381000" cy="457200"/>
          </a:xfrm>
          <a:prstGeom prst="upArrow">
            <a:avLst>
              <a:gd name="adj1" fmla="val 50000"/>
              <a:gd name="adj2" fmla="val 30000"/>
            </a:avLst>
          </a:prstGeom>
          <a:solidFill>
            <a:srgbClr val="FF0000"/>
          </a:solidFill>
          <a:ln w="9525">
            <a:solidFill>
              <a:schemeClr val="tx1"/>
            </a:solidFill>
            <a:miter lim="800000"/>
            <a:headEnd/>
            <a:tailEnd/>
          </a:ln>
        </p:spPr>
        <p:txBody>
          <a:bodyPr wrap="none" anchor="ctr"/>
          <a:lstStyle/>
          <a:p>
            <a:endParaRPr lang="en-US">
              <a:solidFill>
                <a:srgbClr val="000000"/>
              </a:solidFill>
              <a:ea typeface="ＭＳ Ｐゴシック" charset="0"/>
              <a:cs typeface="ＭＳ Ｐゴシック" charset="0"/>
            </a:endParaRPr>
          </a:p>
        </p:txBody>
      </p:sp>
      <p:sp>
        <p:nvSpPr>
          <p:cNvPr id="546823" name="AutoShape 1031"/>
          <p:cNvSpPr>
            <a:spLocks noChangeArrowheads="1"/>
          </p:cNvSpPr>
          <p:nvPr/>
        </p:nvSpPr>
        <p:spPr bwMode="auto">
          <a:xfrm flipV="1">
            <a:off x="7593845" y="1324968"/>
            <a:ext cx="381000" cy="457200"/>
          </a:xfrm>
          <a:prstGeom prst="upArrow">
            <a:avLst>
              <a:gd name="adj1" fmla="val 50000"/>
              <a:gd name="adj2" fmla="val 30000"/>
            </a:avLst>
          </a:prstGeom>
          <a:solidFill>
            <a:srgbClr val="00B050"/>
          </a:solidFill>
          <a:ln w="9525">
            <a:solidFill>
              <a:schemeClr val="tx1"/>
            </a:solidFill>
            <a:miter lim="800000"/>
            <a:headEnd/>
            <a:tailEnd/>
          </a:ln>
        </p:spPr>
        <p:txBody>
          <a:bodyPr wrap="none" anchor="ctr"/>
          <a:lstStyle/>
          <a:p>
            <a:endParaRPr lang="en-US">
              <a:solidFill>
                <a:srgbClr val="000000"/>
              </a:solidFill>
              <a:ea typeface="ＭＳ Ｐゴシック" charset="0"/>
              <a:cs typeface="ＭＳ Ｐゴシック" charset="0"/>
            </a:endParaRPr>
          </a:p>
        </p:txBody>
      </p:sp>
      <p:grpSp>
        <p:nvGrpSpPr>
          <p:cNvPr id="2" name="Group 14"/>
          <p:cNvGrpSpPr>
            <a:grpSpLocks/>
          </p:cNvGrpSpPr>
          <p:nvPr/>
        </p:nvGrpSpPr>
        <p:grpSpPr bwMode="auto">
          <a:xfrm>
            <a:off x="8333262" y="4474566"/>
            <a:ext cx="3070582" cy="1736058"/>
            <a:chOff x="6453740" y="4597400"/>
            <a:chExt cx="3071479" cy="1736212"/>
          </a:xfrm>
        </p:grpSpPr>
        <p:sp>
          <p:nvSpPr>
            <p:cNvPr id="164872" name="Rectangle 7"/>
            <p:cNvSpPr>
              <a:spLocks noChangeArrowheads="1"/>
            </p:cNvSpPr>
            <p:nvPr/>
          </p:nvSpPr>
          <p:spPr bwMode="auto">
            <a:xfrm>
              <a:off x="6453740" y="5410200"/>
              <a:ext cx="3071479" cy="923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1800" b="1" dirty="0">
                  <a:solidFill>
                    <a:srgbClr val="000000"/>
                  </a:solidFill>
                  <a:latin typeface="Arial" charset="0"/>
                  <a:ea typeface="ＭＳ Ｐゴシック" charset="0"/>
                  <a:cs typeface="Arial" charset="0"/>
                </a:rPr>
                <a:t>Other Nutrient Limits</a:t>
              </a:r>
            </a:p>
            <a:p>
              <a:pPr algn="ctr"/>
              <a:r>
                <a:rPr lang="en-US" sz="1800" b="1" dirty="0">
                  <a:solidFill>
                    <a:srgbClr val="000000"/>
                  </a:solidFill>
                  <a:latin typeface="Arial" charset="0"/>
                  <a:ea typeface="ＭＳ Ｐゴシック" charset="0"/>
                  <a:cs typeface="Arial" charset="0"/>
                </a:rPr>
                <a:t>(N, P, K, Fe, H</a:t>
              </a:r>
              <a:r>
                <a:rPr lang="en-US" sz="1800" b="1" baseline="-25000" dirty="0">
                  <a:solidFill>
                    <a:srgbClr val="000000"/>
                  </a:solidFill>
                  <a:latin typeface="Arial" charset="0"/>
                  <a:ea typeface="ＭＳ Ｐゴシック" charset="0"/>
                  <a:cs typeface="Arial" charset="0"/>
                </a:rPr>
                <a:t>2</a:t>
              </a:r>
              <a:r>
                <a:rPr lang="en-US" sz="1800" b="1" dirty="0">
                  <a:solidFill>
                    <a:srgbClr val="000000"/>
                  </a:solidFill>
                  <a:latin typeface="Arial" charset="0"/>
                  <a:ea typeface="ＭＳ Ｐゴシック" charset="0"/>
                  <a:cs typeface="Arial" charset="0"/>
                </a:rPr>
                <a:t>O, </a:t>
              </a:r>
            </a:p>
            <a:p>
              <a:pPr algn="ctr"/>
              <a:r>
                <a:rPr lang="en-US" sz="1800" b="1" dirty="0">
                  <a:solidFill>
                    <a:srgbClr val="000000"/>
                  </a:solidFill>
                  <a:latin typeface="Arial" charset="0"/>
                  <a:ea typeface="ＭＳ Ｐゴシック" charset="0"/>
                  <a:cs typeface="Arial" charset="0"/>
                </a:rPr>
                <a:t>Sunlight, etc.)</a:t>
              </a:r>
            </a:p>
          </p:txBody>
        </p:sp>
        <p:sp>
          <p:nvSpPr>
            <p:cNvPr id="164873" name="Freeform 13"/>
            <p:cNvSpPr>
              <a:spLocks noChangeArrowheads="1"/>
            </p:cNvSpPr>
            <p:nvPr/>
          </p:nvSpPr>
          <p:spPr bwMode="auto">
            <a:xfrm>
              <a:off x="7137400" y="4597400"/>
              <a:ext cx="558800" cy="812800"/>
            </a:xfrm>
            <a:custGeom>
              <a:avLst/>
              <a:gdLst>
                <a:gd name="T0" fmla="*/ 0 w 508000"/>
                <a:gd name="T1" fmla="*/ 0 h 812800"/>
                <a:gd name="T2" fmla="*/ 11385139 w 508000"/>
                <a:gd name="T3" fmla="*/ 342900 h 812800"/>
                <a:gd name="T4" fmla="*/ 15703642 w 508000"/>
                <a:gd name="T5" fmla="*/ 812800 h 812800"/>
                <a:gd name="T6" fmla="*/ 0 60000 65536"/>
                <a:gd name="T7" fmla="*/ 0 60000 65536"/>
                <a:gd name="T8" fmla="*/ 0 60000 65536"/>
                <a:gd name="T9" fmla="*/ 0 w 508000"/>
                <a:gd name="T10" fmla="*/ 0 h 812800"/>
                <a:gd name="T11" fmla="*/ 508000 w 508000"/>
                <a:gd name="T12" fmla="*/ 812800 h 812800"/>
              </a:gdLst>
              <a:ahLst/>
              <a:cxnLst>
                <a:cxn ang="T6">
                  <a:pos x="T0" y="T1"/>
                </a:cxn>
                <a:cxn ang="T7">
                  <a:pos x="T2" y="T3"/>
                </a:cxn>
                <a:cxn ang="T8">
                  <a:pos x="T4" y="T5"/>
                </a:cxn>
              </a:cxnLst>
              <a:rect l="T9" t="T10" r="T11" b="T12"/>
              <a:pathLst>
                <a:path w="508000" h="812800">
                  <a:moveTo>
                    <a:pt x="0" y="0"/>
                  </a:moveTo>
                  <a:cubicBezTo>
                    <a:pt x="141816" y="103716"/>
                    <a:pt x="283633" y="207433"/>
                    <a:pt x="368300" y="342900"/>
                  </a:cubicBezTo>
                  <a:cubicBezTo>
                    <a:pt x="452967" y="478367"/>
                    <a:pt x="508000" y="812800"/>
                    <a:pt x="508000" y="812800"/>
                  </a:cubicBezTo>
                </a:path>
              </a:pathLst>
            </a:custGeom>
            <a:noFill/>
            <a:ln w="63500">
              <a:solidFill>
                <a:srgbClr val="0000FF"/>
              </a:solidFill>
              <a:round/>
              <a:headEnd type="stealth" w="lg" len="lg"/>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00"/>
                </a:solidFill>
                <a:ea typeface="ＭＳ Ｐゴシック" charset="0"/>
                <a:cs typeface="ＭＳ Ｐゴシック" charset="0"/>
              </a:endParaRPr>
            </a:p>
          </p:txBody>
        </p:sp>
      </p:grpSp>
    </p:spTree>
    <p:extLst>
      <p:ext uri="{BB962C8B-B14F-4D97-AF65-F5344CB8AC3E}">
        <p14:creationId xmlns:p14="http://schemas.microsoft.com/office/powerpoint/2010/main" val="3053466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68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68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68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4682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0" grpId="0" animBg="1"/>
      <p:bldP spid="546821" grpId="0" animBg="1"/>
      <p:bldP spid="546822" grpId="0" animBg="1"/>
      <p:bldP spid="546823"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1026"/>
          <p:cNvSpPr>
            <a:spLocks noGrp="1" noChangeArrowheads="1"/>
          </p:cNvSpPr>
          <p:nvPr>
            <p:ph type="title"/>
          </p:nvPr>
        </p:nvSpPr>
        <p:spPr>
          <a:xfrm>
            <a:off x="266790" y="1209947"/>
            <a:ext cx="5328139" cy="792163"/>
          </a:xfrm>
        </p:spPr>
        <p:txBody>
          <a:bodyPr/>
          <a:lstStyle/>
          <a:p>
            <a:r>
              <a:rPr lang="en-US" dirty="0">
                <a:latin typeface="Arial" charset="0"/>
                <a:ea typeface="ＭＳ Ｐゴシック" charset="0"/>
                <a:cs typeface="ＭＳ Ｐゴシック" charset="0"/>
              </a:rPr>
              <a:t>Reinforcing Feedback</a:t>
            </a:r>
          </a:p>
        </p:txBody>
      </p:sp>
      <p:sp>
        <p:nvSpPr>
          <p:cNvPr id="548869" name="AutoShape 1029"/>
          <p:cNvSpPr>
            <a:spLocks noChangeArrowheads="1"/>
          </p:cNvSpPr>
          <p:nvPr/>
        </p:nvSpPr>
        <p:spPr bwMode="auto">
          <a:xfrm>
            <a:off x="9788860" y="3511027"/>
            <a:ext cx="381000" cy="457200"/>
          </a:xfrm>
          <a:prstGeom prst="upArrow">
            <a:avLst>
              <a:gd name="adj1" fmla="val 50000"/>
              <a:gd name="adj2" fmla="val 30000"/>
            </a:avLst>
          </a:prstGeom>
          <a:solidFill>
            <a:srgbClr val="FF0000"/>
          </a:solidFill>
          <a:ln w="9525">
            <a:solidFill>
              <a:schemeClr val="tx1"/>
            </a:solidFill>
            <a:miter lim="800000"/>
            <a:headEnd/>
            <a:tailEnd/>
          </a:ln>
        </p:spPr>
        <p:txBody>
          <a:bodyPr wrap="none" anchor="ctr"/>
          <a:lstStyle/>
          <a:p>
            <a:endParaRPr lang="en-US">
              <a:solidFill>
                <a:srgbClr val="000000"/>
              </a:solidFill>
              <a:ea typeface="ＭＳ Ｐゴシック" charset="0"/>
              <a:cs typeface="ＭＳ Ｐゴシック" charset="0"/>
            </a:endParaRPr>
          </a:p>
        </p:txBody>
      </p:sp>
      <p:sp>
        <p:nvSpPr>
          <p:cNvPr id="548871" name="AutoShape 1031"/>
          <p:cNvSpPr>
            <a:spLocks noChangeArrowheads="1"/>
          </p:cNvSpPr>
          <p:nvPr/>
        </p:nvSpPr>
        <p:spPr bwMode="auto">
          <a:xfrm>
            <a:off x="8493460" y="1453627"/>
            <a:ext cx="381000" cy="762000"/>
          </a:xfrm>
          <a:prstGeom prst="upArrow">
            <a:avLst>
              <a:gd name="adj1" fmla="val 50000"/>
              <a:gd name="adj2" fmla="val 50000"/>
            </a:avLst>
          </a:prstGeom>
          <a:solidFill>
            <a:srgbClr val="FF0000"/>
          </a:solidFill>
          <a:ln w="9525">
            <a:solidFill>
              <a:schemeClr val="tx1"/>
            </a:solidFill>
            <a:miter lim="800000"/>
            <a:headEnd/>
            <a:tailEnd/>
          </a:ln>
        </p:spPr>
        <p:txBody>
          <a:bodyPr wrap="none" anchor="ctr"/>
          <a:lstStyle/>
          <a:p>
            <a:endParaRPr lang="en-US">
              <a:solidFill>
                <a:srgbClr val="000000"/>
              </a:solidFill>
              <a:latin typeface="Arial" charset="0"/>
              <a:ea typeface="ＭＳ Ｐゴシック" charset="0"/>
              <a:cs typeface="Arial" charset="0"/>
            </a:endParaRPr>
          </a:p>
        </p:txBody>
      </p:sp>
      <p:sp>
        <p:nvSpPr>
          <p:cNvPr id="548872" name="AutoShape 1032"/>
          <p:cNvSpPr>
            <a:spLocks noChangeArrowheads="1"/>
          </p:cNvSpPr>
          <p:nvPr/>
        </p:nvSpPr>
        <p:spPr bwMode="auto">
          <a:xfrm>
            <a:off x="10169860" y="3206227"/>
            <a:ext cx="381000" cy="762000"/>
          </a:xfrm>
          <a:prstGeom prst="upArrow">
            <a:avLst>
              <a:gd name="adj1" fmla="val 50000"/>
              <a:gd name="adj2" fmla="val 50000"/>
            </a:avLst>
          </a:prstGeom>
          <a:solidFill>
            <a:srgbClr val="FF0000"/>
          </a:solidFill>
          <a:ln w="9525">
            <a:solidFill>
              <a:schemeClr val="tx1"/>
            </a:solidFill>
            <a:miter lim="800000"/>
            <a:headEnd/>
            <a:tailEnd/>
          </a:ln>
        </p:spPr>
        <p:txBody>
          <a:bodyPr wrap="none" anchor="ctr"/>
          <a:lstStyle/>
          <a:p>
            <a:endParaRPr lang="en-US">
              <a:solidFill>
                <a:srgbClr val="000000"/>
              </a:solidFill>
              <a:ea typeface="ＭＳ Ｐゴシック" charset="0"/>
              <a:cs typeface="ＭＳ Ｐゴシック" charset="0"/>
            </a:endParaRPr>
          </a:p>
        </p:txBody>
      </p:sp>
      <p:sp>
        <p:nvSpPr>
          <p:cNvPr id="548874" name="AutoShape 1034"/>
          <p:cNvSpPr>
            <a:spLocks noChangeArrowheads="1"/>
          </p:cNvSpPr>
          <p:nvPr/>
        </p:nvSpPr>
        <p:spPr bwMode="auto">
          <a:xfrm>
            <a:off x="8874460" y="996433"/>
            <a:ext cx="381000" cy="1219193"/>
          </a:xfrm>
          <a:prstGeom prst="upArrow">
            <a:avLst>
              <a:gd name="adj1" fmla="val 50000"/>
              <a:gd name="adj2" fmla="val 90000"/>
            </a:avLst>
          </a:prstGeom>
          <a:solidFill>
            <a:srgbClr val="FF0000"/>
          </a:solidFill>
          <a:ln w="9525">
            <a:solidFill>
              <a:schemeClr val="tx1"/>
            </a:solidFill>
            <a:miter lim="800000"/>
            <a:headEnd/>
            <a:tailEnd/>
          </a:ln>
        </p:spPr>
        <p:txBody>
          <a:bodyPr wrap="none" anchor="ctr"/>
          <a:lstStyle/>
          <a:p>
            <a:endParaRPr lang="en-US">
              <a:solidFill>
                <a:srgbClr val="000000"/>
              </a:solidFill>
              <a:ea typeface="ＭＳ Ｐゴシック" charset="0"/>
              <a:cs typeface="ＭＳ Ｐゴシック" charset="0"/>
            </a:endParaRPr>
          </a:p>
        </p:txBody>
      </p:sp>
      <p:sp>
        <p:nvSpPr>
          <p:cNvPr id="548870" name="AutoShape 1030"/>
          <p:cNvSpPr>
            <a:spLocks noChangeArrowheads="1"/>
          </p:cNvSpPr>
          <p:nvPr/>
        </p:nvSpPr>
        <p:spPr bwMode="auto">
          <a:xfrm>
            <a:off x="2930860" y="4168252"/>
            <a:ext cx="381000" cy="457200"/>
          </a:xfrm>
          <a:prstGeom prst="upArrow">
            <a:avLst>
              <a:gd name="adj1" fmla="val 50000"/>
              <a:gd name="adj2" fmla="val 30000"/>
            </a:avLst>
          </a:prstGeom>
          <a:solidFill>
            <a:srgbClr val="FF0000"/>
          </a:solidFill>
          <a:ln w="9525">
            <a:solidFill>
              <a:schemeClr val="tx1"/>
            </a:solidFill>
            <a:miter lim="800000"/>
            <a:headEnd/>
            <a:tailEnd/>
          </a:ln>
        </p:spPr>
        <p:txBody>
          <a:bodyPr wrap="none" anchor="ctr"/>
          <a:lstStyle/>
          <a:p>
            <a:endParaRPr lang="en-US">
              <a:solidFill>
                <a:srgbClr val="000000"/>
              </a:solidFill>
              <a:latin typeface="Arial" charset="0"/>
              <a:ea typeface="ＭＳ Ｐゴシック" charset="0"/>
              <a:cs typeface="Arial" charset="0"/>
            </a:endParaRPr>
          </a:p>
        </p:txBody>
      </p:sp>
      <p:sp>
        <p:nvSpPr>
          <p:cNvPr id="548873" name="AutoShape 1033"/>
          <p:cNvSpPr>
            <a:spLocks noChangeArrowheads="1"/>
          </p:cNvSpPr>
          <p:nvPr/>
        </p:nvSpPr>
        <p:spPr bwMode="auto">
          <a:xfrm>
            <a:off x="3311860" y="3863452"/>
            <a:ext cx="381000" cy="762000"/>
          </a:xfrm>
          <a:prstGeom prst="upArrow">
            <a:avLst>
              <a:gd name="adj1" fmla="val 50000"/>
              <a:gd name="adj2" fmla="val 50000"/>
            </a:avLst>
          </a:prstGeom>
          <a:solidFill>
            <a:srgbClr val="FF0000"/>
          </a:solidFill>
          <a:ln w="9525">
            <a:solidFill>
              <a:schemeClr val="tx1"/>
            </a:solidFill>
            <a:miter lim="800000"/>
            <a:headEnd/>
            <a:tailEnd/>
          </a:ln>
        </p:spPr>
        <p:txBody>
          <a:bodyPr wrap="none" anchor="ctr"/>
          <a:lstStyle/>
          <a:p>
            <a:endParaRPr lang="en-US">
              <a:solidFill>
                <a:srgbClr val="000000"/>
              </a:solidFill>
              <a:latin typeface="Arial" charset="0"/>
              <a:ea typeface="ＭＳ Ｐゴシック" charset="0"/>
              <a:cs typeface="Arial" charset="0"/>
            </a:endParaRPr>
          </a:p>
        </p:txBody>
      </p:sp>
      <p:sp>
        <p:nvSpPr>
          <p:cNvPr id="166921" name="TextBox 11"/>
          <p:cNvSpPr txBox="1">
            <a:spLocks noChangeArrowheads="1"/>
          </p:cNvSpPr>
          <p:nvPr/>
        </p:nvSpPr>
        <p:spPr bwMode="auto">
          <a:xfrm>
            <a:off x="6359864" y="1729852"/>
            <a:ext cx="1822935" cy="40011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b="1">
                <a:solidFill>
                  <a:srgbClr val="000000"/>
                </a:solidFill>
                <a:latin typeface="Arial" charset="0"/>
                <a:cs typeface="Arial" charset="0"/>
              </a:rPr>
              <a:t>Methane and </a:t>
            </a:r>
          </a:p>
        </p:txBody>
      </p:sp>
      <p:pic>
        <p:nvPicPr>
          <p:cNvPr id="166922"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2860" y="1987033"/>
            <a:ext cx="6858000" cy="431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23" name="TextBox 10"/>
          <p:cNvSpPr txBox="1">
            <a:spLocks noChangeArrowheads="1"/>
          </p:cNvSpPr>
          <p:nvPr/>
        </p:nvSpPr>
        <p:spPr bwMode="auto">
          <a:xfrm>
            <a:off x="4061166" y="3615801"/>
            <a:ext cx="1822935" cy="40011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b="1">
                <a:solidFill>
                  <a:srgbClr val="000000"/>
                </a:solidFill>
                <a:latin typeface="Arial" charset="0"/>
                <a:cs typeface="Arial" charset="0"/>
              </a:rPr>
              <a:t>Methane and </a:t>
            </a:r>
          </a:p>
        </p:txBody>
      </p:sp>
      <p:sp>
        <p:nvSpPr>
          <p:cNvPr id="548868" name="AutoShape 1028"/>
          <p:cNvSpPr>
            <a:spLocks noChangeArrowheads="1"/>
          </p:cNvSpPr>
          <p:nvPr/>
        </p:nvSpPr>
        <p:spPr bwMode="auto">
          <a:xfrm>
            <a:off x="8112460" y="1758427"/>
            <a:ext cx="381000" cy="457200"/>
          </a:xfrm>
          <a:prstGeom prst="upArrow">
            <a:avLst>
              <a:gd name="adj1" fmla="val 50000"/>
              <a:gd name="adj2" fmla="val 30000"/>
            </a:avLst>
          </a:prstGeom>
          <a:solidFill>
            <a:srgbClr val="FF0000"/>
          </a:solidFill>
          <a:ln w="9525">
            <a:solidFill>
              <a:schemeClr val="tx1"/>
            </a:solidFill>
            <a:miter lim="800000"/>
            <a:headEnd/>
            <a:tailEnd/>
          </a:ln>
        </p:spPr>
        <p:txBody>
          <a:bodyPr wrap="none" anchor="ctr"/>
          <a:lstStyle/>
          <a:p>
            <a:endParaRPr lang="en-US">
              <a:solidFill>
                <a:srgbClr val="000000"/>
              </a:solidFill>
              <a:latin typeface="Arial" charset="0"/>
              <a:ea typeface="ＭＳ Ｐゴシック" charset="0"/>
              <a:cs typeface="Arial" charset="0"/>
            </a:endParaRPr>
          </a:p>
        </p:txBody>
      </p:sp>
    </p:spTree>
    <p:extLst>
      <p:ext uri="{BB962C8B-B14F-4D97-AF65-F5344CB8AC3E}">
        <p14:creationId xmlns:p14="http://schemas.microsoft.com/office/powerpoint/2010/main" val="7922616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886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88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88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488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4887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4887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488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869" grpId="0" animBg="1"/>
      <p:bldP spid="548871" grpId="0" animBg="1"/>
      <p:bldP spid="548872" grpId="0" animBg="1"/>
      <p:bldP spid="548874" grpId="0" animBg="1"/>
      <p:bldP spid="548870" grpId="0" animBg="1"/>
      <p:bldP spid="548873" grpId="0" animBg="1"/>
      <p:bldP spid="54886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026"/>
          <p:cNvSpPr>
            <a:spLocks noGrp="1" noChangeArrowheads="1"/>
          </p:cNvSpPr>
          <p:nvPr>
            <p:ph type="title"/>
          </p:nvPr>
        </p:nvSpPr>
        <p:spPr>
          <a:xfrm>
            <a:off x="324147" y="1318711"/>
            <a:ext cx="4615853" cy="1143000"/>
          </a:xfrm>
        </p:spPr>
        <p:txBody>
          <a:bodyPr/>
          <a:lstStyle/>
          <a:p>
            <a:r>
              <a:rPr lang="en-US" dirty="0">
                <a:latin typeface="Arial" charset="0"/>
                <a:ea typeface="ＭＳ Ｐゴシック" charset="0"/>
                <a:cs typeface="ＭＳ Ｐゴシック" charset="0"/>
              </a:rPr>
              <a:t>More Reinforcing Feedbacks</a:t>
            </a:r>
          </a:p>
        </p:txBody>
      </p:sp>
      <p:sp>
        <p:nvSpPr>
          <p:cNvPr id="644099" name="AutoShape 1027"/>
          <p:cNvSpPr>
            <a:spLocks noChangeArrowheads="1"/>
          </p:cNvSpPr>
          <p:nvPr/>
        </p:nvSpPr>
        <p:spPr bwMode="auto">
          <a:xfrm>
            <a:off x="9007528" y="6076664"/>
            <a:ext cx="381000" cy="457200"/>
          </a:xfrm>
          <a:prstGeom prst="upArrow">
            <a:avLst>
              <a:gd name="adj1" fmla="val 50000"/>
              <a:gd name="adj2" fmla="val 30000"/>
            </a:avLst>
          </a:prstGeom>
          <a:solidFill>
            <a:srgbClr val="FF0000"/>
          </a:solidFill>
          <a:ln w="9525">
            <a:solidFill>
              <a:schemeClr val="tx1"/>
            </a:solidFill>
            <a:miter lim="800000"/>
            <a:headEnd/>
            <a:tailEnd/>
          </a:ln>
        </p:spPr>
        <p:txBody>
          <a:bodyPr wrap="none" anchor="ctr"/>
          <a:lstStyle/>
          <a:p>
            <a:endParaRPr lang="en-US">
              <a:solidFill>
                <a:srgbClr val="000000"/>
              </a:solidFill>
              <a:ea typeface="ＭＳ Ｐゴシック" charset="0"/>
              <a:cs typeface="ＭＳ Ｐゴシック" charset="0"/>
            </a:endParaRPr>
          </a:p>
        </p:txBody>
      </p:sp>
      <p:sp>
        <p:nvSpPr>
          <p:cNvPr id="644100" name="AutoShape 1028"/>
          <p:cNvSpPr>
            <a:spLocks noChangeArrowheads="1"/>
          </p:cNvSpPr>
          <p:nvPr/>
        </p:nvSpPr>
        <p:spPr bwMode="auto">
          <a:xfrm>
            <a:off x="3368728" y="3562064"/>
            <a:ext cx="381000" cy="457200"/>
          </a:xfrm>
          <a:prstGeom prst="upArrow">
            <a:avLst>
              <a:gd name="adj1" fmla="val 50000"/>
              <a:gd name="adj2" fmla="val 30000"/>
            </a:avLst>
          </a:prstGeom>
          <a:solidFill>
            <a:srgbClr val="FF0000"/>
          </a:solidFill>
          <a:ln w="9525">
            <a:solidFill>
              <a:schemeClr val="tx1"/>
            </a:solidFill>
            <a:miter lim="800000"/>
            <a:headEnd/>
            <a:tailEnd/>
          </a:ln>
        </p:spPr>
        <p:txBody>
          <a:bodyPr wrap="none" anchor="ctr"/>
          <a:lstStyle/>
          <a:p>
            <a:endParaRPr lang="en-US">
              <a:solidFill>
                <a:srgbClr val="000000"/>
              </a:solidFill>
              <a:ea typeface="ＭＳ Ｐゴシック" charset="0"/>
              <a:cs typeface="ＭＳ Ｐゴシック" charset="0"/>
            </a:endParaRPr>
          </a:p>
        </p:txBody>
      </p:sp>
      <p:sp>
        <p:nvSpPr>
          <p:cNvPr id="644102" name="AutoShape 1030"/>
          <p:cNvSpPr>
            <a:spLocks noChangeArrowheads="1"/>
          </p:cNvSpPr>
          <p:nvPr/>
        </p:nvSpPr>
        <p:spPr bwMode="auto">
          <a:xfrm>
            <a:off x="9388528" y="5771864"/>
            <a:ext cx="381000" cy="762000"/>
          </a:xfrm>
          <a:prstGeom prst="upArrow">
            <a:avLst>
              <a:gd name="adj1" fmla="val 50000"/>
              <a:gd name="adj2" fmla="val 50000"/>
            </a:avLst>
          </a:prstGeom>
          <a:solidFill>
            <a:srgbClr val="FF0000"/>
          </a:solidFill>
          <a:ln w="9525">
            <a:solidFill>
              <a:schemeClr val="tx1"/>
            </a:solidFill>
            <a:miter lim="800000"/>
            <a:headEnd/>
            <a:tailEnd/>
          </a:ln>
        </p:spPr>
        <p:txBody>
          <a:bodyPr wrap="none" anchor="ctr"/>
          <a:lstStyle/>
          <a:p>
            <a:endParaRPr lang="en-US">
              <a:solidFill>
                <a:srgbClr val="000000"/>
              </a:solidFill>
              <a:ea typeface="ＭＳ Ｐゴシック" charset="0"/>
              <a:cs typeface="ＭＳ Ｐゴシック" charset="0"/>
            </a:endParaRPr>
          </a:p>
        </p:txBody>
      </p:sp>
      <p:sp>
        <p:nvSpPr>
          <p:cNvPr id="644103" name="AutoShape 1031"/>
          <p:cNvSpPr>
            <a:spLocks noChangeArrowheads="1"/>
          </p:cNvSpPr>
          <p:nvPr/>
        </p:nvSpPr>
        <p:spPr bwMode="auto">
          <a:xfrm>
            <a:off x="3749728" y="3257264"/>
            <a:ext cx="381000" cy="762000"/>
          </a:xfrm>
          <a:prstGeom prst="upArrow">
            <a:avLst>
              <a:gd name="adj1" fmla="val 50000"/>
              <a:gd name="adj2" fmla="val 50000"/>
            </a:avLst>
          </a:prstGeom>
          <a:solidFill>
            <a:srgbClr val="FF0000"/>
          </a:solidFill>
          <a:ln w="9525">
            <a:solidFill>
              <a:schemeClr val="tx1"/>
            </a:solidFill>
            <a:miter lim="800000"/>
            <a:headEnd/>
            <a:tailEnd/>
          </a:ln>
        </p:spPr>
        <p:txBody>
          <a:bodyPr wrap="none" anchor="ctr"/>
          <a:lstStyle/>
          <a:p>
            <a:endParaRPr lang="en-US">
              <a:solidFill>
                <a:srgbClr val="000000"/>
              </a:solidFill>
              <a:ea typeface="ＭＳ Ｐゴシック" charset="0"/>
              <a:cs typeface="ＭＳ Ｐゴシック" charset="0"/>
            </a:endParaRPr>
          </a:p>
        </p:txBody>
      </p:sp>
      <p:sp>
        <p:nvSpPr>
          <p:cNvPr id="644104" name="AutoShape 1032"/>
          <p:cNvSpPr>
            <a:spLocks noChangeArrowheads="1"/>
          </p:cNvSpPr>
          <p:nvPr/>
        </p:nvSpPr>
        <p:spPr bwMode="auto">
          <a:xfrm>
            <a:off x="11598328" y="3257264"/>
            <a:ext cx="381000" cy="762000"/>
          </a:xfrm>
          <a:prstGeom prst="upArrow">
            <a:avLst>
              <a:gd name="adj1" fmla="val 50000"/>
              <a:gd name="adj2" fmla="val 50000"/>
            </a:avLst>
          </a:prstGeom>
          <a:solidFill>
            <a:srgbClr val="FF0000"/>
          </a:solidFill>
          <a:ln w="9525">
            <a:solidFill>
              <a:schemeClr val="tx1"/>
            </a:solidFill>
            <a:miter lim="800000"/>
            <a:headEnd/>
            <a:tailEnd/>
          </a:ln>
        </p:spPr>
        <p:txBody>
          <a:bodyPr wrap="none" anchor="ctr"/>
          <a:lstStyle/>
          <a:p>
            <a:endParaRPr lang="en-US">
              <a:solidFill>
                <a:srgbClr val="000000"/>
              </a:solidFill>
              <a:ea typeface="ＭＳ Ｐゴシック" charset="0"/>
              <a:cs typeface="ＭＳ Ｐゴシック" charset="0"/>
            </a:endParaRPr>
          </a:p>
        </p:txBody>
      </p:sp>
      <p:sp>
        <p:nvSpPr>
          <p:cNvPr id="644105" name="AutoShape 1033"/>
          <p:cNvSpPr>
            <a:spLocks noChangeArrowheads="1"/>
          </p:cNvSpPr>
          <p:nvPr/>
        </p:nvSpPr>
        <p:spPr bwMode="auto">
          <a:xfrm>
            <a:off x="9769528" y="5162264"/>
            <a:ext cx="381000" cy="1371600"/>
          </a:xfrm>
          <a:prstGeom prst="upArrow">
            <a:avLst>
              <a:gd name="adj1" fmla="val 50000"/>
              <a:gd name="adj2" fmla="val 90000"/>
            </a:avLst>
          </a:prstGeom>
          <a:solidFill>
            <a:srgbClr val="FF0000"/>
          </a:solidFill>
          <a:ln w="9525">
            <a:solidFill>
              <a:schemeClr val="tx1"/>
            </a:solidFill>
            <a:miter lim="800000"/>
            <a:headEnd/>
            <a:tailEnd/>
          </a:ln>
        </p:spPr>
        <p:txBody>
          <a:bodyPr wrap="none" anchor="ctr"/>
          <a:lstStyle/>
          <a:p>
            <a:endParaRPr lang="en-US">
              <a:solidFill>
                <a:srgbClr val="000000"/>
              </a:solidFill>
              <a:ea typeface="ＭＳ Ｐゴシック" charset="0"/>
              <a:cs typeface="ＭＳ Ｐゴシック" charset="0"/>
            </a:endParaRPr>
          </a:p>
        </p:txBody>
      </p:sp>
      <p:pic>
        <p:nvPicPr>
          <p:cNvPr id="173064" name="Picture 10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0728" y="1276069"/>
            <a:ext cx="7162800" cy="480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4107" name="AutoShape 1035"/>
          <p:cNvSpPr>
            <a:spLocks noChangeArrowheads="1"/>
          </p:cNvSpPr>
          <p:nvPr/>
        </p:nvSpPr>
        <p:spPr bwMode="auto">
          <a:xfrm>
            <a:off x="8778928" y="1352264"/>
            <a:ext cx="381000" cy="457200"/>
          </a:xfrm>
          <a:prstGeom prst="upArrow">
            <a:avLst>
              <a:gd name="adj1" fmla="val 50000"/>
              <a:gd name="adj2" fmla="val 30000"/>
            </a:avLst>
          </a:prstGeom>
          <a:solidFill>
            <a:srgbClr val="FF0000"/>
          </a:solidFill>
          <a:ln w="9525">
            <a:solidFill>
              <a:schemeClr val="tx1"/>
            </a:solidFill>
            <a:miter lim="800000"/>
            <a:headEnd/>
            <a:tailEnd/>
          </a:ln>
        </p:spPr>
        <p:txBody>
          <a:bodyPr wrap="none" anchor="ctr"/>
          <a:lstStyle/>
          <a:p>
            <a:endParaRPr lang="en-US">
              <a:solidFill>
                <a:srgbClr val="000000"/>
              </a:solidFill>
              <a:ea typeface="ＭＳ Ｐゴシック" charset="0"/>
              <a:cs typeface="ＭＳ Ｐゴシック" charset="0"/>
            </a:endParaRPr>
          </a:p>
        </p:txBody>
      </p:sp>
      <p:sp>
        <p:nvSpPr>
          <p:cNvPr id="644108" name="AutoShape 1036"/>
          <p:cNvSpPr>
            <a:spLocks noChangeArrowheads="1"/>
          </p:cNvSpPr>
          <p:nvPr/>
        </p:nvSpPr>
        <p:spPr bwMode="auto">
          <a:xfrm>
            <a:off x="9159928" y="1047464"/>
            <a:ext cx="381000" cy="762000"/>
          </a:xfrm>
          <a:prstGeom prst="upArrow">
            <a:avLst>
              <a:gd name="adj1" fmla="val 50000"/>
              <a:gd name="adj2" fmla="val 50000"/>
            </a:avLst>
          </a:prstGeom>
          <a:solidFill>
            <a:srgbClr val="FF0000"/>
          </a:solidFill>
          <a:ln w="9525">
            <a:solidFill>
              <a:schemeClr val="tx1"/>
            </a:solidFill>
            <a:miter lim="800000"/>
            <a:headEnd/>
            <a:tailEnd/>
          </a:ln>
        </p:spPr>
        <p:txBody>
          <a:bodyPr wrap="none" anchor="ctr"/>
          <a:lstStyle/>
          <a:p>
            <a:endParaRPr lang="en-US">
              <a:solidFill>
                <a:srgbClr val="000000"/>
              </a:solidFill>
              <a:ea typeface="ＭＳ Ｐゴシック" charset="0"/>
              <a:cs typeface="ＭＳ Ｐゴシック" charset="0"/>
            </a:endParaRPr>
          </a:p>
        </p:txBody>
      </p:sp>
      <p:sp>
        <p:nvSpPr>
          <p:cNvPr id="173067" name="Rectangle 1037"/>
          <p:cNvSpPr>
            <a:spLocks noChangeArrowheads="1"/>
          </p:cNvSpPr>
          <p:nvPr/>
        </p:nvSpPr>
        <p:spPr bwMode="auto">
          <a:xfrm>
            <a:off x="4122073" y="3462053"/>
            <a:ext cx="1922321" cy="70788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000" b="1">
                <a:solidFill>
                  <a:srgbClr val="000000"/>
                </a:solidFill>
                <a:latin typeface="Arial" charset="0"/>
                <a:ea typeface="ＭＳ Ｐゴシック" charset="0"/>
                <a:cs typeface="ＭＳ Ｐゴシック" charset="0"/>
              </a:rPr>
              <a:t>Length of Dry </a:t>
            </a:r>
          </a:p>
          <a:p>
            <a:pPr algn="ctr"/>
            <a:r>
              <a:rPr lang="en-US" sz="2000" b="1">
                <a:solidFill>
                  <a:srgbClr val="000000"/>
                </a:solidFill>
                <a:latin typeface="Arial" charset="0"/>
                <a:ea typeface="ＭＳ Ｐゴシック" charset="0"/>
                <a:cs typeface="ＭＳ Ｐゴシック" charset="0"/>
              </a:rPr>
              <a:t>Season</a:t>
            </a:r>
            <a:endParaRPr lang="en-US" sz="4400" b="1">
              <a:solidFill>
                <a:srgbClr val="000000"/>
              </a:solidFill>
              <a:latin typeface="Arial" charset="0"/>
              <a:ea typeface="ＭＳ Ｐゴシック" charset="0"/>
              <a:cs typeface="ＭＳ Ｐゴシック" charset="0"/>
            </a:endParaRPr>
          </a:p>
        </p:txBody>
      </p:sp>
      <p:sp>
        <p:nvSpPr>
          <p:cNvPr id="173068" name="Rectangle 1038"/>
          <p:cNvSpPr>
            <a:spLocks noChangeArrowheads="1"/>
          </p:cNvSpPr>
          <p:nvPr/>
        </p:nvSpPr>
        <p:spPr bwMode="auto">
          <a:xfrm>
            <a:off x="6692953" y="1352271"/>
            <a:ext cx="2033588" cy="10156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000" b="1">
                <a:solidFill>
                  <a:srgbClr val="000000"/>
                </a:solidFill>
                <a:latin typeface="Arial" charset="0"/>
                <a:ea typeface="ＭＳ Ｐゴシック" charset="0"/>
                <a:cs typeface="ＭＳ Ｐゴシック" charset="0"/>
              </a:rPr>
              <a:t>Incidence and Severity of Wildfire</a:t>
            </a:r>
            <a:endParaRPr lang="en-US" sz="4400" b="1">
              <a:solidFill>
                <a:srgbClr val="000000"/>
              </a:solidFill>
              <a:latin typeface="Arial" charset="0"/>
              <a:ea typeface="ＭＳ Ｐゴシック" charset="0"/>
              <a:cs typeface="ＭＳ Ｐゴシック" charset="0"/>
            </a:endParaRPr>
          </a:p>
        </p:txBody>
      </p:sp>
      <p:sp>
        <p:nvSpPr>
          <p:cNvPr id="173069" name="Rectangle 1039"/>
          <p:cNvSpPr>
            <a:spLocks noChangeArrowheads="1"/>
          </p:cNvSpPr>
          <p:nvPr/>
        </p:nvSpPr>
        <p:spPr bwMode="auto">
          <a:xfrm>
            <a:off x="9312335" y="3409669"/>
            <a:ext cx="2047875" cy="10156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000" b="1">
                <a:solidFill>
                  <a:srgbClr val="000000"/>
                </a:solidFill>
                <a:latin typeface="Arial" charset="0"/>
                <a:ea typeface="ＭＳ Ｐゴシック" charset="0"/>
                <a:cs typeface="ＭＳ Ｐゴシック" charset="0"/>
              </a:rPr>
              <a:t>Atmospheric CO2 Concentration</a:t>
            </a:r>
          </a:p>
        </p:txBody>
      </p:sp>
      <p:sp>
        <p:nvSpPr>
          <p:cNvPr id="173070" name="Rectangle 1040"/>
          <p:cNvSpPr>
            <a:spLocks noChangeArrowheads="1"/>
          </p:cNvSpPr>
          <p:nvPr/>
        </p:nvSpPr>
        <p:spPr bwMode="auto">
          <a:xfrm>
            <a:off x="7240642" y="4252627"/>
            <a:ext cx="935172" cy="33855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600" b="1">
                <a:solidFill>
                  <a:srgbClr val="000000"/>
                </a:solidFill>
                <a:latin typeface="Arial" charset="0"/>
                <a:ea typeface="ＭＳ Ｐゴシック" charset="0"/>
                <a:cs typeface="ＭＳ Ｐゴシック" charset="0"/>
              </a:rPr>
              <a:t>Wildfire</a:t>
            </a:r>
            <a:endParaRPr lang="en-US" sz="2000" b="1">
              <a:solidFill>
                <a:srgbClr val="000000"/>
              </a:solidFill>
              <a:latin typeface="Arial" charset="0"/>
              <a:ea typeface="ＭＳ Ｐゴシック" charset="0"/>
              <a:cs typeface="ＭＳ Ｐゴシック" charset="0"/>
            </a:endParaRPr>
          </a:p>
        </p:txBody>
      </p:sp>
      <p:sp>
        <p:nvSpPr>
          <p:cNvPr id="173071" name="Rectangle 1041"/>
          <p:cNvSpPr>
            <a:spLocks noChangeArrowheads="1"/>
          </p:cNvSpPr>
          <p:nvPr/>
        </p:nvSpPr>
        <p:spPr bwMode="auto">
          <a:xfrm>
            <a:off x="4830816" y="4454239"/>
            <a:ext cx="319468" cy="36933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800" b="1">
                <a:solidFill>
                  <a:srgbClr val="0C0ADF"/>
                </a:solidFill>
                <a:latin typeface="Arial" charset="0"/>
                <a:ea typeface="ＭＳ Ｐゴシック" charset="0"/>
                <a:cs typeface="ＭＳ Ｐゴシック" charset="0"/>
              </a:rPr>
              <a:t>+</a:t>
            </a:r>
            <a:endParaRPr lang="en-US" sz="2000" b="1">
              <a:solidFill>
                <a:srgbClr val="000000"/>
              </a:solidFill>
              <a:latin typeface="Arial" charset="0"/>
              <a:ea typeface="ＭＳ Ｐゴシック" charset="0"/>
              <a:cs typeface="ＭＳ Ｐゴシック" charset="0"/>
            </a:endParaRPr>
          </a:p>
        </p:txBody>
      </p:sp>
      <p:sp>
        <p:nvSpPr>
          <p:cNvPr id="173072" name="Rectangle 1042"/>
          <p:cNvSpPr>
            <a:spLocks noChangeArrowheads="1"/>
          </p:cNvSpPr>
          <p:nvPr/>
        </p:nvSpPr>
        <p:spPr bwMode="auto">
          <a:xfrm>
            <a:off x="10315628" y="2755615"/>
            <a:ext cx="319468" cy="36933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800" b="1">
                <a:solidFill>
                  <a:srgbClr val="0C0ADF"/>
                </a:solidFill>
                <a:latin typeface="Arial" charset="0"/>
                <a:ea typeface="ＭＳ Ｐゴシック" charset="0"/>
                <a:cs typeface="ＭＳ Ｐゴシック" charset="0"/>
              </a:rPr>
              <a:t>+</a:t>
            </a:r>
            <a:endParaRPr lang="en-US" sz="2000" b="1">
              <a:solidFill>
                <a:srgbClr val="000000"/>
              </a:solidFill>
              <a:latin typeface="Arial" charset="0"/>
              <a:ea typeface="ＭＳ Ｐゴシック" charset="0"/>
              <a:cs typeface="ＭＳ Ｐゴシック" charset="0"/>
            </a:endParaRPr>
          </a:p>
        </p:txBody>
      </p:sp>
      <p:sp>
        <p:nvSpPr>
          <p:cNvPr id="644101" name="AutoShape 1029"/>
          <p:cNvSpPr>
            <a:spLocks noChangeArrowheads="1"/>
          </p:cNvSpPr>
          <p:nvPr/>
        </p:nvSpPr>
        <p:spPr bwMode="auto">
          <a:xfrm>
            <a:off x="11217328" y="3562064"/>
            <a:ext cx="381000" cy="457200"/>
          </a:xfrm>
          <a:prstGeom prst="upArrow">
            <a:avLst>
              <a:gd name="adj1" fmla="val 50000"/>
              <a:gd name="adj2" fmla="val 30000"/>
            </a:avLst>
          </a:prstGeom>
          <a:solidFill>
            <a:srgbClr val="FF0000"/>
          </a:solidFill>
          <a:ln w="9525">
            <a:solidFill>
              <a:schemeClr val="tx1"/>
            </a:solidFill>
            <a:miter lim="800000"/>
            <a:headEnd/>
            <a:tailEnd/>
          </a:ln>
        </p:spPr>
        <p:txBody>
          <a:bodyPr wrap="none" anchor="ctr"/>
          <a:lstStyle/>
          <a:p>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8046316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4409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4410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4410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4410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4410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4410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64410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64410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644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4099" grpId="0" animBg="1"/>
      <p:bldP spid="644100" grpId="0" animBg="1"/>
      <p:bldP spid="644102" grpId="0" animBg="1"/>
      <p:bldP spid="644103" grpId="0" animBg="1"/>
      <p:bldP spid="644104" grpId="0" animBg="1"/>
      <p:bldP spid="644105" grpId="0" animBg="1"/>
      <p:bldP spid="644107" grpId="0" animBg="1"/>
      <p:bldP spid="644108" grpId="0" animBg="1"/>
      <p:bldP spid="644101"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1026"/>
          <p:cNvSpPr>
            <a:spLocks noGrp="1" noChangeArrowheads="1"/>
          </p:cNvSpPr>
          <p:nvPr>
            <p:ph type="title"/>
          </p:nvPr>
        </p:nvSpPr>
        <p:spPr>
          <a:xfrm>
            <a:off x="320728" y="1318262"/>
            <a:ext cx="4346806" cy="1143000"/>
          </a:xfrm>
        </p:spPr>
        <p:txBody>
          <a:bodyPr/>
          <a:lstStyle/>
          <a:p>
            <a:r>
              <a:rPr lang="en-US" dirty="0">
                <a:latin typeface="Arial" charset="0"/>
                <a:ea typeface="ＭＳ Ｐゴシック" charset="0"/>
                <a:cs typeface="ＭＳ Ｐゴシック" charset="0"/>
              </a:rPr>
              <a:t>More Reinforcing Feedbacks</a:t>
            </a:r>
          </a:p>
        </p:txBody>
      </p:sp>
      <p:sp>
        <p:nvSpPr>
          <p:cNvPr id="642051" name="AutoShape 1027"/>
          <p:cNvSpPr>
            <a:spLocks noChangeArrowheads="1"/>
          </p:cNvSpPr>
          <p:nvPr/>
        </p:nvSpPr>
        <p:spPr bwMode="auto">
          <a:xfrm>
            <a:off x="9007528" y="6049368"/>
            <a:ext cx="381000" cy="457200"/>
          </a:xfrm>
          <a:prstGeom prst="upArrow">
            <a:avLst>
              <a:gd name="adj1" fmla="val 50000"/>
              <a:gd name="adj2" fmla="val 30000"/>
            </a:avLst>
          </a:prstGeom>
          <a:solidFill>
            <a:srgbClr val="FF0000"/>
          </a:solidFill>
          <a:ln w="9525">
            <a:solidFill>
              <a:schemeClr val="tx1"/>
            </a:solidFill>
            <a:miter lim="800000"/>
            <a:headEnd/>
            <a:tailEnd/>
          </a:ln>
        </p:spPr>
        <p:txBody>
          <a:bodyPr wrap="none" anchor="ctr"/>
          <a:lstStyle/>
          <a:p>
            <a:endParaRPr lang="en-US">
              <a:solidFill>
                <a:srgbClr val="000000"/>
              </a:solidFill>
              <a:ea typeface="ＭＳ Ｐゴシック" charset="0"/>
              <a:cs typeface="ＭＳ Ｐゴシック" charset="0"/>
            </a:endParaRPr>
          </a:p>
        </p:txBody>
      </p:sp>
      <p:sp>
        <p:nvSpPr>
          <p:cNvPr id="642052" name="AutoShape 1028"/>
          <p:cNvSpPr>
            <a:spLocks noChangeArrowheads="1"/>
          </p:cNvSpPr>
          <p:nvPr/>
        </p:nvSpPr>
        <p:spPr bwMode="auto">
          <a:xfrm flipV="1">
            <a:off x="3368728" y="3555407"/>
            <a:ext cx="381000" cy="457200"/>
          </a:xfrm>
          <a:prstGeom prst="upArrow">
            <a:avLst>
              <a:gd name="adj1" fmla="val 50000"/>
              <a:gd name="adj2" fmla="val 30000"/>
            </a:avLst>
          </a:prstGeom>
          <a:solidFill>
            <a:srgbClr val="FF0000"/>
          </a:solidFill>
          <a:ln w="9525">
            <a:solidFill>
              <a:schemeClr val="tx1"/>
            </a:solidFill>
            <a:miter lim="800000"/>
            <a:headEnd/>
            <a:tailEnd/>
          </a:ln>
        </p:spPr>
        <p:txBody>
          <a:bodyPr wrap="none" anchor="ctr"/>
          <a:lstStyle/>
          <a:p>
            <a:endParaRPr lang="en-US">
              <a:solidFill>
                <a:srgbClr val="000000"/>
              </a:solidFill>
              <a:ea typeface="ＭＳ Ｐゴシック" charset="0"/>
              <a:cs typeface="ＭＳ Ｐゴシック" charset="0"/>
            </a:endParaRPr>
          </a:p>
        </p:txBody>
      </p:sp>
      <p:sp>
        <p:nvSpPr>
          <p:cNvPr id="642053" name="AutoShape 1029"/>
          <p:cNvSpPr>
            <a:spLocks noChangeArrowheads="1"/>
          </p:cNvSpPr>
          <p:nvPr/>
        </p:nvSpPr>
        <p:spPr bwMode="auto">
          <a:xfrm>
            <a:off x="11217328" y="3763368"/>
            <a:ext cx="381000" cy="457200"/>
          </a:xfrm>
          <a:prstGeom prst="upArrow">
            <a:avLst>
              <a:gd name="adj1" fmla="val 50000"/>
              <a:gd name="adj2" fmla="val 30000"/>
            </a:avLst>
          </a:prstGeom>
          <a:solidFill>
            <a:srgbClr val="FF0000"/>
          </a:solidFill>
          <a:ln w="9525">
            <a:solidFill>
              <a:schemeClr val="tx1"/>
            </a:solidFill>
            <a:miter lim="800000"/>
            <a:headEnd/>
            <a:tailEnd/>
          </a:ln>
        </p:spPr>
        <p:txBody>
          <a:bodyPr wrap="none" anchor="ctr"/>
          <a:lstStyle/>
          <a:p>
            <a:endParaRPr lang="en-US">
              <a:solidFill>
                <a:srgbClr val="000000"/>
              </a:solidFill>
              <a:ea typeface="ＭＳ Ｐゴシック" charset="0"/>
              <a:cs typeface="ＭＳ Ｐゴシック" charset="0"/>
            </a:endParaRPr>
          </a:p>
        </p:txBody>
      </p:sp>
      <p:sp>
        <p:nvSpPr>
          <p:cNvPr id="642054" name="AutoShape 1030"/>
          <p:cNvSpPr>
            <a:spLocks noChangeArrowheads="1"/>
          </p:cNvSpPr>
          <p:nvPr/>
        </p:nvSpPr>
        <p:spPr bwMode="auto">
          <a:xfrm>
            <a:off x="9388528" y="5744568"/>
            <a:ext cx="381000" cy="762000"/>
          </a:xfrm>
          <a:prstGeom prst="upArrow">
            <a:avLst>
              <a:gd name="adj1" fmla="val 50000"/>
              <a:gd name="adj2" fmla="val 50000"/>
            </a:avLst>
          </a:prstGeom>
          <a:solidFill>
            <a:srgbClr val="FF0000"/>
          </a:solidFill>
          <a:ln w="9525">
            <a:solidFill>
              <a:schemeClr val="tx1"/>
            </a:solidFill>
            <a:miter lim="800000"/>
            <a:headEnd/>
            <a:tailEnd/>
          </a:ln>
        </p:spPr>
        <p:txBody>
          <a:bodyPr wrap="none" anchor="ctr"/>
          <a:lstStyle/>
          <a:p>
            <a:endParaRPr lang="en-US">
              <a:solidFill>
                <a:srgbClr val="000000"/>
              </a:solidFill>
              <a:ea typeface="ＭＳ Ｐゴシック" charset="0"/>
              <a:cs typeface="ＭＳ Ｐゴシック" charset="0"/>
            </a:endParaRPr>
          </a:p>
        </p:txBody>
      </p:sp>
      <p:sp>
        <p:nvSpPr>
          <p:cNvPr id="642055" name="AutoShape 1031"/>
          <p:cNvSpPr>
            <a:spLocks noChangeArrowheads="1"/>
          </p:cNvSpPr>
          <p:nvPr/>
        </p:nvSpPr>
        <p:spPr bwMode="auto">
          <a:xfrm flipV="1">
            <a:off x="3749728" y="3555407"/>
            <a:ext cx="381000" cy="762000"/>
          </a:xfrm>
          <a:prstGeom prst="upArrow">
            <a:avLst>
              <a:gd name="adj1" fmla="val 50000"/>
              <a:gd name="adj2" fmla="val 50000"/>
            </a:avLst>
          </a:prstGeom>
          <a:solidFill>
            <a:srgbClr val="FF0000"/>
          </a:solidFill>
          <a:ln w="9525">
            <a:solidFill>
              <a:schemeClr val="tx1"/>
            </a:solidFill>
            <a:miter lim="800000"/>
            <a:headEnd/>
            <a:tailEnd/>
          </a:ln>
        </p:spPr>
        <p:txBody>
          <a:bodyPr wrap="none" anchor="ctr"/>
          <a:lstStyle/>
          <a:p>
            <a:endParaRPr lang="en-US">
              <a:solidFill>
                <a:srgbClr val="000000"/>
              </a:solidFill>
              <a:ea typeface="ＭＳ Ｐゴシック" charset="0"/>
              <a:cs typeface="ＭＳ Ｐゴシック" charset="0"/>
            </a:endParaRPr>
          </a:p>
        </p:txBody>
      </p:sp>
      <p:sp>
        <p:nvSpPr>
          <p:cNvPr id="642056" name="AutoShape 1032"/>
          <p:cNvSpPr>
            <a:spLocks noChangeArrowheads="1"/>
          </p:cNvSpPr>
          <p:nvPr/>
        </p:nvSpPr>
        <p:spPr bwMode="auto">
          <a:xfrm>
            <a:off x="11598328" y="3458568"/>
            <a:ext cx="381000" cy="762000"/>
          </a:xfrm>
          <a:prstGeom prst="upArrow">
            <a:avLst>
              <a:gd name="adj1" fmla="val 50000"/>
              <a:gd name="adj2" fmla="val 50000"/>
            </a:avLst>
          </a:prstGeom>
          <a:solidFill>
            <a:srgbClr val="FF0000"/>
          </a:solidFill>
          <a:ln w="9525">
            <a:solidFill>
              <a:schemeClr val="tx1"/>
            </a:solidFill>
            <a:miter lim="800000"/>
            <a:headEnd/>
            <a:tailEnd/>
          </a:ln>
        </p:spPr>
        <p:txBody>
          <a:bodyPr wrap="none" anchor="ctr"/>
          <a:lstStyle/>
          <a:p>
            <a:endParaRPr lang="en-US">
              <a:solidFill>
                <a:srgbClr val="000000"/>
              </a:solidFill>
              <a:ea typeface="ＭＳ Ｐゴシック" charset="0"/>
              <a:cs typeface="ＭＳ Ｐゴシック" charset="0"/>
            </a:endParaRPr>
          </a:p>
        </p:txBody>
      </p:sp>
      <p:sp>
        <p:nvSpPr>
          <p:cNvPr id="642057" name="AutoShape 1033"/>
          <p:cNvSpPr>
            <a:spLocks noChangeArrowheads="1"/>
          </p:cNvSpPr>
          <p:nvPr/>
        </p:nvSpPr>
        <p:spPr bwMode="auto">
          <a:xfrm>
            <a:off x="9769528" y="5134968"/>
            <a:ext cx="381000" cy="1371600"/>
          </a:xfrm>
          <a:prstGeom prst="upArrow">
            <a:avLst>
              <a:gd name="adj1" fmla="val 50000"/>
              <a:gd name="adj2" fmla="val 90000"/>
            </a:avLst>
          </a:prstGeom>
          <a:solidFill>
            <a:srgbClr val="FF0000"/>
          </a:solidFill>
          <a:ln w="9525">
            <a:solidFill>
              <a:schemeClr val="tx1"/>
            </a:solidFill>
            <a:miter lim="800000"/>
            <a:headEnd/>
            <a:tailEnd/>
          </a:ln>
        </p:spPr>
        <p:txBody>
          <a:bodyPr wrap="none" anchor="ctr"/>
          <a:lstStyle/>
          <a:p>
            <a:endParaRPr lang="en-US">
              <a:solidFill>
                <a:srgbClr val="000000"/>
              </a:solidFill>
              <a:ea typeface="ＭＳ Ｐゴシック" charset="0"/>
              <a:cs typeface="ＭＳ Ｐゴシック" charset="0"/>
            </a:endParaRPr>
          </a:p>
        </p:txBody>
      </p:sp>
      <p:pic>
        <p:nvPicPr>
          <p:cNvPr id="177161" name="Picture 10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0728" y="1248773"/>
            <a:ext cx="7162800" cy="480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2059" name="AutoShape 1035"/>
          <p:cNvSpPr>
            <a:spLocks noChangeArrowheads="1"/>
          </p:cNvSpPr>
          <p:nvPr/>
        </p:nvSpPr>
        <p:spPr bwMode="auto">
          <a:xfrm flipV="1">
            <a:off x="8778928" y="1096368"/>
            <a:ext cx="381000" cy="457200"/>
          </a:xfrm>
          <a:prstGeom prst="upArrow">
            <a:avLst>
              <a:gd name="adj1" fmla="val 50000"/>
              <a:gd name="adj2" fmla="val 30000"/>
            </a:avLst>
          </a:prstGeom>
          <a:solidFill>
            <a:srgbClr val="FF0000"/>
          </a:solidFill>
          <a:ln w="9525">
            <a:solidFill>
              <a:schemeClr val="tx1"/>
            </a:solidFill>
            <a:miter lim="800000"/>
            <a:headEnd/>
            <a:tailEnd/>
          </a:ln>
        </p:spPr>
        <p:txBody>
          <a:bodyPr wrap="none" anchor="ctr"/>
          <a:lstStyle/>
          <a:p>
            <a:endParaRPr lang="en-US">
              <a:solidFill>
                <a:srgbClr val="000000"/>
              </a:solidFill>
              <a:ea typeface="ＭＳ Ｐゴシック" charset="0"/>
              <a:cs typeface="ＭＳ Ｐゴシック" charset="0"/>
            </a:endParaRPr>
          </a:p>
        </p:txBody>
      </p:sp>
      <p:sp>
        <p:nvSpPr>
          <p:cNvPr id="642060" name="AutoShape 1036"/>
          <p:cNvSpPr>
            <a:spLocks noChangeArrowheads="1"/>
          </p:cNvSpPr>
          <p:nvPr/>
        </p:nvSpPr>
        <p:spPr bwMode="auto">
          <a:xfrm flipV="1">
            <a:off x="9159928" y="1096368"/>
            <a:ext cx="381000" cy="762000"/>
          </a:xfrm>
          <a:prstGeom prst="upArrow">
            <a:avLst>
              <a:gd name="adj1" fmla="val 50000"/>
              <a:gd name="adj2" fmla="val 50000"/>
            </a:avLst>
          </a:prstGeom>
          <a:solidFill>
            <a:srgbClr val="FF0000"/>
          </a:solidFill>
          <a:ln w="9525">
            <a:solidFill>
              <a:schemeClr val="tx1"/>
            </a:solidFill>
            <a:miter lim="800000"/>
            <a:headEnd/>
            <a:tailEnd/>
          </a:ln>
        </p:spPr>
        <p:txBody>
          <a:bodyPr wrap="none" anchor="ctr"/>
          <a:lstStyle/>
          <a:p>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7242884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420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4205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4205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420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4205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4205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64206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64205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6420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51" grpId="0" animBg="1"/>
      <p:bldP spid="642052" grpId="0" animBg="1"/>
      <p:bldP spid="642053" grpId="0" animBg="1"/>
      <p:bldP spid="642054" grpId="0" animBg="1"/>
      <p:bldP spid="642055" grpId="0" animBg="1"/>
      <p:bldP spid="642056" grpId="0" animBg="1"/>
      <p:bldP spid="642057" grpId="0" animBg="1"/>
      <p:bldP spid="642059" grpId="0" animBg="1"/>
      <p:bldP spid="642060"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BBBC9-D6D7-4C49-9C55-1ABFD33A1FCB}"/>
              </a:ext>
            </a:extLst>
          </p:cNvPr>
          <p:cNvSpPr>
            <a:spLocks noGrp="1"/>
          </p:cNvSpPr>
          <p:nvPr>
            <p:ph type="ctrTitle"/>
          </p:nvPr>
        </p:nvSpPr>
        <p:spPr>
          <a:xfrm>
            <a:off x="1683657" y="2123849"/>
            <a:ext cx="9144000" cy="2387600"/>
          </a:xfrm>
        </p:spPr>
        <p:txBody>
          <a:bodyPr>
            <a:normAutofit/>
          </a:bodyPr>
          <a:lstStyle/>
          <a:p>
            <a:r>
              <a:rPr lang="en-US" sz="8000" dirty="0"/>
              <a:t>Climate Impacts</a:t>
            </a:r>
          </a:p>
        </p:txBody>
      </p:sp>
    </p:spTree>
    <p:extLst>
      <p:ext uri="{BB962C8B-B14F-4D97-AF65-F5344CB8AC3E}">
        <p14:creationId xmlns:p14="http://schemas.microsoft.com/office/powerpoint/2010/main" val="22038622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98F35B9B-6A26-0F49-9584-89A60D5C3698}"/>
              </a:ext>
            </a:extLst>
          </p:cNvPr>
          <p:cNvGrpSpPr/>
          <p:nvPr/>
        </p:nvGrpSpPr>
        <p:grpSpPr>
          <a:xfrm>
            <a:off x="-381000" y="1175327"/>
            <a:ext cx="9157083" cy="5940150"/>
            <a:chOff x="-147025" y="747474"/>
            <a:chExt cx="7389410" cy="6527206"/>
          </a:xfrm>
        </p:grpSpPr>
        <p:sp>
          <p:nvSpPr>
            <p:cNvPr id="49" name="Rectangle 48">
              <a:extLst>
                <a:ext uri="{FF2B5EF4-FFF2-40B4-BE49-F238E27FC236}">
                  <a16:creationId xmlns:a16="http://schemas.microsoft.com/office/drawing/2014/main" id="{5BB3B775-9E09-A447-B2AA-C652FE5CC137}"/>
                </a:ext>
              </a:extLst>
            </p:cNvPr>
            <p:cNvSpPr/>
            <p:nvPr/>
          </p:nvSpPr>
          <p:spPr>
            <a:xfrm>
              <a:off x="904569" y="4246687"/>
              <a:ext cx="6337816" cy="77975"/>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schemeClr val="bg1"/>
                </a:solidFill>
                <a:latin typeface="Calibri" panose="020F0502020204030204"/>
              </a:endParaRPr>
            </a:p>
          </p:txBody>
        </p:sp>
        <p:sp>
          <p:nvSpPr>
            <p:cNvPr id="15" name="Rectangle 14">
              <a:extLst>
                <a:ext uri="{FF2B5EF4-FFF2-40B4-BE49-F238E27FC236}">
                  <a16:creationId xmlns:a16="http://schemas.microsoft.com/office/drawing/2014/main" id="{79692B79-964C-4D49-B2DE-BDD3A116E8FA}"/>
                </a:ext>
              </a:extLst>
            </p:cNvPr>
            <p:cNvSpPr/>
            <p:nvPr/>
          </p:nvSpPr>
          <p:spPr>
            <a:xfrm>
              <a:off x="-147025" y="3364559"/>
              <a:ext cx="1125812" cy="439652"/>
            </a:xfrm>
            <a:prstGeom prst="rect">
              <a:avLst/>
            </a:prstGeom>
            <a:noFill/>
          </p:spPr>
          <p:txBody>
            <a:bodyPr wrap="square">
              <a:spAutoFit/>
            </a:bodyPr>
            <a:lstStyle/>
            <a:p>
              <a:pPr algn="r">
                <a:defRPr/>
              </a:pPr>
              <a:r>
                <a:rPr lang="en-US" sz="2000" b="1" dirty="0">
                  <a:solidFill>
                    <a:schemeClr val="bg1"/>
                  </a:solidFill>
                  <a:latin typeface="Helvetica" pitchFamily="2" charset="0"/>
                </a:rPr>
                <a:t>2.0</a:t>
              </a:r>
              <a:endParaRPr lang="en-US" sz="2000" b="1" dirty="0">
                <a:solidFill>
                  <a:schemeClr val="bg1"/>
                </a:solidFill>
              </a:endParaRPr>
            </a:p>
          </p:txBody>
        </p:sp>
        <p:sp>
          <p:nvSpPr>
            <p:cNvPr id="16" name="Rectangle 15">
              <a:extLst>
                <a:ext uri="{FF2B5EF4-FFF2-40B4-BE49-F238E27FC236}">
                  <a16:creationId xmlns:a16="http://schemas.microsoft.com/office/drawing/2014/main" id="{0B760D9D-B4F6-2440-9859-1F20A11E0530}"/>
                </a:ext>
              </a:extLst>
            </p:cNvPr>
            <p:cNvSpPr/>
            <p:nvPr/>
          </p:nvSpPr>
          <p:spPr>
            <a:xfrm>
              <a:off x="-147025" y="3697480"/>
              <a:ext cx="1125812" cy="439652"/>
            </a:xfrm>
            <a:prstGeom prst="rect">
              <a:avLst/>
            </a:prstGeom>
            <a:noFill/>
          </p:spPr>
          <p:txBody>
            <a:bodyPr wrap="square">
              <a:spAutoFit/>
            </a:bodyPr>
            <a:lstStyle/>
            <a:p>
              <a:pPr algn="r">
                <a:defRPr/>
              </a:pPr>
              <a:r>
                <a:rPr lang="en-US" sz="2000" b="1" dirty="0">
                  <a:solidFill>
                    <a:schemeClr val="bg1"/>
                  </a:solidFill>
                  <a:latin typeface="Helvetica" pitchFamily="2" charset="0"/>
                </a:rPr>
                <a:t>1.5</a:t>
              </a:r>
              <a:endParaRPr lang="en-US" sz="2000" b="1" dirty="0">
                <a:solidFill>
                  <a:schemeClr val="bg1"/>
                </a:solidFill>
              </a:endParaRPr>
            </a:p>
          </p:txBody>
        </p:sp>
        <p:sp>
          <p:nvSpPr>
            <p:cNvPr id="17" name="Rectangle 16">
              <a:extLst>
                <a:ext uri="{FF2B5EF4-FFF2-40B4-BE49-F238E27FC236}">
                  <a16:creationId xmlns:a16="http://schemas.microsoft.com/office/drawing/2014/main" id="{E036C71E-F78C-7849-B783-733F3CF023F4}"/>
                </a:ext>
              </a:extLst>
            </p:cNvPr>
            <p:cNvSpPr/>
            <p:nvPr/>
          </p:nvSpPr>
          <p:spPr>
            <a:xfrm>
              <a:off x="-147025" y="4059663"/>
              <a:ext cx="1125812" cy="439652"/>
            </a:xfrm>
            <a:prstGeom prst="rect">
              <a:avLst/>
            </a:prstGeom>
            <a:noFill/>
          </p:spPr>
          <p:txBody>
            <a:bodyPr wrap="square">
              <a:spAutoFit/>
            </a:bodyPr>
            <a:lstStyle/>
            <a:p>
              <a:pPr algn="r">
                <a:defRPr/>
              </a:pPr>
              <a:r>
                <a:rPr lang="en-US" sz="2000" b="1" dirty="0">
                  <a:solidFill>
                    <a:schemeClr val="bg1"/>
                  </a:solidFill>
                  <a:latin typeface="Helvetica" pitchFamily="2" charset="0"/>
                </a:rPr>
                <a:t>1.0</a:t>
              </a:r>
              <a:endParaRPr lang="en-US" sz="2000" b="1" dirty="0">
                <a:solidFill>
                  <a:schemeClr val="bg1"/>
                </a:solidFill>
              </a:endParaRPr>
            </a:p>
          </p:txBody>
        </p:sp>
        <p:sp>
          <p:nvSpPr>
            <p:cNvPr id="18" name="Rectangle 17">
              <a:extLst>
                <a:ext uri="{FF2B5EF4-FFF2-40B4-BE49-F238E27FC236}">
                  <a16:creationId xmlns:a16="http://schemas.microsoft.com/office/drawing/2014/main" id="{3117D2AD-6511-014B-84F1-59E05EE22B7B}"/>
                </a:ext>
              </a:extLst>
            </p:cNvPr>
            <p:cNvSpPr/>
            <p:nvPr/>
          </p:nvSpPr>
          <p:spPr>
            <a:xfrm>
              <a:off x="5120" y="4754767"/>
              <a:ext cx="973667" cy="439652"/>
            </a:xfrm>
            <a:prstGeom prst="rect">
              <a:avLst/>
            </a:prstGeom>
            <a:noFill/>
          </p:spPr>
          <p:txBody>
            <a:bodyPr wrap="square">
              <a:spAutoFit/>
            </a:bodyPr>
            <a:lstStyle/>
            <a:p>
              <a:pPr algn="r">
                <a:defRPr/>
              </a:pPr>
              <a:r>
                <a:rPr lang="en-US" sz="2000" b="1" dirty="0">
                  <a:solidFill>
                    <a:schemeClr val="bg1"/>
                  </a:solidFill>
                  <a:latin typeface="Helvetica" pitchFamily="2" charset="0"/>
                </a:rPr>
                <a:t>0</a:t>
              </a:r>
              <a:endParaRPr lang="en-US" sz="2000" b="1" dirty="0">
                <a:solidFill>
                  <a:schemeClr val="bg1"/>
                </a:solidFill>
              </a:endParaRPr>
            </a:p>
          </p:txBody>
        </p:sp>
        <p:sp>
          <p:nvSpPr>
            <p:cNvPr id="21" name="Rectangle 20">
              <a:extLst>
                <a:ext uri="{FF2B5EF4-FFF2-40B4-BE49-F238E27FC236}">
                  <a16:creationId xmlns:a16="http://schemas.microsoft.com/office/drawing/2014/main" id="{8C982222-4C94-6943-A168-FD34AD46FD54}"/>
                </a:ext>
              </a:extLst>
            </p:cNvPr>
            <p:cNvSpPr/>
            <p:nvPr/>
          </p:nvSpPr>
          <p:spPr>
            <a:xfrm>
              <a:off x="-147025" y="2711353"/>
              <a:ext cx="1125812" cy="439652"/>
            </a:xfrm>
            <a:prstGeom prst="rect">
              <a:avLst/>
            </a:prstGeom>
            <a:noFill/>
          </p:spPr>
          <p:txBody>
            <a:bodyPr wrap="square">
              <a:spAutoFit/>
            </a:bodyPr>
            <a:lstStyle/>
            <a:p>
              <a:pPr algn="r">
                <a:defRPr/>
              </a:pPr>
              <a:r>
                <a:rPr lang="en-US" sz="2000" b="1" dirty="0">
                  <a:solidFill>
                    <a:schemeClr val="bg1"/>
                  </a:solidFill>
                  <a:latin typeface="Helvetica" pitchFamily="2" charset="0"/>
                </a:rPr>
                <a:t>3.0</a:t>
              </a:r>
              <a:endParaRPr lang="en-US" sz="2000" b="1" dirty="0">
                <a:solidFill>
                  <a:schemeClr val="bg1"/>
                </a:solidFill>
              </a:endParaRPr>
            </a:p>
          </p:txBody>
        </p:sp>
        <p:sp>
          <p:nvSpPr>
            <p:cNvPr id="22" name="Rectangle 21">
              <a:extLst>
                <a:ext uri="{FF2B5EF4-FFF2-40B4-BE49-F238E27FC236}">
                  <a16:creationId xmlns:a16="http://schemas.microsoft.com/office/drawing/2014/main" id="{C012D64E-E796-DA46-B1A0-17D4A0F33059}"/>
                </a:ext>
              </a:extLst>
            </p:cNvPr>
            <p:cNvSpPr/>
            <p:nvPr/>
          </p:nvSpPr>
          <p:spPr>
            <a:xfrm>
              <a:off x="-147025" y="1972588"/>
              <a:ext cx="1125812" cy="439652"/>
            </a:xfrm>
            <a:prstGeom prst="rect">
              <a:avLst/>
            </a:prstGeom>
            <a:noFill/>
          </p:spPr>
          <p:txBody>
            <a:bodyPr wrap="square">
              <a:spAutoFit/>
            </a:bodyPr>
            <a:lstStyle/>
            <a:p>
              <a:pPr algn="r">
                <a:defRPr/>
              </a:pPr>
              <a:r>
                <a:rPr lang="en-US" sz="2000" b="1" dirty="0">
                  <a:solidFill>
                    <a:schemeClr val="bg1"/>
                  </a:solidFill>
                  <a:latin typeface="Helvetica" pitchFamily="2" charset="0"/>
                </a:rPr>
                <a:t>4.0</a:t>
              </a:r>
              <a:endParaRPr lang="en-US" sz="2000" b="1" dirty="0">
                <a:solidFill>
                  <a:schemeClr val="bg1"/>
                </a:solidFill>
              </a:endParaRPr>
            </a:p>
          </p:txBody>
        </p:sp>
        <p:sp>
          <p:nvSpPr>
            <p:cNvPr id="23" name="Rectangle 22">
              <a:extLst>
                <a:ext uri="{FF2B5EF4-FFF2-40B4-BE49-F238E27FC236}">
                  <a16:creationId xmlns:a16="http://schemas.microsoft.com/office/drawing/2014/main" id="{78B39084-F093-9743-85C4-6BD5814B7429}"/>
                </a:ext>
              </a:extLst>
            </p:cNvPr>
            <p:cNvSpPr/>
            <p:nvPr/>
          </p:nvSpPr>
          <p:spPr>
            <a:xfrm>
              <a:off x="-147025" y="1260474"/>
              <a:ext cx="1125812" cy="439652"/>
            </a:xfrm>
            <a:prstGeom prst="rect">
              <a:avLst/>
            </a:prstGeom>
            <a:noFill/>
          </p:spPr>
          <p:txBody>
            <a:bodyPr wrap="square">
              <a:spAutoFit/>
            </a:bodyPr>
            <a:lstStyle/>
            <a:p>
              <a:pPr algn="r">
                <a:defRPr/>
              </a:pPr>
              <a:r>
                <a:rPr lang="en-US" sz="2000" b="1" dirty="0">
                  <a:solidFill>
                    <a:schemeClr val="bg1"/>
                  </a:solidFill>
                  <a:latin typeface="Helvetica" pitchFamily="2" charset="0"/>
                </a:rPr>
                <a:t>5.0</a:t>
              </a:r>
              <a:endParaRPr lang="en-US" sz="2000" b="1" dirty="0">
                <a:solidFill>
                  <a:schemeClr val="bg1"/>
                </a:solidFill>
              </a:endParaRPr>
            </a:p>
          </p:txBody>
        </p:sp>
        <p:grpSp>
          <p:nvGrpSpPr>
            <p:cNvPr id="48" name="Group 47">
              <a:extLst>
                <a:ext uri="{FF2B5EF4-FFF2-40B4-BE49-F238E27FC236}">
                  <a16:creationId xmlns:a16="http://schemas.microsoft.com/office/drawing/2014/main" id="{3864EA77-F127-3A44-AE44-AE6663D5ADBD}"/>
                </a:ext>
              </a:extLst>
            </p:cNvPr>
            <p:cNvGrpSpPr/>
            <p:nvPr/>
          </p:nvGrpSpPr>
          <p:grpSpPr>
            <a:xfrm>
              <a:off x="904569" y="1442904"/>
              <a:ext cx="6280938" cy="3524956"/>
              <a:chOff x="1068935" y="1275756"/>
              <a:chExt cx="6647513" cy="3524956"/>
            </a:xfrm>
          </p:grpSpPr>
          <p:cxnSp>
            <p:nvCxnSpPr>
              <p:cNvPr id="26" name="Straight Connector 25">
                <a:extLst>
                  <a:ext uri="{FF2B5EF4-FFF2-40B4-BE49-F238E27FC236}">
                    <a16:creationId xmlns:a16="http://schemas.microsoft.com/office/drawing/2014/main" id="{BE7A4668-DF4A-D94C-AD34-1C79A3B3441B}"/>
                  </a:ext>
                </a:extLst>
              </p:cNvPr>
              <p:cNvCxnSpPr>
                <a:cxnSpLocks/>
              </p:cNvCxnSpPr>
              <p:nvPr/>
            </p:nvCxnSpPr>
            <p:spPr>
              <a:xfrm>
                <a:off x="1068935" y="1275756"/>
                <a:ext cx="66475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10653AD-6265-A141-B163-E1571DDB58F1}"/>
                  </a:ext>
                </a:extLst>
              </p:cNvPr>
              <p:cNvCxnSpPr>
                <a:cxnSpLocks/>
              </p:cNvCxnSpPr>
              <p:nvPr/>
            </p:nvCxnSpPr>
            <p:spPr>
              <a:xfrm>
                <a:off x="1068935" y="1987871"/>
                <a:ext cx="66475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56BC5FC-91E9-CE45-BE87-59E60D06823D}"/>
                  </a:ext>
                </a:extLst>
              </p:cNvPr>
              <p:cNvCxnSpPr>
                <a:cxnSpLocks/>
              </p:cNvCxnSpPr>
              <p:nvPr/>
            </p:nvCxnSpPr>
            <p:spPr>
              <a:xfrm>
                <a:off x="1068935" y="2699986"/>
                <a:ext cx="66475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B77E36C-E5FC-114C-9146-1809033D0211}"/>
                  </a:ext>
                </a:extLst>
              </p:cNvPr>
              <p:cNvCxnSpPr>
                <a:cxnSpLocks/>
              </p:cNvCxnSpPr>
              <p:nvPr/>
            </p:nvCxnSpPr>
            <p:spPr>
              <a:xfrm>
                <a:off x="1068935" y="3382944"/>
                <a:ext cx="66475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A5A8CD0-FC99-5C49-9318-C2B57422665B}"/>
                  </a:ext>
                </a:extLst>
              </p:cNvPr>
              <p:cNvCxnSpPr>
                <a:cxnSpLocks/>
              </p:cNvCxnSpPr>
              <p:nvPr/>
            </p:nvCxnSpPr>
            <p:spPr>
              <a:xfrm>
                <a:off x="1068935" y="4095059"/>
                <a:ext cx="66475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6CF17A6-4E69-1C4E-9AFE-E1338845335C}"/>
                  </a:ext>
                </a:extLst>
              </p:cNvPr>
              <p:cNvCxnSpPr>
                <a:cxnSpLocks/>
              </p:cNvCxnSpPr>
              <p:nvPr/>
            </p:nvCxnSpPr>
            <p:spPr>
              <a:xfrm>
                <a:off x="1068935" y="4800712"/>
                <a:ext cx="66475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C5F8DC2-A0F8-1248-8E4A-C883DE65373D}"/>
                  </a:ext>
                </a:extLst>
              </p:cNvPr>
              <p:cNvCxnSpPr>
                <a:cxnSpLocks/>
              </p:cNvCxnSpPr>
              <p:nvPr/>
            </p:nvCxnSpPr>
            <p:spPr>
              <a:xfrm>
                <a:off x="1068935" y="3735799"/>
                <a:ext cx="664751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8A61A056-10EF-E742-9133-827DA9FC642E}"/>
                </a:ext>
              </a:extLst>
            </p:cNvPr>
            <p:cNvSpPr txBox="1"/>
            <p:nvPr/>
          </p:nvSpPr>
          <p:spPr>
            <a:xfrm rot="18000000">
              <a:off x="-287242" y="5777527"/>
              <a:ext cx="2323724" cy="670582"/>
            </a:xfrm>
            <a:prstGeom prst="rect">
              <a:avLst/>
            </a:prstGeom>
            <a:noFill/>
          </p:spPr>
          <p:txBody>
            <a:bodyPr wrap="square" rtlCol="0">
              <a:spAutoFit/>
            </a:bodyPr>
            <a:lstStyle/>
            <a:p>
              <a:pPr algn="r" eaLnBrk="1" fontAlgn="auto" hangingPunct="1">
                <a:spcBef>
                  <a:spcPts val="0"/>
                </a:spcBef>
                <a:spcAft>
                  <a:spcPts val="0"/>
                </a:spcAft>
              </a:pPr>
              <a:r>
                <a:rPr lang="en-US" b="1" dirty="0">
                  <a:solidFill>
                    <a:schemeClr val="bg1"/>
                  </a:solidFill>
                  <a:latin typeface="Arial Narrow" panose="020B0604020202020204" pitchFamily="34" charset="0"/>
                  <a:ea typeface="+mn-ea"/>
                  <a:cs typeface="Arial Narrow" panose="020B0604020202020204" pitchFamily="34" charset="0"/>
                </a:rPr>
                <a:t>Dryland</a:t>
              </a:r>
              <a:br>
                <a:rPr lang="en-US" b="1" dirty="0">
                  <a:solidFill>
                    <a:schemeClr val="bg1"/>
                  </a:solidFill>
                  <a:latin typeface="Arial Narrow" panose="020B0604020202020204" pitchFamily="34" charset="0"/>
                  <a:ea typeface="+mn-ea"/>
                  <a:cs typeface="Arial Narrow" panose="020B0604020202020204" pitchFamily="34" charset="0"/>
                </a:rPr>
              </a:br>
              <a:r>
                <a:rPr lang="en-US" b="1" dirty="0">
                  <a:solidFill>
                    <a:schemeClr val="bg1"/>
                  </a:solidFill>
                  <a:latin typeface="Arial Narrow" panose="020B0604020202020204" pitchFamily="34" charset="0"/>
                  <a:ea typeface="+mn-ea"/>
                  <a:cs typeface="Arial Narrow" panose="020B0604020202020204" pitchFamily="34" charset="0"/>
                </a:rPr>
                <a:t>water scarcity</a:t>
              </a:r>
            </a:p>
          </p:txBody>
        </p:sp>
        <p:sp>
          <p:nvSpPr>
            <p:cNvPr id="35" name="TextBox 34">
              <a:extLst>
                <a:ext uri="{FF2B5EF4-FFF2-40B4-BE49-F238E27FC236}">
                  <a16:creationId xmlns:a16="http://schemas.microsoft.com/office/drawing/2014/main" id="{79847C1F-604A-1545-9B69-417B3B8D50B2}"/>
                </a:ext>
              </a:extLst>
            </p:cNvPr>
            <p:cNvSpPr txBox="1"/>
            <p:nvPr/>
          </p:nvSpPr>
          <p:spPr>
            <a:xfrm rot="18000000">
              <a:off x="630161" y="5777527"/>
              <a:ext cx="2323724" cy="670582"/>
            </a:xfrm>
            <a:prstGeom prst="rect">
              <a:avLst/>
            </a:prstGeom>
            <a:noFill/>
          </p:spPr>
          <p:txBody>
            <a:bodyPr wrap="square" rtlCol="0">
              <a:spAutoFit/>
            </a:bodyPr>
            <a:lstStyle/>
            <a:p>
              <a:pPr algn="r" eaLnBrk="1" fontAlgn="auto" hangingPunct="1">
                <a:spcBef>
                  <a:spcPts val="0"/>
                </a:spcBef>
                <a:spcAft>
                  <a:spcPts val="0"/>
                </a:spcAft>
              </a:pPr>
              <a:r>
                <a:rPr lang="en-US" b="1" dirty="0">
                  <a:solidFill>
                    <a:schemeClr val="bg1"/>
                  </a:solidFill>
                  <a:latin typeface="Arial Narrow" panose="020B0604020202020204" pitchFamily="34" charset="0"/>
                  <a:ea typeface="+mn-ea"/>
                  <a:cs typeface="Arial Narrow" panose="020B0604020202020204" pitchFamily="34" charset="0"/>
                </a:rPr>
                <a:t>Soil</a:t>
              </a:r>
              <a:br>
                <a:rPr lang="en-US" b="1" dirty="0">
                  <a:solidFill>
                    <a:schemeClr val="bg1"/>
                  </a:solidFill>
                  <a:latin typeface="Arial Narrow" panose="020B0604020202020204" pitchFamily="34" charset="0"/>
                  <a:ea typeface="+mn-ea"/>
                  <a:cs typeface="Arial Narrow" panose="020B0604020202020204" pitchFamily="34" charset="0"/>
                </a:rPr>
              </a:br>
              <a:r>
                <a:rPr lang="en-US" b="1" dirty="0">
                  <a:solidFill>
                    <a:schemeClr val="bg1"/>
                  </a:solidFill>
                  <a:latin typeface="Arial Narrow" panose="020B0604020202020204" pitchFamily="34" charset="0"/>
                  <a:ea typeface="+mn-ea"/>
                  <a:cs typeface="Arial Narrow" panose="020B0604020202020204" pitchFamily="34" charset="0"/>
                </a:rPr>
                <a:t>erosion</a:t>
              </a:r>
            </a:p>
          </p:txBody>
        </p:sp>
        <p:sp>
          <p:nvSpPr>
            <p:cNvPr id="36" name="TextBox 35">
              <a:extLst>
                <a:ext uri="{FF2B5EF4-FFF2-40B4-BE49-F238E27FC236}">
                  <a16:creationId xmlns:a16="http://schemas.microsoft.com/office/drawing/2014/main" id="{54343320-AD72-CF44-B716-36956E508B7C}"/>
                </a:ext>
              </a:extLst>
            </p:cNvPr>
            <p:cNvSpPr txBox="1"/>
            <p:nvPr/>
          </p:nvSpPr>
          <p:spPr>
            <a:xfrm rot="18000000">
              <a:off x="1690951" y="5777527"/>
              <a:ext cx="2323724" cy="670582"/>
            </a:xfrm>
            <a:prstGeom prst="rect">
              <a:avLst/>
            </a:prstGeom>
            <a:noFill/>
          </p:spPr>
          <p:txBody>
            <a:bodyPr wrap="square" rtlCol="0">
              <a:spAutoFit/>
            </a:bodyPr>
            <a:lstStyle/>
            <a:p>
              <a:pPr algn="r" eaLnBrk="1" fontAlgn="auto" hangingPunct="1">
                <a:spcBef>
                  <a:spcPts val="0"/>
                </a:spcBef>
                <a:spcAft>
                  <a:spcPts val="0"/>
                </a:spcAft>
              </a:pPr>
              <a:r>
                <a:rPr lang="en-US" b="1" dirty="0">
                  <a:solidFill>
                    <a:schemeClr val="bg1"/>
                  </a:solidFill>
                  <a:latin typeface="Arial Narrow" panose="020B0604020202020204" pitchFamily="34" charset="0"/>
                  <a:ea typeface="+mn-ea"/>
                  <a:cs typeface="Arial Narrow" panose="020B0604020202020204" pitchFamily="34" charset="0"/>
                </a:rPr>
                <a:t>Vegetation</a:t>
              </a:r>
              <a:br>
                <a:rPr lang="en-US" b="1" dirty="0">
                  <a:solidFill>
                    <a:schemeClr val="bg1"/>
                  </a:solidFill>
                  <a:latin typeface="Arial Narrow" panose="020B0604020202020204" pitchFamily="34" charset="0"/>
                  <a:ea typeface="+mn-ea"/>
                  <a:cs typeface="Arial Narrow" panose="020B0604020202020204" pitchFamily="34" charset="0"/>
                </a:rPr>
              </a:br>
              <a:r>
                <a:rPr lang="en-US" b="1" dirty="0">
                  <a:solidFill>
                    <a:schemeClr val="bg1"/>
                  </a:solidFill>
                  <a:latin typeface="Arial Narrow" panose="020B0604020202020204" pitchFamily="34" charset="0"/>
                  <a:ea typeface="+mn-ea"/>
                  <a:cs typeface="Arial Narrow" panose="020B0604020202020204" pitchFamily="34" charset="0"/>
                </a:rPr>
                <a:t>loss</a:t>
              </a:r>
            </a:p>
          </p:txBody>
        </p:sp>
        <p:sp>
          <p:nvSpPr>
            <p:cNvPr id="37" name="TextBox 36">
              <a:extLst>
                <a:ext uri="{FF2B5EF4-FFF2-40B4-BE49-F238E27FC236}">
                  <a16:creationId xmlns:a16="http://schemas.microsoft.com/office/drawing/2014/main" id="{314553CA-88B6-1941-B6F2-A1DE7E6AC535}"/>
                </a:ext>
              </a:extLst>
            </p:cNvPr>
            <p:cNvSpPr txBox="1"/>
            <p:nvPr/>
          </p:nvSpPr>
          <p:spPr>
            <a:xfrm rot="18000000">
              <a:off x="2639148" y="5777527"/>
              <a:ext cx="2323724" cy="670582"/>
            </a:xfrm>
            <a:prstGeom prst="rect">
              <a:avLst/>
            </a:prstGeom>
            <a:noFill/>
          </p:spPr>
          <p:txBody>
            <a:bodyPr wrap="square" rtlCol="0">
              <a:spAutoFit/>
            </a:bodyPr>
            <a:lstStyle/>
            <a:p>
              <a:pPr algn="r" eaLnBrk="1" fontAlgn="auto" hangingPunct="1">
                <a:spcBef>
                  <a:spcPts val="0"/>
                </a:spcBef>
                <a:spcAft>
                  <a:spcPts val="0"/>
                </a:spcAft>
              </a:pPr>
              <a:r>
                <a:rPr lang="en-US" b="1" dirty="0">
                  <a:solidFill>
                    <a:schemeClr val="bg1"/>
                  </a:solidFill>
                  <a:latin typeface="Arial Narrow" panose="020B0604020202020204" pitchFamily="34" charset="0"/>
                  <a:ea typeface="+mn-ea"/>
                  <a:cs typeface="Arial Narrow" panose="020B0604020202020204" pitchFamily="34" charset="0"/>
                </a:rPr>
                <a:t>Wildfire</a:t>
              </a:r>
              <a:br>
                <a:rPr lang="en-US" b="1" dirty="0">
                  <a:solidFill>
                    <a:schemeClr val="bg1"/>
                  </a:solidFill>
                  <a:latin typeface="Arial Narrow" panose="020B0604020202020204" pitchFamily="34" charset="0"/>
                  <a:ea typeface="+mn-ea"/>
                  <a:cs typeface="Arial Narrow" panose="020B0604020202020204" pitchFamily="34" charset="0"/>
                </a:rPr>
              </a:br>
              <a:r>
                <a:rPr lang="en-US" b="1" dirty="0">
                  <a:solidFill>
                    <a:schemeClr val="bg1"/>
                  </a:solidFill>
                  <a:latin typeface="Arial Narrow" panose="020B0604020202020204" pitchFamily="34" charset="0"/>
                  <a:ea typeface="+mn-ea"/>
                  <a:cs typeface="Arial Narrow" panose="020B0604020202020204" pitchFamily="34" charset="0"/>
                </a:rPr>
                <a:t>damage</a:t>
              </a:r>
            </a:p>
          </p:txBody>
        </p:sp>
        <p:sp>
          <p:nvSpPr>
            <p:cNvPr id="38" name="TextBox 37">
              <a:extLst>
                <a:ext uri="{FF2B5EF4-FFF2-40B4-BE49-F238E27FC236}">
                  <a16:creationId xmlns:a16="http://schemas.microsoft.com/office/drawing/2014/main" id="{CBB0BB82-1FB4-F54F-AC14-ECC18983A306}"/>
                </a:ext>
              </a:extLst>
            </p:cNvPr>
            <p:cNvSpPr txBox="1"/>
            <p:nvPr/>
          </p:nvSpPr>
          <p:spPr>
            <a:xfrm rot="18000000">
              <a:off x="3572771" y="5777527"/>
              <a:ext cx="2323724" cy="670582"/>
            </a:xfrm>
            <a:prstGeom prst="rect">
              <a:avLst/>
            </a:prstGeom>
            <a:noFill/>
          </p:spPr>
          <p:txBody>
            <a:bodyPr wrap="square" rtlCol="0">
              <a:spAutoFit/>
            </a:bodyPr>
            <a:lstStyle/>
            <a:p>
              <a:pPr algn="r" eaLnBrk="1" fontAlgn="auto" hangingPunct="1">
                <a:spcBef>
                  <a:spcPts val="0"/>
                </a:spcBef>
                <a:spcAft>
                  <a:spcPts val="0"/>
                </a:spcAft>
              </a:pPr>
              <a:r>
                <a:rPr lang="en-US" b="1" dirty="0">
                  <a:solidFill>
                    <a:schemeClr val="bg1"/>
                  </a:solidFill>
                  <a:latin typeface="Arial Narrow" panose="020B0604020202020204" pitchFamily="34" charset="0"/>
                  <a:ea typeface="+mn-ea"/>
                  <a:cs typeface="Arial Narrow" panose="020B0604020202020204" pitchFamily="34" charset="0"/>
                </a:rPr>
                <a:t>Permafrost</a:t>
              </a:r>
              <a:br>
                <a:rPr lang="en-US" b="1" dirty="0">
                  <a:solidFill>
                    <a:schemeClr val="bg1"/>
                  </a:solidFill>
                  <a:latin typeface="Arial Narrow" panose="020B0604020202020204" pitchFamily="34" charset="0"/>
                  <a:ea typeface="+mn-ea"/>
                  <a:cs typeface="Arial Narrow" panose="020B0604020202020204" pitchFamily="34" charset="0"/>
                </a:rPr>
              </a:br>
              <a:r>
                <a:rPr lang="en-US" b="1" dirty="0">
                  <a:solidFill>
                    <a:schemeClr val="bg1"/>
                  </a:solidFill>
                  <a:latin typeface="Arial Narrow" panose="020B0604020202020204" pitchFamily="34" charset="0"/>
                  <a:ea typeface="+mn-ea"/>
                  <a:cs typeface="Arial Narrow" panose="020B0604020202020204" pitchFamily="34" charset="0"/>
                </a:rPr>
                <a:t>degradation</a:t>
              </a:r>
            </a:p>
          </p:txBody>
        </p:sp>
        <p:sp>
          <p:nvSpPr>
            <p:cNvPr id="39" name="TextBox 38">
              <a:extLst>
                <a:ext uri="{FF2B5EF4-FFF2-40B4-BE49-F238E27FC236}">
                  <a16:creationId xmlns:a16="http://schemas.microsoft.com/office/drawing/2014/main" id="{FD587ED3-3C90-1249-AA3A-1DDEBB14F3BB}"/>
                </a:ext>
              </a:extLst>
            </p:cNvPr>
            <p:cNvSpPr txBox="1"/>
            <p:nvPr/>
          </p:nvSpPr>
          <p:spPr>
            <a:xfrm rot="18000000">
              <a:off x="4530401" y="5777527"/>
              <a:ext cx="2323724" cy="670582"/>
            </a:xfrm>
            <a:prstGeom prst="rect">
              <a:avLst/>
            </a:prstGeom>
            <a:noFill/>
          </p:spPr>
          <p:txBody>
            <a:bodyPr wrap="square" rtlCol="0">
              <a:spAutoFit/>
            </a:bodyPr>
            <a:lstStyle/>
            <a:p>
              <a:pPr algn="r" eaLnBrk="1" fontAlgn="auto" hangingPunct="1">
                <a:spcBef>
                  <a:spcPts val="0"/>
                </a:spcBef>
                <a:spcAft>
                  <a:spcPts val="0"/>
                </a:spcAft>
              </a:pPr>
              <a:r>
                <a:rPr lang="en-US" b="1" dirty="0">
                  <a:solidFill>
                    <a:schemeClr val="bg1"/>
                  </a:solidFill>
                  <a:latin typeface="Arial Narrow" panose="020B0604020202020204" pitchFamily="34" charset="0"/>
                  <a:ea typeface="+mn-ea"/>
                  <a:cs typeface="Arial Narrow" panose="020B0604020202020204" pitchFamily="34" charset="0"/>
                </a:rPr>
                <a:t>Tropical crop</a:t>
              </a:r>
              <a:br>
                <a:rPr lang="en-US" b="1" dirty="0">
                  <a:solidFill>
                    <a:schemeClr val="bg1"/>
                  </a:solidFill>
                  <a:latin typeface="Arial Narrow" panose="020B0604020202020204" pitchFamily="34" charset="0"/>
                  <a:ea typeface="+mn-ea"/>
                  <a:cs typeface="Arial Narrow" panose="020B0604020202020204" pitchFamily="34" charset="0"/>
                </a:rPr>
              </a:br>
              <a:r>
                <a:rPr lang="en-US" b="1" dirty="0">
                  <a:solidFill>
                    <a:schemeClr val="bg1"/>
                  </a:solidFill>
                  <a:latin typeface="Arial Narrow" panose="020B0604020202020204" pitchFamily="34" charset="0"/>
                  <a:ea typeface="+mn-ea"/>
                  <a:cs typeface="Arial Narrow" panose="020B0604020202020204" pitchFamily="34" charset="0"/>
                </a:rPr>
                <a:t>yield decline</a:t>
              </a:r>
            </a:p>
          </p:txBody>
        </p:sp>
        <p:sp>
          <p:nvSpPr>
            <p:cNvPr id="40" name="TextBox 39">
              <a:extLst>
                <a:ext uri="{FF2B5EF4-FFF2-40B4-BE49-F238E27FC236}">
                  <a16:creationId xmlns:a16="http://schemas.microsoft.com/office/drawing/2014/main" id="{D00237D8-8CD9-6249-8022-8F5F173DD784}"/>
                </a:ext>
              </a:extLst>
            </p:cNvPr>
            <p:cNvSpPr txBox="1"/>
            <p:nvPr/>
          </p:nvSpPr>
          <p:spPr>
            <a:xfrm rot="18000000">
              <a:off x="5429773" y="5777527"/>
              <a:ext cx="2323724" cy="670582"/>
            </a:xfrm>
            <a:prstGeom prst="rect">
              <a:avLst/>
            </a:prstGeom>
            <a:noFill/>
          </p:spPr>
          <p:txBody>
            <a:bodyPr wrap="square" rtlCol="0">
              <a:spAutoFit/>
            </a:bodyPr>
            <a:lstStyle/>
            <a:p>
              <a:pPr algn="r" eaLnBrk="1" fontAlgn="auto" hangingPunct="1">
                <a:spcBef>
                  <a:spcPts val="0"/>
                </a:spcBef>
                <a:spcAft>
                  <a:spcPts val="0"/>
                </a:spcAft>
              </a:pPr>
              <a:r>
                <a:rPr lang="en-US" b="1" dirty="0">
                  <a:solidFill>
                    <a:schemeClr val="bg1"/>
                  </a:solidFill>
                  <a:latin typeface="Arial Narrow" panose="020B0604020202020204" pitchFamily="34" charset="0"/>
                  <a:ea typeface="+mn-ea"/>
                  <a:cs typeface="Arial Narrow" panose="020B0604020202020204" pitchFamily="34" charset="0"/>
                </a:rPr>
                <a:t>Food supply</a:t>
              </a:r>
              <a:br>
                <a:rPr lang="en-US" b="1" dirty="0">
                  <a:solidFill>
                    <a:schemeClr val="bg1"/>
                  </a:solidFill>
                  <a:latin typeface="Arial Narrow" panose="020B0604020202020204" pitchFamily="34" charset="0"/>
                  <a:ea typeface="+mn-ea"/>
                  <a:cs typeface="Arial Narrow" panose="020B0604020202020204" pitchFamily="34" charset="0"/>
                </a:rPr>
              </a:br>
              <a:r>
                <a:rPr lang="en-US" b="1" dirty="0">
                  <a:solidFill>
                    <a:schemeClr val="bg1"/>
                  </a:solidFill>
                  <a:latin typeface="Arial Narrow" panose="020B0604020202020204" pitchFamily="34" charset="0"/>
                  <a:ea typeface="+mn-ea"/>
                  <a:cs typeface="Arial Narrow" panose="020B0604020202020204" pitchFamily="34" charset="0"/>
                </a:rPr>
                <a:t>instabilities</a:t>
              </a:r>
            </a:p>
          </p:txBody>
        </p:sp>
        <p:pic>
          <p:nvPicPr>
            <p:cNvPr id="5" name="Picture 4">
              <a:extLst>
                <a:ext uri="{FF2B5EF4-FFF2-40B4-BE49-F238E27FC236}">
                  <a16:creationId xmlns:a16="http://schemas.microsoft.com/office/drawing/2014/main" id="{51913D44-F403-AB42-AED3-1BCCB6140AB0}"/>
                </a:ext>
              </a:extLst>
            </p:cNvPr>
            <p:cNvPicPr>
              <a:picLocks noChangeAspect="1"/>
            </p:cNvPicPr>
            <p:nvPr/>
          </p:nvPicPr>
          <p:blipFill rotWithShape="1">
            <a:blip r:embed="rId2"/>
            <a:srcRect l="11652" t="7448" r="85271" b="14063"/>
            <a:stretch/>
          </p:blipFill>
          <p:spPr>
            <a:xfrm>
              <a:off x="1068442" y="1442904"/>
              <a:ext cx="541297" cy="3548047"/>
            </a:xfrm>
            <a:prstGeom prst="rect">
              <a:avLst/>
            </a:prstGeom>
          </p:spPr>
        </p:pic>
        <p:pic>
          <p:nvPicPr>
            <p:cNvPr id="6" name="Picture 5">
              <a:extLst>
                <a:ext uri="{FF2B5EF4-FFF2-40B4-BE49-F238E27FC236}">
                  <a16:creationId xmlns:a16="http://schemas.microsoft.com/office/drawing/2014/main" id="{4799AFA5-799B-FE46-A058-13D548FBFB43}"/>
                </a:ext>
              </a:extLst>
            </p:cNvPr>
            <p:cNvPicPr>
              <a:picLocks noChangeAspect="1"/>
            </p:cNvPicPr>
            <p:nvPr/>
          </p:nvPicPr>
          <p:blipFill rotWithShape="1">
            <a:blip r:embed="rId2"/>
            <a:srcRect l="24133" t="8356" r="72752" b="14070"/>
            <a:stretch/>
          </p:blipFill>
          <p:spPr>
            <a:xfrm>
              <a:off x="2011511" y="1442904"/>
              <a:ext cx="547798" cy="3539316"/>
            </a:xfrm>
            <a:prstGeom prst="rect">
              <a:avLst/>
            </a:prstGeom>
          </p:spPr>
        </p:pic>
        <p:pic>
          <p:nvPicPr>
            <p:cNvPr id="7" name="Picture 6">
              <a:extLst>
                <a:ext uri="{FF2B5EF4-FFF2-40B4-BE49-F238E27FC236}">
                  <a16:creationId xmlns:a16="http://schemas.microsoft.com/office/drawing/2014/main" id="{EFE32393-35C2-D247-850C-346CDD190612}"/>
                </a:ext>
              </a:extLst>
            </p:cNvPr>
            <p:cNvPicPr>
              <a:picLocks noChangeAspect="1"/>
            </p:cNvPicPr>
            <p:nvPr/>
          </p:nvPicPr>
          <p:blipFill rotWithShape="1">
            <a:blip r:embed="rId2"/>
            <a:srcRect l="36250" t="8182" r="60472" b="13835"/>
            <a:stretch/>
          </p:blipFill>
          <p:spPr>
            <a:xfrm>
              <a:off x="2930948" y="1442904"/>
              <a:ext cx="576319" cy="3525182"/>
            </a:xfrm>
            <a:prstGeom prst="rect">
              <a:avLst/>
            </a:prstGeom>
          </p:spPr>
        </p:pic>
        <p:pic>
          <p:nvPicPr>
            <p:cNvPr id="8" name="Picture 7">
              <a:extLst>
                <a:ext uri="{FF2B5EF4-FFF2-40B4-BE49-F238E27FC236}">
                  <a16:creationId xmlns:a16="http://schemas.microsoft.com/office/drawing/2014/main" id="{C21620D1-6F68-E144-A4F4-7B4831E105E1}"/>
                </a:ext>
              </a:extLst>
            </p:cNvPr>
            <p:cNvPicPr>
              <a:picLocks noChangeAspect="1"/>
            </p:cNvPicPr>
            <p:nvPr/>
          </p:nvPicPr>
          <p:blipFill rotWithShape="1">
            <a:blip r:embed="rId2"/>
            <a:srcRect l="48974" t="7428" r="47863" b="13834"/>
            <a:stretch/>
          </p:blipFill>
          <p:spPr>
            <a:xfrm>
              <a:off x="3894262" y="1442904"/>
              <a:ext cx="556191" cy="3549363"/>
            </a:xfrm>
            <a:prstGeom prst="rect">
              <a:avLst/>
            </a:prstGeom>
          </p:spPr>
        </p:pic>
        <p:pic>
          <p:nvPicPr>
            <p:cNvPr id="9" name="Picture 8">
              <a:extLst>
                <a:ext uri="{FF2B5EF4-FFF2-40B4-BE49-F238E27FC236}">
                  <a16:creationId xmlns:a16="http://schemas.microsoft.com/office/drawing/2014/main" id="{947F1AEB-9992-134B-89E8-FABCBCA0194E}"/>
                </a:ext>
              </a:extLst>
            </p:cNvPr>
            <p:cNvPicPr>
              <a:picLocks noChangeAspect="1"/>
            </p:cNvPicPr>
            <p:nvPr/>
          </p:nvPicPr>
          <p:blipFill rotWithShape="1">
            <a:blip r:embed="rId2"/>
            <a:srcRect l="61544" t="7270" r="35273" b="13834"/>
            <a:stretch/>
          </p:blipFill>
          <p:spPr>
            <a:xfrm>
              <a:off x="4822092" y="1442904"/>
              <a:ext cx="559611" cy="3539316"/>
            </a:xfrm>
            <a:prstGeom prst="rect">
              <a:avLst/>
            </a:prstGeom>
          </p:spPr>
        </p:pic>
        <p:pic>
          <p:nvPicPr>
            <p:cNvPr id="10" name="Picture 9">
              <a:extLst>
                <a:ext uri="{FF2B5EF4-FFF2-40B4-BE49-F238E27FC236}">
                  <a16:creationId xmlns:a16="http://schemas.microsoft.com/office/drawing/2014/main" id="{C1027838-CE61-0149-935F-ED35BF75AFF4}"/>
                </a:ext>
              </a:extLst>
            </p:cNvPr>
            <p:cNvPicPr>
              <a:picLocks noChangeAspect="1"/>
            </p:cNvPicPr>
            <p:nvPr/>
          </p:nvPicPr>
          <p:blipFill rotWithShape="1">
            <a:blip r:embed="rId2"/>
            <a:srcRect l="74037" t="7270" r="22940" b="13834"/>
            <a:stretch/>
          </p:blipFill>
          <p:spPr>
            <a:xfrm>
              <a:off x="5753342" y="1442904"/>
              <a:ext cx="531533" cy="3539316"/>
            </a:xfrm>
            <a:prstGeom prst="rect">
              <a:avLst/>
            </a:prstGeom>
          </p:spPr>
        </p:pic>
        <p:pic>
          <p:nvPicPr>
            <p:cNvPr id="11" name="Picture 10">
              <a:extLst>
                <a:ext uri="{FF2B5EF4-FFF2-40B4-BE49-F238E27FC236}">
                  <a16:creationId xmlns:a16="http://schemas.microsoft.com/office/drawing/2014/main" id="{B66541BF-C7C4-4B43-81F5-EE10506857D1}"/>
                </a:ext>
              </a:extLst>
            </p:cNvPr>
            <p:cNvPicPr>
              <a:picLocks noChangeAspect="1"/>
            </p:cNvPicPr>
            <p:nvPr/>
          </p:nvPicPr>
          <p:blipFill rotWithShape="1">
            <a:blip r:embed="rId2"/>
            <a:srcRect l="86677" t="7269" r="10196" b="13835"/>
            <a:stretch/>
          </p:blipFill>
          <p:spPr>
            <a:xfrm>
              <a:off x="6692602" y="1442904"/>
              <a:ext cx="549783" cy="3549363"/>
            </a:xfrm>
            <a:prstGeom prst="rect">
              <a:avLst/>
            </a:prstGeom>
          </p:spPr>
        </p:pic>
        <p:sp>
          <p:nvSpPr>
            <p:cNvPr id="33" name="TextBox 32">
              <a:extLst>
                <a:ext uri="{FF2B5EF4-FFF2-40B4-BE49-F238E27FC236}">
                  <a16:creationId xmlns:a16="http://schemas.microsoft.com/office/drawing/2014/main" id="{E231E6A2-C9A1-E64C-9E26-4574210BE47C}"/>
                </a:ext>
              </a:extLst>
            </p:cNvPr>
            <p:cNvSpPr txBox="1"/>
            <p:nvPr/>
          </p:nvSpPr>
          <p:spPr>
            <a:xfrm>
              <a:off x="378040" y="747474"/>
              <a:ext cx="3773829" cy="507291"/>
            </a:xfrm>
            <a:prstGeom prst="rect">
              <a:avLst/>
            </a:prstGeom>
            <a:noFill/>
          </p:spPr>
          <p:txBody>
            <a:bodyPr wrap="none" rtlCol="0">
              <a:spAutoFit/>
            </a:bodyPr>
            <a:lstStyle/>
            <a:p>
              <a:pPr eaLnBrk="1" fontAlgn="auto" hangingPunct="1">
                <a:spcBef>
                  <a:spcPts val="0"/>
                </a:spcBef>
                <a:spcAft>
                  <a:spcPts val="0"/>
                </a:spcAft>
              </a:pPr>
              <a:r>
                <a:rPr lang="en-US" b="1" dirty="0">
                  <a:solidFill>
                    <a:schemeClr val="bg1"/>
                  </a:solidFill>
                  <a:latin typeface="Arial" panose="020B0604020202020204" pitchFamily="34" charset="0"/>
                  <a:ea typeface="+mn-ea"/>
                  <a:cs typeface="Arial" panose="020B0604020202020204" pitchFamily="34" charset="0"/>
                </a:rPr>
                <a:t>°C above preindustrial level</a:t>
              </a:r>
            </a:p>
          </p:txBody>
        </p:sp>
      </p:grpSp>
      <p:grpSp>
        <p:nvGrpSpPr>
          <p:cNvPr id="61" name="Group 60">
            <a:extLst>
              <a:ext uri="{FF2B5EF4-FFF2-40B4-BE49-F238E27FC236}">
                <a16:creationId xmlns:a16="http://schemas.microsoft.com/office/drawing/2014/main" id="{CDF2B43D-0665-0840-B67B-0AC753EBF8FC}"/>
              </a:ext>
            </a:extLst>
          </p:cNvPr>
          <p:cNvGrpSpPr/>
          <p:nvPr/>
        </p:nvGrpSpPr>
        <p:grpSpPr>
          <a:xfrm>
            <a:off x="9252843" y="1254339"/>
            <a:ext cx="2851070" cy="3847207"/>
            <a:chOff x="6635853" y="1178803"/>
            <a:chExt cx="2851070" cy="3847207"/>
          </a:xfrm>
        </p:grpSpPr>
        <p:sp>
          <p:nvSpPr>
            <p:cNvPr id="52" name="TextBox 51">
              <a:extLst>
                <a:ext uri="{FF2B5EF4-FFF2-40B4-BE49-F238E27FC236}">
                  <a16:creationId xmlns:a16="http://schemas.microsoft.com/office/drawing/2014/main" id="{7C2F6A06-B06C-7641-8A7B-BA640DADE6CE}"/>
                </a:ext>
              </a:extLst>
            </p:cNvPr>
            <p:cNvSpPr txBox="1"/>
            <p:nvPr/>
          </p:nvSpPr>
          <p:spPr>
            <a:xfrm>
              <a:off x="6635853" y="1178803"/>
              <a:ext cx="2851070" cy="3847207"/>
            </a:xfrm>
            <a:prstGeom prst="rect">
              <a:avLst/>
            </a:prstGeom>
            <a:solidFill>
              <a:srgbClr val="1F497D"/>
            </a:solidFill>
            <a:ln>
              <a:noFill/>
            </a:ln>
          </p:spPr>
          <p:txBody>
            <a:bodyPr wrap="square" rtlCol="0">
              <a:spAutoFit/>
            </a:bodyPr>
            <a:lstStyle/>
            <a:p>
              <a:pPr marL="9525" algn="ctr">
                <a:defRPr/>
              </a:pPr>
              <a:r>
                <a:rPr lang="en-US" b="1" dirty="0">
                  <a:solidFill>
                    <a:schemeClr val="bg1"/>
                  </a:solidFill>
                  <a:latin typeface="Arial Narrow" panose="020B0604020202020204" pitchFamily="34" charset="0"/>
                  <a:cs typeface="Arial Narrow" panose="020B0604020202020204" pitchFamily="34" charset="0"/>
                </a:rPr>
                <a:t>Scale</a:t>
              </a:r>
              <a:br>
                <a:rPr lang="en-US" b="1" dirty="0">
                  <a:solidFill>
                    <a:schemeClr val="bg1"/>
                  </a:solidFill>
                  <a:latin typeface="Arial Narrow" panose="020B0604020202020204" pitchFamily="34" charset="0"/>
                  <a:cs typeface="Arial Narrow" panose="020B0604020202020204" pitchFamily="34" charset="0"/>
                </a:rPr>
              </a:br>
              <a:endParaRPr lang="en-US" sz="900" b="1" dirty="0">
                <a:solidFill>
                  <a:schemeClr val="bg1"/>
                </a:solidFill>
                <a:latin typeface="Arial Narrow" panose="020B0604020202020204" pitchFamily="34" charset="0"/>
                <a:cs typeface="Arial Narrow" panose="020B0604020202020204" pitchFamily="34" charset="0"/>
              </a:endParaRPr>
            </a:p>
            <a:p>
              <a:pPr marL="458788">
                <a:defRPr/>
              </a:pPr>
              <a:r>
                <a:rPr lang="en-US" sz="1800" b="1" dirty="0">
                  <a:solidFill>
                    <a:schemeClr val="bg1"/>
                  </a:solidFill>
                  <a:latin typeface="Arial Narrow" panose="020B0604020202020204" pitchFamily="34" charset="0"/>
                  <a:cs typeface="Arial Narrow" panose="020B0604020202020204" pitchFamily="34" charset="0"/>
                </a:rPr>
                <a:t>Very high risks of severe/irreversible impacts, with limited ability to adapt</a:t>
              </a:r>
            </a:p>
            <a:p>
              <a:pPr marL="458788">
                <a:defRPr/>
              </a:pPr>
              <a:endParaRPr lang="en-US" sz="1200" b="1" dirty="0">
                <a:solidFill>
                  <a:schemeClr val="bg1"/>
                </a:solidFill>
                <a:latin typeface="Arial Narrow" panose="020B0604020202020204" pitchFamily="34" charset="0"/>
                <a:cs typeface="Arial Narrow" panose="020B0604020202020204" pitchFamily="34" charset="0"/>
              </a:endParaRPr>
            </a:p>
            <a:p>
              <a:pPr marL="458788">
                <a:defRPr/>
              </a:pPr>
              <a:endParaRPr lang="en-US" sz="1200" b="1" dirty="0">
                <a:solidFill>
                  <a:schemeClr val="bg1"/>
                </a:solidFill>
                <a:latin typeface="Arial Narrow" panose="020B0604020202020204" pitchFamily="34" charset="0"/>
                <a:cs typeface="Arial Narrow" panose="020B0604020202020204" pitchFamily="34" charset="0"/>
              </a:endParaRPr>
            </a:p>
            <a:p>
              <a:pPr marL="458788">
                <a:defRPr/>
              </a:pPr>
              <a:r>
                <a:rPr lang="en-US" sz="1800" b="1" dirty="0">
                  <a:solidFill>
                    <a:schemeClr val="bg1"/>
                  </a:solidFill>
                  <a:latin typeface="Arial Narrow" panose="020B0604020202020204" pitchFamily="34" charset="0"/>
                  <a:cs typeface="Arial Narrow" panose="020B0604020202020204" pitchFamily="34" charset="0"/>
                </a:rPr>
                <a:t>Significant, widespread impacts/risks</a:t>
              </a:r>
            </a:p>
            <a:p>
              <a:pPr marL="458788">
                <a:defRPr/>
              </a:pPr>
              <a:endParaRPr lang="en-US" sz="500" b="1" dirty="0">
                <a:solidFill>
                  <a:schemeClr val="bg1"/>
                </a:solidFill>
                <a:latin typeface="Arial Narrow" panose="020B0604020202020204" pitchFamily="34" charset="0"/>
                <a:cs typeface="Arial Narrow" panose="020B0604020202020204" pitchFamily="34" charset="0"/>
              </a:endParaRPr>
            </a:p>
            <a:p>
              <a:pPr marL="458788">
                <a:defRPr/>
              </a:pPr>
              <a:endParaRPr lang="en-US" sz="500" b="1" dirty="0">
                <a:solidFill>
                  <a:schemeClr val="bg1"/>
                </a:solidFill>
                <a:latin typeface="Arial Narrow" panose="020B0604020202020204" pitchFamily="34" charset="0"/>
                <a:cs typeface="Arial Narrow" panose="020B0604020202020204" pitchFamily="34" charset="0"/>
              </a:endParaRPr>
            </a:p>
            <a:p>
              <a:pPr marL="458788">
                <a:defRPr/>
              </a:pPr>
              <a:endParaRPr lang="en-US" sz="500" b="1" dirty="0">
                <a:solidFill>
                  <a:schemeClr val="bg1"/>
                </a:solidFill>
                <a:latin typeface="Arial Narrow" panose="020B0604020202020204" pitchFamily="34" charset="0"/>
                <a:cs typeface="Arial Narrow" panose="020B0604020202020204" pitchFamily="34" charset="0"/>
              </a:endParaRPr>
            </a:p>
            <a:p>
              <a:pPr marL="458788">
                <a:defRPr/>
              </a:pPr>
              <a:endParaRPr lang="en-US" sz="500" b="1" dirty="0">
                <a:solidFill>
                  <a:schemeClr val="bg1"/>
                </a:solidFill>
                <a:latin typeface="Arial Narrow" panose="020B0604020202020204" pitchFamily="34" charset="0"/>
                <a:cs typeface="Arial Narrow" panose="020B0604020202020204" pitchFamily="34" charset="0"/>
              </a:endParaRPr>
            </a:p>
            <a:p>
              <a:pPr marL="458788">
                <a:defRPr/>
              </a:pPr>
              <a:r>
                <a:rPr lang="en-US" sz="1800" b="1" dirty="0">
                  <a:solidFill>
                    <a:schemeClr val="bg1"/>
                  </a:solidFill>
                  <a:latin typeface="Arial Narrow" panose="020B0604020202020204" pitchFamily="34" charset="0"/>
                  <a:cs typeface="Arial Narrow" panose="020B0604020202020204" pitchFamily="34" charset="0"/>
                </a:rPr>
                <a:t>Detectable impacts/risks</a:t>
              </a:r>
            </a:p>
            <a:p>
              <a:pPr marL="458788">
                <a:defRPr/>
              </a:pPr>
              <a:endParaRPr lang="en-US" sz="1800" b="1" dirty="0">
                <a:solidFill>
                  <a:schemeClr val="bg1"/>
                </a:solidFill>
                <a:latin typeface="Arial Narrow" panose="020B0604020202020204" pitchFamily="34" charset="0"/>
                <a:cs typeface="Arial Narrow" panose="020B0604020202020204" pitchFamily="34" charset="0"/>
              </a:endParaRPr>
            </a:p>
            <a:p>
              <a:pPr marL="458788">
                <a:defRPr/>
              </a:pPr>
              <a:r>
                <a:rPr lang="en-US" sz="1800" b="1" dirty="0">
                  <a:solidFill>
                    <a:schemeClr val="bg1"/>
                  </a:solidFill>
                  <a:latin typeface="Arial Narrow" panose="020B0604020202020204" pitchFamily="34" charset="0"/>
                  <a:cs typeface="Arial Narrow" panose="020B0604020202020204" pitchFamily="34" charset="0"/>
                </a:rPr>
                <a:t>No detectable impacts</a:t>
              </a:r>
            </a:p>
          </p:txBody>
        </p:sp>
        <p:pic>
          <p:nvPicPr>
            <p:cNvPr id="51" name="Picture 50">
              <a:extLst>
                <a:ext uri="{FF2B5EF4-FFF2-40B4-BE49-F238E27FC236}">
                  <a16:creationId xmlns:a16="http://schemas.microsoft.com/office/drawing/2014/main" id="{BEFE8061-6131-DC4F-89BB-978A3863E169}"/>
                </a:ext>
              </a:extLst>
            </p:cNvPr>
            <p:cNvPicPr>
              <a:picLocks noChangeAspect="1"/>
            </p:cNvPicPr>
            <p:nvPr/>
          </p:nvPicPr>
          <p:blipFill>
            <a:blip r:embed="rId3"/>
            <a:stretch>
              <a:fillRect/>
            </a:stretch>
          </p:blipFill>
          <p:spPr>
            <a:xfrm>
              <a:off x="6662477" y="1735145"/>
              <a:ext cx="387570" cy="3236807"/>
            </a:xfrm>
            <a:prstGeom prst="rect">
              <a:avLst/>
            </a:prstGeom>
          </p:spPr>
        </p:pic>
      </p:grpSp>
      <p:sp>
        <p:nvSpPr>
          <p:cNvPr id="60" name="TextBox 59">
            <a:extLst>
              <a:ext uri="{FF2B5EF4-FFF2-40B4-BE49-F238E27FC236}">
                <a16:creationId xmlns:a16="http://schemas.microsoft.com/office/drawing/2014/main" id="{8C689176-292A-0240-86BD-AC942BF48136}"/>
              </a:ext>
            </a:extLst>
          </p:cNvPr>
          <p:cNvSpPr txBox="1"/>
          <p:nvPr/>
        </p:nvSpPr>
        <p:spPr>
          <a:xfrm>
            <a:off x="92419" y="207878"/>
            <a:ext cx="12011494" cy="646331"/>
          </a:xfrm>
          <a:prstGeom prst="rect">
            <a:avLst/>
          </a:prstGeom>
          <a:noFill/>
        </p:spPr>
        <p:txBody>
          <a:bodyPr wrap="square" rtlCol="0">
            <a:spAutoFit/>
          </a:bodyPr>
          <a:lstStyle/>
          <a:p>
            <a:pPr algn="ctr" eaLnBrk="1" fontAlgn="auto" hangingPunct="1">
              <a:spcBef>
                <a:spcPts val="0"/>
              </a:spcBef>
              <a:spcAft>
                <a:spcPts val="0"/>
              </a:spcAft>
            </a:pPr>
            <a:r>
              <a:rPr lang="en-US" sz="3600" b="1" dirty="0">
                <a:solidFill>
                  <a:schemeClr val="bg1"/>
                </a:solidFill>
                <a:latin typeface="Arial" panose="020B0604020202020204" pitchFamily="34" charset="0"/>
                <a:ea typeface="+mn-ea"/>
                <a:cs typeface="Arial" panose="020B0604020202020204" pitchFamily="34" charset="0"/>
              </a:rPr>
              <a:t>IPCC Special Report 2019:  Climate Change and Land</a:t>
            </a:r>
          </a:p>
        </p:txBody>
      </p:sp>
      <p:sp>
        <p:nvSpPr>
          <p:cNvPr id="62" name="Rectangle 61">
            <a:extLst>
              <a:ext uri="{FF2B5EF4-FFF2-40B4-BE49-F238E27FC236}">
                <a16:creationId xmlns:a16="http://schemas.microsoft.com/office/drawing/2014/main" id="{D3271DFA-2062-0948-81C1-ED3F9E8DCE0C}"/>
              </a:ext>
            </a:extLst>
          </p:cNvPr>
          <p:cNvSpPr/>
          <p:nvPr/>
        </p:nvSpPr>
        <p:spPr>
          <a:xfrm>
            <a:off x="73610" y="6493271"/>
            <a:ext cx="5326378" cy="246221"/>
          </a:xfrm>
          <a:prstGeom prst="rect">
            <a:avLst/>
          </a:prstGeom>
        </p:spPr>
        <p:txBody>
          <a:bodyPr wrap="square">
            <a:spAutoFit/>
          </a:bodyPr>
          <a:lstStyle/>
          <a:p>
            <a:pPr eaLnBrk="1" fontAlgn="auto" hangingPunct="1">
              <a:spcBef>
                <a:spcPts val="0"/>
              </a:spcBef>
              <a:spcAft>
                <a:spcPts val="0"/>
              </a:spcAft>
            </a:pPr>
            <a:r>
              <a:rPr lang="en-US" sz="1000" dirty="0">
                <a:solidFill>
                  <a:schemeClr val="bg1"/>
                </a:solidFill>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https://www.ipcc.ch/site/assets/uploads/2019/08/4.-SPM_Approved_Microsite_FINAL.pdf</a:t>
            </a:r>
            <a:endParaRPr lang="en-US" sz="1000" dirty="0">
              <a:solidFill>
                <a:schemeClr val="bg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645101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BBBC9-D6D7-4C49-9C55-1ABFD33A1FCB}"/>
              </a:ext>
            </a:extLst>
          </p:cNvPr>
          <p:cNvSpPr>
            <a:spLocks noGrp="1"/>
          </p:cNvSpPr>
          <p:nvPr>
            <p:ph type="ctrTitle"/>
          </p:nvPr>
        </p:nvSpPr>
        <p:spPr>
          <a:xfrm>
            <a:off x="1509486" y="2065791"/>
            <a:ext cx="9652000" cy="2387600"/>
          </a:xfrm>
        </p:spPr>
        <p:txBody>
          <a:bodyPr>
            <a:normAutofit/>
          </a:bodyPr>
          <a:lstStyle/>
          <a:p>
            <a:r>
              <a:rPr lang="en-US" sz="8000" dirty="0"/>
              <a:t>Climate Economics</a:t>
            </a:r>
          </a:p>
        </p:txBody>
      </p:sp>
    </p:spTree>
    <p:extLst>
      <p:ext uri="{BB962C8B-B14F-4D97-AF65-F5344CB8AC3E}">
        <p14:creationId xmlns:p14="http://schemas.microsoft.com/office/powerpoint/2010/main" val="212985113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PhAnim="0">
  <p:cSld>
    <p:bg>
      <p:bgPr>
        <a:solidFill>
          <a:srgbClr val="0F4C8A"/>
        </a:solidFill>
        <a:effectLst/>
      </p:bgPr>
    </p:bg>
    <p:spTree>
      <p:nvGrpSpPr>
        <p:cNvPr id="1" name=""/>
        <p:cNvGrpSpPr/>
        <p:nvPr/>
      </p:nvGrpSpPr>
      <p:grpSpPr>
        <a:xfrm>
          <a:off x="0" y="0"/>
          <a:ext cx="0" cy="0"/>
          <a:chOff x="0" y="0"/>
          <a:chExt cx="0" cy="0"/>
        </a:xfrm>
      </p:grpSpPr>
      <p:sp>
        <p:nvSpPr>
          <p:cNvPr id="492547" name="Rectangle 3"/>
          <p:cNvSpPr>
            <a:spLocks noGrp="1" noChangeArrowheads="1"/>
          </p:cNvSpPr>
          <p:nvPr>
            <p:ph type="body" sz="quarter" idx="10"/>
          </p:nvPr>
        </p:nvSpPr>
        <p:spPr>
          <a:xfrm>
            <a:off x="222913" y="1091819"/>
            <a:ext cx="11268502" cy="5486401"/>
          </a:xfrm>
        </p:spPr>
        <p:txBody>
          <a:bodyPr/>
          <a:lstStyle/>
          <a:p>
            <a:pPr eaLnBrk="1" hangingPunct="1"/>
            <a:r>
              <a:rPr lang="en-US" sz="3600" b="1" dirty="0">
                <a:solidFill>
                  <a:schemeClr val="bg1"/>
                </a:solidFill>
                <a:latin typeface="Arial" charset="0"/>
                <a:ea typeface="ＭＳ Ｐゴシック" charset="0"/>
                <a:cs typeface="ＭＳ Ｐゴシック" charset="0"/>
              </a:rPr>
              <a:t>Cutting emissions puts $$ in our pockets</a:t>
            </a:r>
          </a:p>
          <a:p>
            <a:pPr lvl="1" eaLnBrk="1" hangingPunct="1">
              <a:spcBef>
                <a:spcPts val="400"/>
              </a:spcBef>
            </a:pPr>
            <a:r>
              <a:rPr lang="en-US" sz="2800" dirty="0">
                <a:solidFill>
                  <a:schemeClr val="bg1"/>
                </a:solidFill>
                <a:latin typeface="Arial" charset="0"/>
                <a:ea typeface="ＭＳ Ｐゴシック" charset="0"/>
              </a:rPr>
              <a:t>Reduces air pollution, improves public health, reduces inequity</a:t>
            </a:r>
            <a:br>
              <a:rPr lang="en-US" sz="2800" dirty="0">
                <a:solidFill>
                  <a:schemeClr val="bg1"/>
                </a:solidFill>
                <a:latin typeface="Arial" charset="0"/>
                <a:ea typeface="ＭＳ Ｐゴシック" charset="0"/>
              </a:rPr>
            </a:br>
            <a:r>
              <a:rPr lang="en-US" sz="2800" dirty="0">
                <a:solidFill>
                  <a:schemeClr val="bg1"/>
                </a:solidFill>
                <a:latin typeface="Arial" charset="0"/>
                <a:ea typeface="ＭＳ Ｐゴシック" charset="0"/>
              </a:rPr>
              <a:t>US:  </a:t>
            </a:r>
            <a:r>
              <a:rPr lang="en-US" sz="2800" b="1" dirty="0">
                <a:solidFill>
                  <a:schemeClr val="bg1"/>
                </a:solidFill>
                <a:latin typeface="Arial" charset="0"/>
                <a:ea typeface="ＭＳ Ｐゴシック" charset="0"/>
              </a:rPr>
              <a:t>$75-280 Billion</a:t>
            </a:r>
            <a:r>
              <a:rPr lang="en-US" sz="2800" dirty="0">
                <a:solidFill>
                  <a:schemeClr val="bg1"/>
                </a:solidFill>
                <a:latin typeface="Arial" charset="0"/>
                <a:ea typeface="ＭＳ Ｐゴシック" charset="0"/>
              </a:rPr>
              <a:t>/year</a:t>
            </a:r>
            <a:r>
              <a:rPr lang="en-US" sz="2800" b="1" dirty="0">
                <a:solidFill>
                  <a:schemeClr val="bg1"/>
                </a:solidFill>
                <a:latin typeface="Arial" charset="0"/>
                <a:ea typeface="ＭＳ Ｐゴシック" charset="0"/>
              </a:rPr>
              <a:t> </a:t>
            </a:r>
            <a:r>
              <a:rPr lang="en-US" sz="2800" dirty="0">
                <a:solidFill>
                  <a:schemeClr val="bg1"/>
                </a:solidFill>
                <a:latin typeface="Arial" charset="0"/>
                <a:ea typeface="ＭＳ Ｐゴシック" charset="0"/>
              </a:rPr>
              <a:t>and </a:t>
            </a:r>
            <a:r>
              <a:rPr lang="en-US" sz="2800" b="1" dirty="0">
                <a:solidFill>
                  <a:schemeClr val="bg1"/>
                </a:solidFill>
                <a:latin typeface="Arial" charset="0"/>
                <a:ea typeface="ＭＳ Ｐゴシック" charset="0"/>
              </a:rPr>
              <a:t>200,000</a:t>
            </a:r>
            <a:r>
              <a:rPr lang="en-US" sz="2800" dirty="0">
                <a:solidFill>
                  <a:schemeClr val="bg1"/>
                </a:solidFill>
                <a:latin typeface="Arial" charset="0"/>
                <a:ea typeface="ＭＳ Ｐゴシック" charset="0"/>
              </a:rPr>
              <a:t> lives/year; </a:t>
            </a:r>
            <a:br>
              <a:rPr lang="en-US" sz="2800" dirty="0">
                <a:solidFill>
                  <a:schemeClr val="bg1"/>
                </a:solidFill>
                <a:latin typeface="Arial" charset="0"/>
                <a:ea typeface="ＭＳ Ｐゴシック" charset="0"/>
              </a:rPr>
            </a:br>
            <a:r>
              <a:rPr lang="en-US" sz="2800" dirty="0">
                <a:solidFill>
                  <a:schemeClr val="bg1"/>
                </a:solidFill>
                <a:latin typeface="Arial" charset="0"/>
                <a:ea typeface="ＭＳ Ｐゴシック" charset="0"/>
              </a:rPr>
              <a:t>Worldwide: </a:t>
            </a:r>
            <a:r>
              <a:rPr lang="en-US" sz="2800" b="1" i="1" dirty="0">
                <a:solidFill>
                  <a:schemeClr val="bg1"/>
                </a:solidFill>
                <a:latin typeface="Arial" charset="0"/>
                <a:ea typeface="ＭＳ Ｐゴシック" charset="0"/>
              </a:rPr>
              <a:t>$Trillions</a:t>
            </a:r>
            <a:r>
              <a:rPr lang="en-US" sz="2800" i="1" dirty="0">
                <a:solidFill>
                  <a:schemeClr val="bg1"/>
                </a:solidFill>
                <a:latin typeface="Arial" charset="0"/>
                <a:ea typeface="ＭＳ Ｐゴシック" charset="0"/>
              </a:rPr>
              <a:t>/year</a:t>
            </a:r>
            <a:r>
              <a:rPr lang="en-US" sz="2800" dirty="0">
                <a:solidFill>
                  <a:schemeClr val="bg1"/>
                </a:solidFill>
                <a:latin typeface="Arial" charset="0"/>
                <a:ea typeface="ＭＳ Ｐゴシック" charset="0"/>
              </a:rPr>
              <a:t> and </a:t>
            </a:r>
            <a:r>
              <a:rPr lang="en-US" sz="2800" b="1" i="1" dirty="0">
                <a:solidFill>
                  <a:schemeClr val="bg1"/>
                </a:solidFill>
                <a:latin typeface="Arial" charset="0"/>
                <a:ea typeface="ＭＳ Ｐゴシック" charset="0"/>
              </a:rPr>
              <a:t>8 million lives</a:t>
            </a:r>
            <a:r>
              <a:rPr lang="en-US" sz="2800" dirty="0">
                <a:solidFill>
                  <a:schemeClr val="bg1"/>
                </a:solidFill>
                <a:latin typeface="Arial" charset="0"/>
                <a:ea typeface="ＭＳ Ｐゴシック" charset="0"/>
              </a:rPr>
              <a:t>/year</a:t>
            </a:r>
          </a:p>
          <a:p>
            <a:pPr lvl="1" eaLnBrk="1" hangingPunct="1">
              <a:spcBef>
                <a:spcPts val="400"/>
              </a:spcBef>
            </a:pPr>
            <a:r>
              <a:rPr lang="en-US" sz="2800" dirty="0">
                <a:solidFill>
                  <a:schemeClr val="bg1"/>
                </a:solidFill>
                <a:latin typeface="Arial" charset="0"/>
                <a:ea typeface="ＭＳ Ｐゴシック" charset="0"/>
              </a:rPr>
              <a:t>Reduces need to defend insecure oil supplies, intervene in conflicts amplified by impacts of climate change (</a:t>
            </a:r>
            <a:r>
              <a:rPr lang="en-US" sz="2800" b="1" dirty="0">
                <a:solidFill>
                  <a:schemeClr val="bg1"/>
                </a:solidFill>
                <a:latin typeface="Arial" charset="0"/>
                <a:ea typeface="ＭＳ Ｐゴシック" charset="0"/>
              </a:rPr>
              <a:t>Priceless</a:t>
            </a:r>
            <a:r>
              <a:rPr lang="en-US" sz="2800" dirty="0">
                <a:solidFill>
                  <a:schemeClr val="bg1"/>
                </a:solidFill>
                <a:latin typeface="Arial" charset="0"/>
                <a:ea typeface="ＭＳ Ｐゴシック" charset="0"/>
              </a:rPr>
              <a:t>)</a:t>
            </a:r>
            <a:br>
              <a:rPr lang="en-US" dirty="0">
                <a:solidFill>
                  <a:schemeClr val="bg1"/>
                </a:solidFill>
                <a:latin typeface="Arial" charset="0"/>
                <a:ea typeface="ＭＳ Ｐゴシック" charset="0"/>
              </a:rPr>
            </a:br>
            <a:endParaRPr lang="en-US" dirty="0">
              <a:solidFill>
                <a:schemeClr val="bg1"/>
              </a:solidFill>
              <a:latin typeface="Arial" charset="0"/>
              <a:ea typeface="ＭＳ Ｐゴシック" charset="0"/>
            </a:endParaRPr>
          </a:p>
          <a:p>
            <a:pPr eaLnBrk="1" hangingPunct="1"/>
            <a:r>
              <a:rPr lang="en-US" sz="3600" b="1" dirty="0">
                <a:solidFill>
                  <a:schemeClr val="bg1"/>
                </a:solidFill>
                <a:latin typeface="Arial" charset="0"/>
                <a:ea typeface="ＭＳ Ｐゴシック" charset="0"/>
                <a:cs typeface="ＭＳ Ｐゴシック" charset="0"/>
              </a:rPr>
              <a:t>Investing in emissions reductions</a:t>
            </a:r>
          </a:p>
          <a:p>
            <a:pPr lvl="1" eaLnBrk="1" hangingPunct="1">
              <a:spcBef>
                <a:spcPts val="400"/>
              </a:spcBef>
            </a:pPr>
            <a:r>
              <a:rPr lang="en-US" sz="2800" dirty="0">
                <a:solidFill>
                  <a:schemeClr val="bg1"/>
                </a:solidFill>
                <a:latin typeface="Arial" charset="0"/>
                <a:ea typeface="ＭＳ Ｐゴシック" charset="0"/>
              </a:rPr>
              <a:t>Stimulates innovation and new businesses</a:t>
            </a:r>
          </a:p>
          <a:p>
            <a:pPr lvl="1" eaLnBrk="1" hangingPunct="1">
              <a:spcBef>
                <a:spcPts val="400"/>
              </a:spcBef>
            </a:pPr>
            <a:r>
              <a:rPr lang="en-US" sz="2800" dirty="0">
                <a:solidFill>
                  <a:schemeClr val="bg1"/>
                </a:solidFill>
                <a:latin typeface="Arial" charset="0"/>
                <a:ea typeface="ＭＳ Ｐゴシック" charset="0"/>
              </a:rPr>
              <a:t>Creates good jobs</a:t>
            </a:r>
          </a:p>
          <a:p>
            <a:pPr lvl="1" eaLnBrk="1" hangingPunct="1">
              <a:spcBef>
                <a:spcPts val="400"/>
              </a:spcBef>
            </a:pPr>
            <a:r>
              <a:rPr lang="en-US" sz="2800" dirty="0">
                <a:solidFill>
                  <a:schemeClr val="bg1"/>
                </a:solidFill>
                <a:latin typeface="Arial" charset="0"/>
                <a:ea typeface="ＭＳ Ｐゴシック" charset="0"/>
              </a:rPr>
              <a:t>Opportunity for global leadership in critical emerging technologies</a:t>
            </a:r>
          </a:p>
          <a:p>
            <a:pPr lvl="1" eaLnBrk="1" hangingPunct="1">
              <a:spcBef>
                <a:spcPts val="400"/>
              </a:spcBef>
            </a:pPr>
            <a:r>
              <a:rPr lang="en-US" sz="2800" dirty="0">
                <a:solidFill>
                  <a:schemeClr val="bg1"/>
                </a:solidFill>
                <a:latin typeface="Arial" charset="0"/>
                <a:ea typeface="ＭＳ Ｐゴシック" charset="0"/>
              </a:rPr>
              <a:t>Getting cheaper every day </a:t>
            </a:r>
          </a:p>
        </p:txBody>
      </p:sp>
      <p:sp>
        <p:nvSpPr>
          <p:cNvPr id="151553" name="Rectangle 2"/>
          <p:cNvSpPr>
            <a:spLocks noGrp="1" noChangeArrowheads="1"/>
          </p:cNvSpPr>
          <p:nvPr>
            <p:ph type="title" idx="4294967295"/>
          </p:nvPr>
        </p:nvSpPr>
        <p:spPr>
          <a:xfrm>
            <a:off x="2320309" y="187656"/>
            <a:ext cx="6834116" cy="685800"/>
          </a:xfrm>
        </p:spPr>
        <p:txBody>
          <a:bodyPr>
            <a:normAutofit fontScale="90000"/>
          </a:bodyPr>
          <a:lstStyle/>
          <a:p>
            <a:pPr eaLnBrk="1" hangingPunct="1"/>
            <a:r>
              <a:rPr lang="en-US" sz="5400" dirty="0">
                <a:solidFill>
                  <a:schemeClr val="bg1"/>
                </a:solidFill>
                <a:latin typeface="Arial" charset="0"/>
                <a:ea typeface="ＭＳ Ｐゴシック" charset="0"/>
                <a:cs typeface="ＭＳ Ｐゴシック" charset="0"/>
              </a:rPr>
              <a:t>The Climate Dividend</a:t>
            </a:r>
            <a:endParaRPr lang="en-US"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21395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25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925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925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9254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9254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9254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92547">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49254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547" grpId="0" build="p" bldLvl="2"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txBox="1">
            <a:spLocks/>
          </p:cNvSpPr>
          <p:nvPr/>
        </p:nvSpPr>
        <p:spPr>
          <a:xfrm>
            <a:off x="4369847" y="3654795"/>
            <a:ext cx="2527555" cy="2996426"/>
          </a:xfrm>
          <a:prstGeom prst="rect">
            <a:avLst/>
          </a:prstGeom>
          <a:solidFill>
            <a:schemeClr val="accent1">
              <a:lumMod val="40000"/>
              <a:lumOff val="60000"/>
            </a:schemeClr>
          </a:solidFill>
          <a:ln>
            <a:noFill/>
          </a:ln>
        </p:spPr>
        <p:txBody>
          <a:bodyPr vert="horz" lIns="91440" tIns="45720" rIns="91440" bIns="45720" rtlCol="0">
            <a:noAutofit/>
          </a:bodyPr>
          <a:lstStyle/>
          <a:p>
            <a:pPr marL="342900" indent="-342900" defTabSz="457200">
              <a:spcBef>
                <a:spcPct val="20000"/>
              </a:spcBef>
              <a:defRPr/>
            </a:pPr>
            <a:r>
              <a:rPr lang="en-US" sz="2400" dirty="0"/>
              <a:t>Energy Supply</a:t>
            </a:r>
          </a:p>
          <a:p>
            <a:pPr marL="342900" indent="-342900" defTabSz="457200">
              <a:spcBef>
                <a:spcPct val="20000"/>
              </a:spcBef>
              <a:buFont typeface="Arial"/>
              <a:buChar char="•"/>
              <a:defRPr/>
            </a:pPr>
            <a:r>
              <a:rPr lang="en-US" b="1" dirty="0"/>
              <a:t>Carbon intensity</a:t>
            </a:r>
          </a:p>
          <a:p>
            <a:pPr marL="342900" indent="-342900" defTabSz="457200">
              <a:spcBef>
                <a:spcPct val="20000"/>
              </a:spcBef>
              <a:buFont typeface="Arial"/>
              <a:buChar char="•"/>
              <a:defRPr/>
            </a:pPr>
            <a:r>
              <a:rPr lang="en-US" dirty="0"/>
              <a:t>8 types</a:t>
            </a:r>
          </a:p>
          <a:p>
            <a:pPr marL="342900" indent="-342900" defTabSz="457200">
              <a:spcBef>
                <a:spcPct val="20000"/>
              </a:spcBef>
              <a:buFont typeface="Arial"/>
              <a:buChar char="•"/>
              <a:defRPr/>
            </a:pPr>
            <a:r>
              <a:rPr lang="en-US" dirty="0"/>
              <a:t>Aging delays</a:t>
            </a:r>
          </a:p>
          <a:p>
            <a:pPr marL="342900" indent="-342900" defTabSz="457200">
              <a:spcBef>
                <a:spcPct val="20000"/>
              </a:spcBef>
              <a:buFont typeface="Arial"/>
              <a:buChar char="•"/>
              <a:defRPr/>
            </a:pPr>
            <a:r>
              <a:rPr lang="en-US" dirty="0"/>
              <a:t>R&amp;D success</a:t>
            </a:r>
          </a:p>
          <a:p>
            <a:pPr marL="342900" indent="-342900" defTabSz="457200">
              <a:spcBef>
                <a:spcPct val="20000"/>
              </a:spcBef>
              <a:buFont typeface="Arial"/>
              <a:buChar char="•"/>
              <a:defRPr/>
            </a:pPr>
            <a:r>
              <a:rPr lang="en-US" dirty="0"/>
              <a:t>Prices, learning, complementary assets, resources available</a:t>
            </a:r>
          </a:p>
        </p:txBody>
      </p:sp>
      <p:sp>
        <p:nvSpPr>
          <p:cNvPr id="5" name="Content Placeholder 4"/>
          <p:cNvSpPr txBox="1">
            <a:spLocks/>
          </p:cNvSpPr>
          <p:nvPr/>
        </p:nvSpPr>
        <p:spPr>
          <a:xfrm>
            <a:off x="4369847" y="865866"/>
            <a:ext cx="2281853" cy="2208875"/>
          </a:xfrm>
          <a:prstGeom prst="rect">
            <a:avLst/>
          </a:prstGeom>
          <a:solidFill>
            <a:schemeClr val="accent1">
              <a:lumMod val="40000"/>
              <a:lumOff val="60000"/>
            </a:schemeClr>
          </a:solidFill>
          <a:ln>
            <a:noFill/>
          </a:ln>
        </p:spPr>
        <p:txBody>
          <a:bodyPr vert="horz" lIns="91440" tIns="45720" rIns="91440" bIns="45720" rtlCol="0">
            <a:normAutofit fontScale="77500" lnSpcReduction="20000"/>
          </a:bodyPr>
          <a:lstStyle/>
          <a:p>
            <a:pPr marL="342900" indent="-342900" defTabSz="457200">
              <a:spcBef>
                <a:spcPct val="20000"/>
              </a:spcBef>
              <a:defRPr/>
            </a:pPr>
            <a:r>
              <a:rPr lang="en-US" sz="3097" dirty="0"/>
              <a:t>Energy Demand</a:t>
            </a:r>
          </a:p>
          <a:p>
            <a:pPr marL="342900" indent="-342900" defTabSz="457200">
              <a:spcBef>
                <a:spcPct val="20000"/>
              </a:spcBef>
              <a:buFont typeface="Arial"/>
              <a:buChar char="•"/>
              <a:defRPr/>
            </a:pPr>
            <a:r>
              <a:rPr lang="en-US" sz="2323" b="1" dirty="0"/>
              <a:t>Energy intensity</a:t>
            </a:r>
          </a:p>
          <a:p>
            <a:pPr marL="342900" indent="-342900" defTabSz="457200">
              <a:spcBef>
                <a:spcPct val="20000"/>
              </a:spcBef>
              <a:buFont typeface="Arial"/>
              <a:buChar char="•"/>
              <a:defRPr/>
            </a:pPr>
            <a:r>
              <a:rPr lang="en-US" sz="2323" dirty="0"/>
              <a:t>Stationary &amp; mobile</a:t>
            </a:r>
          </a:p>
          <a:p>
            <a:pPr marL="342900" indent="-342900" defTabSz="457200">
              <a:spcBef>
                <a:spcPct val="20000"/>
              </a:spcBef>
              <a:buFont typeface="Arial"/>
              <a:buChar char="•"/>
              <a:defRPr/>
            </a:pPr>
            <a:r>
              <a:rPr lang="en-US" sz="2323" dirty="0" err="1"/>
              <a:t>Elec</a:t>
            </a:r>
            <a:r>
              <a:rPr lang="en-US" sz="2323" dirty="0"/>
              <a:t> &amp; Non-</a:t>
            </a:r>
            <a:r>
              <a:rPr lang="en-US" sz="2323" dirty="0" err="1"/>
              <a:t>elec</a:t>
            </a:r>
            <a:endParaRPr lang="en-US" sz="2323" dirty="0"/>
          </a:p>
          <a:p>
            <a:pPr marL="342900" indent="-342900" defTabSz="457200">
              <a:spcBef>
                <a:spcPct val="20000"/>
              </a:spcBef>
              <a:buFont typeface="Arial"/>
              <a:buChar char="•"/>
              <a:defRPr/>
            </a:pPr>
            <a:r>
              <a:rPr lang="en-US" sz="2323" dirty="0"/>
              <a:t>Aging, efficiency, &amp; retrofits</a:t>
            </a:r>
          </a:p>
          <a:p>
            <a:pPr marL="342900" indent="-342900" defTabSz="457200">
              <a:spcBef>
                <a:spcPct val="20000"/>
              </a:spcBef>
              <a:buFont typeface="Arial"/>
              <a:buChar char="•"/>
              <a:defRPr/>
            </a:pPr>
            <a:endParaRPr lang="en-US" sz="2000" dirty="0"/>
          </a:p>
        </p:txBody>
      </p:sp>
      <p:sp>
        <p:nvSpPr>
          <p:cNvPr id="6" name="Content Placeholder 4"/>
          <p:cNvSpPr txBox="1">
            <a:spLocks/>
          </p:cNvSpPr>
          <p:nvPr/>
        </p:nvSpPr>
        <p:spPr>
          <a:xfrm>
            <a:off x="2453347" y="3032813"/>
            <a:ext cx="1457104" cy="897250"/>
          </a:xfrm>
          <a:prstGeom prst="rect">
            <a:avLst/>
          </a:prstGeom>
          <a:solidFill>
            <a:schemeClr val="accent1">
              <a:lumMod val="40000"/>
              <a:lumOff val="60000"/>
            </a:schemeClr>
          </a:solidFill>
          <a:ln>
            <a:noFill/>
          </a:ln>
        </p:spPr>
        <p:txBody>
          <a:bodyPr vert="horz" lIns="91440" tIns="45720" rIns="91440" bIns="45720" rtlCol="0">
            <a:normAutofit/>
          </a:bodyPr>
          <a:lstStyle/>
          <a:p>
            <a:pPr marL="342900" indent="-342900" algn="ctr" defTabSz="457200">
              <a:spcBef>
                <a:spcPct val="20000"/>
              </a:spcBef>
              <a:defRPr/>
            </a:pPr>
            <a:r>
              <a:rPr lang="en-US" sz="2400" dirty="0"/>
              <a:t>Economy</a:t>
            </a:r>
          </a:p>
          <a:p>
            <a:pPr marL="342900" indent="-342900" defTabSz="457200">
              <a:spcBef>
                <a:spcPct val="20000"/>
              </a:spcBef>
              <a:buFont typeface="Arial"/>
              <a:buChar char="•"/>
              <a:defRPr/>
            </a:pPr>
            <a:r>
              <a:rPr lang="en-US" b="1" dirty="0"/>
              <a:t>GDP</a:t>
            </a:r>
          </a:p>
          <a:p>
            <a:pPr marL="342900" indent="-342900" defTabSz="457200">
              <a:spcBef>
                <a:spcPct val="20000"/>
              </a:spcBef>
              <a:buFont typeface="Arial"/>
              <a:buChar char="•"/>
              <a:defRPr/>
            </a:pPr>
            <a:endParaRPr lang="en-US" sz="2000" dirty="0"/>
          </a:p>
        </p:txBody>
      </p:sp>
      <p:sp>
        <p:nvSpPr>
          <p:cNvPr id="9" name="Content Placeholder 4"/>
          <p:cNvSpPr txBox="1">
            <a:spLocks/>
          </p:cNvSpPr>
          <p:nvPr/>
        </p:nvSpPr>
        <p:spPr>
          <a:xfrm>
            <a:off x="8971710" y="1647840"/>
            <a:ext cx="2168437" cy="2470443"/>
          </a:xfrm>
          <a:prstGeom prst="rect">
            <a:avLst/>
          </a:prstGeom>
          <a:solidFill>
            <a:schemeClr val="accent2">
              <a:lumMod val="20000"/>
              <a:lumOff val="80000"/>
            </a:schemeClr>
          </a:solidFill>
          <a:ln>
            <a:noFill/>
          </a:ln>
        </p:spPr>
        <p:txBody>
          <a:bodyPr vert="horz" lIns="91440" tIns="45720" rIns="91440" bIns="45720" rtlCol="0">
            <a:normAutofit fontScale="85000" lnSpcReduction="10000"/>
          </a:bodyPr>
          <a:lstStyle/>
          <a:p>
            <a:pPr marL="342900" indent="-342900" defTabSz="457200">
              <a:spcBef>
                <a:spcPct val="20000"/>
              </a:spcBef>
              <a:defRPr/>
            </a:pPr>
            <a:r>
              <a:rPr lang="en-US" sz="2800" dirty="0"/>
              <a:t>Climate impacts</a:t>
            </a:r>
          </a:p>
          <a:p>
            <a:pPr marL="342900" indent="-342900" defTabSz="457200">
              <a:spcBef>
                <a:spcPct val="20000"/>
              </a:spcBef>
              <a:buFont typeface="Arial"/>
              <a:buChar char="•"/>
              <a:defRPr/>
            </a:pPr>
            <a:r>
              <a:rPr lang="en-US" sz="2000" dirty="0"/>
              <a:t>Total emissions</a:t>
            </a:r>
          </a:p>
          <a:p>
            <a:pPr marL="342900" indent="-342900" defTabSz="457200">
              <a:spcBef>
                <a:spcPct val="20000"/>
              </a:spcBef>
              <a:buFont typeface="Arial"/>
              <a:buChar char="•"/>
              <a:defRPr/>
            </a:pPr>
            <a:r>
              <a:rPr lang="en-US" sz="2000" dirty="0"/>
              <a:t>Concentrations</a:t>
            </a:r>
          </a:p>
          <a:p>
            <a:pPr marL="342900" indent="-342900" defTabSz="457200">
              <a:spcBef>
                <a:spcPct val="20000"/>
              </a:spcBef>
              <a:buFont typeface="Arial"/>
              <a:buChar char="•"/>
              <a:defRPr/>
            </a:pPr>
            <a:r>
              <a:rPr lang="en-US" sz="2000" dirty="0"/>
              <a:t>Cumulative Emissions</a:t>
            </a:r>
          </a:p>
          <a:p>
            <a:pPr marL="342900" indent="-342900" defTabSz="457200">
              <a:spcBef>
                <a:spcPct val="20000"/>
              </a:spcBef>
              <a:buFont typeface="Arial"/>
              <a:buChar char="•"/>
              <a:defRPr/>
            </a:pPr>
            <a:r>
              <a:rPr lang="en-US" sz="2000" dirty="0"/>
              <a:t>Temperature Change</a:t>
            </a:r>
          </a:p>
          <a:p>
            <a:pPr marL="342900" indent="-342900" defTabSz="457200">
              <a:spcBef>
                <a:spcPct val="20000"/>
              </a:spcBef>
              <a:buFont typeface="Arial"/>
              <a:buChar char="•"/>
              <a:defRPr/>
            </a:pPr>
            <a:r>
              <a:rPr lang="en-US" sz="2000" dirty="0"/>
              <a:t>Sea level rise</a:t>
            </a:r>
          </a:p>
        </p:txBody>
      </p:sp>
      <p:sp>
        <p:nvSpPr>
          <p:cNvPr id="10" name="Content Placeholder 4"/>
          <p:cNvSpPr txBox="1">
            <a:spLocks/>
          </p:cNvSpPr>
          <p:nvPr/>
        </p:nvSpPr>
        <p:spPr>
          <a:xfrm>
            <a:off x="8988689" y="4505541"/>
            <a:ext cx="1694259" cy="1022996"/>
          </a:xfrm>
          <a:prstGeom prst="rect">
            <a:avLst/>
          </a:prstGeom>
          <a:solidFill>
            <a:schemeClr val="accent2">
              <a:lumMod val="20000"/>
              <a:lumOff val="80000"/>
            </a:schemeClr>
          </a:solidFill>
          <a:ln>
            <a:noFill/>
          </a:ln>
        </p:spPr>
        <p:txBody>
          <a:bodyPr vert="horz" lIns="91440" tIns="45720" rIns="91440" bIns="45720" rtlCol="0">
            <a:normAutofit fontScale="92500" lnSpcReduction="20000"/>
          </a:bodyPr>
          <a:lstStyle/>
          <a:p>
            <a:pPr marL="342900" indent="-342900" defTabSz="457200">
              <a:spcBef>
                <a:spcPct val="20000"/>
              </a:spcBef>
              <a:defRPr/>
            </a:pPr>
            <a:r>
              <a:rPr lang="en-US" sz="2000" dirty="0"/>
              <a:t>Other impacts</a:t>
            </a:r>
          </a:p>
          <a:p>
            <a:pPr marL="342900" indent="-342900" defTabSz="457200">
              <a:spcBef>
                <a:spcPct val="20000"/>
              </a:spcBef>
              <a:buFont typeface="Arial"/>
              <a:buChar char="•"/>
              <a:defRPr/>
            </a:pPr>
            <a:r>
              <a:rPr lang="en-US" sz="1600" dirty="0"/>
              <a:t>Materials</a:t>
            </a:r>
          </a:p>
          <a:p>
            <a:pPr marL="342900" indent="-342900" defTabSz="457200">
              <a:spcBef>
                <a:spcPct val="20000"/>
              </a:spcBef>
              <a:buFont typeface="Arial"/>
              <a:buChar char="•"/>
              <a:defRPr/>
            </a:pPr>
            <a:r>
              <a:rPr lang="en-US" sz="1600" dirty="0"/>
              <a:t>Units built</a:t>
            </a:r>
          </a:p>
          <a:p>
            <a:pPr marL="342900" indent="-342900" defTabSz="457200">
              <a:spcBef>
                <a:spcPct val="20000"/>
              </a:spcBef>
              <a:buFont typeface="Arial"/>
              <a:buChar char="•"/>
              <a:defRPr/>
            </a:pPr>
            <a:r>
              <a:rPr lang="en-US" sz="1600" dirty="0"/>
              <a:t>Energy poverty</a:t>
            </a:r>
          </a:p>
        </p:txBody>
      </p:sp>
      <p:sp>
        <p:nvSpPr>
          <p:cNvPr id="12" name="TextBox 11"/>
          <p:cNvSpPr txBox="1"/>
          <p:nvPr/>
        </p:nvSpPr>
        <p:spPr>
          <a:xfrm>
            <a:off x="7030147" y="724509"/>
            <a:ext cx="1642417" cy="923330"/>
          </a:xfrm>
          <a:prstGeom prst="rect">
            <a:avLst/>
          </a:prstGeom>
          <a:solidFill>
            <a:schemeClr val="accent3">
              <a:lumMod val="40000"/>
              <a:lumOff val="60000"/>
            </a:schemeClr>
          </a:solidFill>
        </p:spPr>
        <p:txBody>
          <a:bodyPr wrap="square" rtlCol="0">
            <a:spAutoFit/>
          </a:bodyPr>
          <a:lstStyle/>
          <a:p>
            <a:pPr algn="ctr"/>
            <a:r>
              <a:rPr lang="en-US" dirty="0"/>
              <a:t>GHGS from </a:t>
            </a:r>
            <a:br>
              <a:rPr lang="en-US" dirty="0"/>
            </a:br>
            <a:r>
              <a:rPr lang="en-US" dirty="0"/>
              <a:t>• Other gasses </a:t>
            </a:r>
          </a:p>
          <a:p>
            <a:pPr algn="ctr"/>
            <a:r>
              <a:rPr lang="en-US" dirty="0"/>
              <a:t>• land use</a:t>
            </a:r>
          </a:p>
        </p:txBody>
      </p:sp>
      <p:sp>
        <p:nvSpPr>
          <p:cNvPr id="13" name="TextBox 12"/>
          <p:cNvSpPr txBox="1"/>
          <p:nvPr/>
        </p:nvSpPr>
        <p:spPr>
          <a:xfrm>
            <a:off x="6897403" y="2985469"/>
            <a:ext cx="1600838" cy="923330"/>
          </a:xfrm>
          <a:prstGeom prst="rect">
            <a:avLst/>
          </a:prstGeom>
          <a:solidFill>
            <a:schemeClr val="accent1">
              <a:lumMod val="40000"/>
              <a:lumOff val="60000"/>
            </a:schemeClr>
          </a:solidFill>
        </p:spPr>
        <p:txBody>
          <a:bodyPr wrap="square" rtlCol="0">
            <a:spAutoFit/>
          </a:bodyPr>
          <a:lstStyle/>
          <a:p>
            <a:pPr algn="ctr"/>
            <a:r>
              <a:rPr lang="en-US" dirty="0"/>
              <a:t>CO2 Emissions from Energy Production</a:t>
            </a:r>
          </a:p>
        </p:txBody>
      </p:sp>
      <p:cxnSp>
        <p:nvCxnSpPr>
          <p:cNvPr id="15" name="Straight Arrow Connector 14"/>
          <p:cNvCxnSpPr/>
          <p:nvPr/>
        </p:nvCxnSpPr>
        <p:spPr>
          <a:xfrm flipV="1">
            <a:off x="3487073" y="2549884"/>
            <a:ext cx="870596" cy="4639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6651700" y="2549885"/>
            <a:ext cx="479859" cy="4501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5400000" flipH="1" flipV="1">
            <a:off x="6590679" y="3969821"/>
            <a:ext cx="596741" cy="4746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7929346" y="1647840"/>
            <a:ext cx="1042367" cy="5389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13" idx="3"/>
          </p:cNvCxnSpPr>
          <p:nvPr/>
        </p:nvCxnSpPr>
        <p:spPr>
          <a:xfrm flipV="1">
            <a:off x="8498242" y="3173662"/>
            <a:ext cx="473471" cy="2734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cxnSpLocks/>
            <a:stCxn id="4" idx="3"/>
            <a:endCxn id="10" idx="1"/>
          </p:cNvCxnSpPr>
          <p:nvPr/>
        </p:nvCxnSpPr>
        <p:spPr>
          <a:xfrm flipV="1">
            <a:off x="6897402" y="5017039"/>
            <a:ext cx="2091287" cy="1359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Title 28"/>
          <p:cNvSpPr>
            <a:spLocks noGrp="1"/>
          </p:cNvSpPr>
          <p:nvPr>
            <p:ph type="ctrTitle" idx="4294967295"/>
          </p:nvPr>
        </p:nvSpPr>
        <p:spPr>
          <a:xfrm>
            <a:off x="286734" y="238544"/>
            <a:ext cx="4195876" cy="1805061"/>
          </a:xfrm>
          <a:prstGeom prst="rect">
            <a:avLst/>
          </a:prstGeom>
        </p:spPr>
        <p:txBody>
          <a:bodyPr>
            <a:normAutofit/>
          </a:bodyPr>
          <a:lstStyle/>
          <a:p>
            <a:r>
              <a:rPr lang="en-US" dirty="0"/>
              <a:t>En-ROADS Simulation Structure</a:t>
            </a:r>
          </a:p>
        </p:txBody>
      </p:sp>
      <p:sp>
        <p:nvSpPr>
          <p:cNvPr id="34" name="Arc 33"/>
          <p:cNvSpPr/>
          <p:nvPr/>
        </p:nvSpPr>
        <p:spPr>
          <a:xfrm>
            <a:off x="5109458" y="2985469"/>
            <a:ext cx="1030562" cy="781696"/>
          </a:xfrm>
          <a:prstGeom prst="arc">
            <a:avLst>
              <a:gd name="adj1" fmla="val 17516229"/>
              <a:gd name="adj2" fmla="val 3776432"/>
            </a:avLst>
          </a:prstGeom>
          <a:ln>
            <a:headEnd type="triangle" w="lg" len="lg"/>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Arc 34"/>
          <p:cNvSpPr/>
          <p:nvPr/>
        </p:nvSpPr>
        <p:spPr>
          <a:xfrm>
            <a:off x="4594177" y="2930036"/>
            <a:ext cx="1030562" cy="781696"/>
          </a:xfrm>
          <a:prstGeom prst="arc">
            <a:avLst>
              <a:gd name="adj1" fmla="val 7107620"/>
              <a:gd name="adj2" fmla="val 13357346"/>
            </a:avLst>
          </a:prstGeom>
          <a:ln>
            <a:headEnd type="triangle" w="lg" len="lg"/>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TextBox 35"/>
          <p:cNvSpPr txBox="1"/>
          <p:nvPr/>
        </p:nvSpPr>
        <p:spPr>
          <a:xfrm>
            <a:off x="4842470" y="3173662"/>
            <a:ext cx="184666" cy="307777"/>
          </a:xfrm>
          <a:prstGeom prst="rect">
            <a:avLst/>
          </a:prstGeom>
          <a:solidFill>
            <a:schemeClr val="bg1"/>
          </a:solidFill>
        </p:spPr>
        <p:txBody>
          <a:bodyPr wrap="none" rtlCol="0">
            <a:spAutoFit/>
          </a:bodyPr>
          <a:lstStyle/>
          <a:p>
            <a:endParaRPr lang="en-US" sz="1400" dirty="0"/>
          </a:p>
        </p:txBody>
      </p:sp>
      <p:sp>
        <p:nvSpPr>
          <p:cNvPr id="19" name="Content Placeholder 4"/>
          <p:cNvSpPr txBox="1">
            <a:spLocks/>
          </p:cNvSpPr>
          <p:nvPr/>
        </p:nvSpPr>
        <p:spPr>
          <a:xfrm>
            <a:off x="2453348" y="4716071"/>
            <a:ext cx="1765001" cy="1754290"/>
          </a:xfrm>
          <a:prstGeom prst="rect">
            <a:avLst/>
          </a:prstGeom>
          <a:solidFill>
            <a:schemeClr val="accent3">
              <a:lumMod val="40000"/>
              <a:lumOff val="60000"/>
            </a:schemeClr>
          </a:solidFill>
          <a:ln>
            <a:noFill/>
          </a:ln>
        </p:spPr>
        <p:txBody>
          <a:bodyPr vert="horz" lIns="91440" tIns="45720" rIns="91440" bIns="45720" rtlCol="0">
            <a:normAutofit fontScale="92500"/>
          </a:bodyPr>
          <a:lstStyle/>
          <a:p>
            <a:pPr marL="342900" indent="-342900" defTabSz="457200">
              <a:spcBef>
                <a:spcPct val="20000"/>
              </a:spcBef>
              <a:defRPr/>
            </a:pPr>
            <a:r>
              <a:rPr lang="en-US" sz="2353" dirty="0"/>
              <a:t>Policy/R&amp;D</a:t>
            </a:r>
          </a:p>
          <a:p>
            <a:pPr marL="342900" indent="-342900" defTabSz="457200">
              <a:spcBef>
                <a:spcPct val="20000"/>
              </a:spcBef>
              <a:buFont typeface="Arial"/>
              <a:buChar char="•"/>
              <a:defRPr/>
            </a:pPr>
            <a:r>
              <a:rPr lang="en-US" sz="1882" dirty="0"/>
              <a:t>Carbon price</a:t>
            </a:r>
          </a:p>
          <a:p>
            <a:pPr marL="342900" indent="-342900" defTabSz="457200">
              <a:spcBef>
                <a:spcPct val="20000"/>
              </a:spcBef>
              <a:buFont typeface="Arial"/>
              <a:buChar char="•"/>
              <a:defRPr/>
            </a:pPr>
            <a:r>
              <a:rPr lang="en-US" sz="1882" dirty="0"/>
              <a:t>Subsidies</a:t>
            </a:r>
          </a:p>
          <a:p>
            <a:pPr marL="342900" indent="-342900" defTabSz="457200">
              <a:spcBef>
                <a:spcPct val="20000"/>
              </a:spcBef>
              <a:buFont typeface="Arial"/>
              <a:buChar char="•"/>
              <a:defRPr/>
            </a:pPr>
            <a:r>
              <a:rPr lang="en-US" sz="1882" dirty="0"/>
              <a:t>Technical Breakthrough</a:t>
            </a:r>
          </a:p>
          <a:p>
            <a:pPr marL="342900" indent="-342900" defTabSz="457200">
              <a:spcBef>
                <a:spcPct val="20000"/>
              </a:spcBef>
              <a:buFont typeface="Arial"/>
              <a:buChar char="•"/>
              <a:defRPr/>
            </a:pPr>
            <a:endParaRPr lang="en-US" sz="2000" dirty="0"/>
          </a:p>
        </p:txBody>
      </p:sp>
      <p:cxnSp>
        <p:nvCxnSpPr>
          <p:cNvPr id="20" name="Straight Arrow Connector 19"/>
          <p:cNvCxnSpPr/>
          <p:nvPr/>
        </p:nvCxnSpPr>
        <p:spPr>
          <a:xfrm rot="5400000" flipH="1" flipV="1">
            <a:off x="3221581" y="3567810"/>
            <a:ext cx="1683260" cy="6132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3975811" y="4356974"/>
            <a:ext cx="381858" cy="3591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0257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523518" y="1296767"/>
            <a:ext cx="1864795" cy="1107996"/>
          </a:xfrm>
          <a:prstGeom prst="rect">
            <a:avLst/>
          </a:prstGeom>
          <a:noFill/>
        </p:spPr>
        <p:txBody>
          <a:bodyPr wrap="square" rtlCol="0">
            <a:spAutoFit/>
          </a:bodyPr>
          <a:lstStyle/>
          <a:p>
            <a:pPr algn="ctr"/>
            <a:r>
              <a:rPr lang="en-US" sz="2200" dirty="0"/>
              <a:t>Relative attractiveness of renewables</a:t>
            </a:r>
          </a:p>
        </p:txBody>
      </p:sp>
      <p:sp>
        <p:nvSpPr>
          <p:cNvPr id="12" name="TextBox 11"/>
          <p:cNvSpPr txBox="1"/>
          <p:nvPr/>
        </p:nvSpPr>
        <p:spPr>
          <a:xfrm>
            <a:off x="1649747" y="3433582"/>
            <a:ext cx="2274118" cy="1107996"/>
          </a:xfrm>
          <a:prstGeom prst="rect">
            <a:avLst/>
          </a:prstGeom>
          <a:noFill/>
        </p:spPr>
        <p:txBody>
          <a:bodyPr wrap="square" rtlCol="0">
            <a:spAutoFit/>
          </a:bodyPr>
          <a:lstStyle/>
          <a:p>
            <a:pPr algn="ctr"/>
            <a:r>
              <a:rPr lang="en-US" sz="2200" dirty="0"/>
              <a:t>Percent of new capacity met by renewables</a:t>
            </a:r>
          </a:p>
        </p:txBody>
      </p:sp>
      <p:sp>
        <p:nvSpPr>
          <p:cNvPr id="13" name="TextBox 12"/>
          <p:cNvSpPr txBox="1"/>
          <p:nvPr/>
        </p:nvSpPr>
        <p:spPr>
          <a:xfrm>
            <a:off x="2204165" y="5596739"/>
            <a:ext cx="2460745" cy="830997"/>
          </a:xfrm>
          <a:prstGeom prst="rect">
            <a:avLst/>
          </a:prstGeom>
          <a:noFill/>
        </p:spPr>
        <p:txBody>
          <a:bodyPr wrap="square" rtlCol="0">
            <a:spAutoFit/>
          </a:bodyPr>
          <a:lstStyle/>
          <a:p>
            <a:pPr algn="ctr"/>
            <a:r>
              <a:rPr lang="en-US" sz="2400" dirty="0"/>
              <a:t>Installations of renewables</a:t>
            </a:r>
          </a:p>
        </p:txBody>
      </p:sp>
      <p:sp>
        <p:nvSpPr>
          <p:cNvPr id="17" name="TextBox 16"/>
          <p:cNvSpPr txBox="1"/>
          <p:nvPr/>
        </p:nvSpPr>
        <p:spPr>
          <a:xfrm>
            <a:off x="7562767" y="2248148"/>
            <a:ext cx="2568734" cy="830997"/>
          </a:xfrm>
          <a:prstGeom prst="rect">
            <a:avLst/>
          </a:prstGeom>
          <a:noFill/>
        </p:spPr>
        <p:txBody>
          <a:bodyPr wrap="square" rtlCol="0">
            <a:spAutoFit/>
          </a:bodyPr>
          <a:lstStyle/>
          <a:p>
            <a:pPr algn="ctr"/>
            <a:r>
              <a:rPr lang="en-US" sz="2400" dirty="0"/>
              <a:t>Relative price of renewables</a:t>
            </a:r>
          </a:p>
        </p:txBody>
      </p:sp>
      <p:sp>
        <p:nvSpPr>
          <p:cNvPr id="19" name="TextBox 18"/>
          <p:cNvSpPr txBox="1"/>
          <p:nvPr/>
        </p:nvSpPr>
        <p:spPr>
          <a:xfrm>
            <a:off x="7398474" y="5662641"/>
            <a:ext cx="2007344" cy="830997"/>
          </a:xfrm>
          <a:prstGeom prst="rect">
            <a:avLst/>
          </a:prstGeom>
          <a:noFill/>
        </p:spPr>
        <p:txBody>
          <a:bodyPr wrap="square" rtlCol="0">
            <a:spAutoFit/>
          </a:bodyPr>
          <a:lstStyle/>
          <a:p>
            <a:pPr algn="ctr"/>
            <a:r>
              <a:rPr lang="en-US" sz="2400" dirty="0"/>
              <a:t>Progress down learning curve</a:t>
            </a:r>
          </a:p>
        </p:txBody>
      </p:sp>
      <p:sp>
        <p:nvSpPr>
          <p:cNvPr id="33" name="Title 2"/>
          <p:cNvSpPr txBox="1">
            <a:spLocks/>
          </p:cNvSpPr>
          <p:nvPr/>
        </p:nvSpPr>
        <p:spPr>
          <a:xfrm>
            <a:off x="177422" y="1"/>
            <a:ext cx="12014578" cy="1025387"/>
          </a:xfrm>
          <a:prstGeom prst="rect">
            <a:avLst/>
          </a:prstGeom>
        </p:spPr>
        <p:txBody>
          <a:bodyPr vert="horz" lIns="91440" tIns="45720" rIns="91440" bIns="45720" rtlCol="0" anchor="ctr">
            <a:normAutofit fontScale="97500"/>
          </a:bodyPr>
          <a:lstStyle/>
          <a:p>
            <a:pPr lvl="0" algn="ctr">
              <a:spcBef>
                <a:spcPct val="0"/>
              </a:spcBef>
              <a:defRPr/>
            </a:pPr>
            <a:r>
              <a:rPr lang="en-US" sz="4400" b="1" dirty="0">
                <a:latin typeface="+mj-lt"/>
              </a:rPr>
              <a:t>The reinforcing learning process for renewable energy</a:t>
            </a:r>
            <a:endParaRPr lang="en-US" sz="4400" b="1" dirty="0">
              <a:latin typeface="+mj-lt"/>
              <a:ea typeface="+mj-ea"/>
              <a:cs typeface="+mj-cs"/>
            </a:endParaRPr>
          </a:p>
        </p:txBody>
      </p:sp>
      <p:sp>
        <p:nvSpPr>
          <p:cNvPr id="48" name="TextBox 47"/>
          <p:cNvSpPr txBox="1"/>
          <p:nvPr/>
        </p:nvSpPr>
        <p:spPr>
          <a:xfrm>
            <a:off x="5141772" y="3864469"/>
            <a:ext cx="1586862" cy="338554"/>
          </a:xfrm>
          <a:prstGeom prst="rect">
            <a:avLst/>
          </a:prstGeom>
          <a:noFill/>
        </p:spPr>
        <p:txBody>
          <a:bodyPr wrap="square" rtlCol="0">
            <a:spAutoFit/>
          </a:bodyPr>
          <a:lstStyle/>
          <a:p>
            <a:pPr algn="ctr"/>
            <a:r>
              <a:rPr lang="en-US" sz="1600" dirty="0"/>
              <a:t>R1 - Learning</a:t>
            </a:r>
          </a:p>
        </p:txBody>
      </p:sp>
      <p:sp>
        <p:nvSpPr>
          <p:cNvPr id="30" name="Arc 29"/>
          <p:cNvSpPr/>
          <p:nvPr/>
        </p:nvSpPr>
        <p:spPr>
          <a:xfrm>
            <a:off x="2571363" y="1520585"/>
            <a:ext cx="6570067" cy="4973053"/>
          </a:xfrm>
          <a:prstGeom prst="arc">
            <a:avLst>
              <a:gd name="adj1" fmla="val 8786465"/>
              <a:gd name="adj2" fmla="val 10125668"/>
            </a:avLst>
          </a:prstGeom>
          <a:ln w="50800" cap="flat" cmpd="sng" algn="ctr">
            <a:solidFill>
              <a:schemeClr val="accent1"/>
            </a:solidFill>
            <a:prstDash val="solid"/>
            <a:round/>
            <a:headEnd type="triangle" w="lg" len="lg"/>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Arc 42"/>
          <p:cNvSpPr/>
          <p:nvPr/>
        </p:nvSpPr>
        <p:spPr>
          <a:xfrm>
            <a:off x="2576715" y="1539305"/>
            <a:ext cx="6570067" cy="4973053"/>
          </a:xfrm>
          <a:prstGeom prst="arc">
            <a:avLst>
              <a:gd name="adj1" fmla="val 11294409"/>
              <a:gd name="adj2" fmla="val 13019037"/>
            </a:avLst>
          </a:prstGeom>
          <a:ln w="50800" cap="flat" cmpd="sng" algn="ctr">
            <a:solidFill>
              <a:schemeClr val="accent1"/>
            </a:solidFill>
            <a:prstDash val="solid"/>
            <a:round/>
            <a:headEnd type="triangle" w="lg" len="lg"/>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Arc 43"/>
          <p:cNvSpPr/>
          <p:nvPr/>
        </p:nvSpPr>
        <p:spPr>
          <a:xfrm>
            <a:off x="2628551" y="1455795"/>
            <a:ext cx="6570067" cy="4973053"/>
          </a:xfrm>
          <a:prstGeom prst="arc">
            <a:avLst>
              <a:gd name="adj1" fmla="val 15133725"/>
              <a:gd name="adj2" fmla="val 19445131"/>
            </a:avLst>
          </a:prstGeom>
          <a:ln w="50800" cap="flat" cmpd="sng" algn="ctr">
            <a:solidFill>
              <a:schemeClr val="accent1"/>
            </a:solidFill>
            <a:prstDash val="solid"/>
            <a:round/>
            <a:headEnd type="triangle" w="lg" len="lg"/>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Arc 48"/>
          <p:cNvSpPr/>
          <p:nvPr/>
        </p:nvSpPr>
        <p:spPr>
          <a:xfrm>
            <a:off x="2574051" y="1523273"/>
            <a:ext cx="6570067" cy="4973053"/>
          </a:xfrm>
          <a:prstGeom prst="arc">
            <a:avLst>
              <a:gd name="adj1" fmla="val 3279043"/>
              <a:gd name="adj2" fmla="val 7546794"/>
            </a:avLst>
          </a:prstGeom>
          <a:ln w="50800" cap="flat" cmpd="sng" algn="ctr">
            <a:solidFill>
              <a:schemeClr val="accent1"/>
            </a:solidFill>
            <a:prstDash val="solid"/>
            <a:round/>
            <a:headEnd type="triangle" w="lg" len="lg"/>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Arc 49"/>
          <p:cNvSpPr/>
          <p:nvPr/>
        </p:nvSpPr>
        <p:spPr>
          <a:xfrm>
            <a:off x="2576715" y="1520585"/>
            <a:ext cx="6570067" cy="4973053"/>
          </a:xfrm>
          <a:prstGeom prst="arc">
            <a:avLst>
              <a:gd name="adj1" fmla="val 20590457"/>
              <a:gd name="adj2" fmla="val 2208234"/>
            </a:avLst>
          </a:prstGeom>
          <a:ln w="50800" cap="flat" cmpd="sng" algn="ctr">
            <a:solidFill>
              <a:schemeClr val="accent1"/>
            </a:solidFill>
            <a:prstDash val="solid"/>
            <a:round/>
            <a:headEnd type="triangle" w="lg" len="lg"/>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Arc 20"/>
          <p:cNvSpPr/>
          <p:nvPr/>
        </p:nvSpPr>
        <p:spPr>
          <a:xfrm rot="16200000" flipH="1">
            <a:off x="5840685" y="3491686"/>
            <a:ext cx="267686" cy="477883"/>
          </a:xfrm>
          <a:prstGeom prst="arc">
            <a:avLst>
              <a:gd name="adj1" fmla="val 13506568"/>
              <a:gd name="adj2" fmla="val 11004856"/>
            </a:avLst>
          </a:prstGeom>
          <a:ln>
            <a:solidFill>
              <a:schemeClr val="tx1"/>
            </a:solidFill>
            <a:headEnd type="none" w="lg" len="lg"/>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39782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645771" y="1302490"/>
            <a:ext cx="2130718" cy="1107996"/>
          </a:xfrm>
          <a:prstGeom prst="rect">
            <a:avLst/>
          </a:prstGeom>
          <a:noFill/>
        </p:spPr>
        <p:txBody>
          <a:bodyPr wrap="square" rtlCol="0">
            <a:spAutoFit/>
          </a:bodyPr>
          <a:lstStyle/>
          <a:p>
            <a:pPr algn="ctr"/>
            <a:r>
              <a:rPr lang="en-US" sz="2200" dirty="0"/>
              <a:t>Relative attractiveness of renewables</a:t>
            </a:r>
          </a:p>
        </p:txBody>
      </p:sp>
      <p:sp>
        <p:nvSpPr>
          <p:cNvPr id="12" name="TextBox 11"/>
          <p:cNvSpPr txBox="1"/>
          <p:nvPr/>
        </p:nvSpPr>
        <p:spPr>
          <a:xfrm>
            <a:off x="1649747" y="3823783"/>
            <a:ext cx="2274118" cy="1107996"/>
          </a:xfrm>
          <a:prstGeom prst="rect">
            <a:avLst/>
          </a:prstGeom>
          <a:noFill/>
        </p:spPr>
        <p:txBody>
          <a:bodyPr wrap="square" rtlCol="0">
            <a:spAutoFit/>
          </a:bodyPr>
          <a:lstStyle/>
          <a:p>
            <a:pPr algn="ctr"/>
            <a:r>
              <a:rPr lang="en-US" sz="2200" dirty="0"/>
              <a:t>Percent of new capacity met by renewables</a:t>
            </a:r>
          </a:p>
        </p:txBody>
      </p:sp>
      <p:sp>
        <p:nvSpPr>
          <p:cNvPr id="13" name="TextBox 12"/>
          <p:cNvSpPr txBox="1"/>
          <p:nvPr/>
        </p:nvSpPr>
        <p:spPr>
          <a:xfrm>
            <a:off x="3964839" y="5589447"/>
            <a:ext cx="2811651" cy="830997"/>
          </a:xfrm>
          <a:prstGeom prst="rect">
            <a:avLst/>
          </a:prstGeom>
          <a:noFill/>
        </p:spPr>
        <p:txBody>
          <a:bodyPr wrap="square" rtlCol="0">
            <a:spAutoFit/>
          </a:bodyPr>
          <a:lstStyle/>
          <a:p>
            <a:pPr algn="ctr"/>
            <a:r>
              <a:rPr lang="en-US" sz="2400" dirty="0"/>
              <a:t>Installations of renewables</a:t>
            </a:r>
          </a:p>
        </p:txBody>
      </p:sp>
      <p:sp>
        <p:nvSpPr>
          <p:cNvPr id="18" name="TextBox 17"/>
          <p:cNvSpPr txBox="1"/>
          <p:nvPr/>
        </p:nvSpPr>
        <p:spPr>
          <a:xfrm>
            <a:off x="7447068" y="3823783"/>
            <a:ext cx="2293594" cy="1107996"/>
          </a:xfrm>
          <a:prstGeom prst="rect">
            <a:avLst/>
          </a:prstGeom>
          <a:noFill/>
        </p:spPr>
        <p:txBody>
          <a:bodyPr wrap="square" rtlCol="0">
            <a:spAutoFit/>
          </a:bodyPr>
          <a:lstStyle/>
          <a:p>
            <a:pPr algn="ctr"/>
            <a:r>
              <a:rPr lang="en-US" sz="2200" dirty="0"/>
              <a:t>Complementary infrastructure and resources</a:t>
            </a:r>
          </a:p>
        </p:txBody>
      </p:sp>
      <p:sp>
        <p:nvSpPr>
          <p:cNvPr id="33" name="Title 2"/>
          <p:cNvSpPr txBox="1">
            <a:spLocks/>
          </p:cNvSpPr>
          <p:nvPr/>
        </p:nvSpPr>
        <p:spPr>
          <a:xfrm>
            <a:off x="442654" y="137632"/>
            <a:ext cx="10854519" cy="1025387"/>
          </a:xfrm>
          <a:prstGeom prst="rect">
            <a:avLst/>
          </a:prstGeom>
        </p:spPr>
        <p:txBody>
          <a:bodyPr vert="horz" lIns="91440" tIns="45720" rIns="91440" bIns="45720" rtlCol="0" anchor="ctr">
            <a:normAutofit fontScale="82500" lnSpcReduction="20000"/>
          </a:bodyPr>
          <a:lstStyle/>
          <a:p>
            <a:pPr algn="ctr" defTabSz="457200">
              <a:spcBef>
                <a:spcPct val="0"/>
              </a:spcBef>
              <a:defRPr/>
            </a:pPr>
            <a:r>
              <a:rPr lang="en-US" sz="4400" b="1" dirty="0">
                <a:latin typeface="+mj-lt"/>
                <a:ea typeface="+mj-ea"/>
                <a:cs typeface="+mj-cs"/>
              </a:rPr>
              <a:t>Renewables don’t get the chance to build up complementary infrastructure</a:t>
            </a:r>
          </a:p>
        </p:txBody>
      </p:sp>
      <p:sp>
        <p:nvSpPr>
          <p:cNvPr id="39" name="Arc 38"/>
          <p:cNvSpPr/>
          <p:nvPr/>
        </p:nvSpPr>
        <p:spPr>
          <a:xfrm>
            <a:off x="2885918" y="1712643"/>
            <a:ext cx="5707946" cy="4707801"/>
          </a:xfrm>
          <a:prstGeom prst="arc">
            <a:avLst>
              <a:gd name="adj1" fmla="val 17767787"/>
              <a:gd name="adj2" fmla="val 21248432"/>
            </a:avLst>
          </a:prstGeom>
          <a:ln w="50800" cap="flat" cmpd="sng" algn="ctr">
            <a:solidFill>
              <a:schemeClr val="accent1"/>
            </a:solidFill>
            <a:prstDash val="solid"/>
            <a:round/>
            <a:headEnd type="triangle" w="lg" len="lg"/>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Arc 41"/>
          <p:cNvSpPr/>
          <p:nvPr/>
        </p:nvSpPr>
        <p:spPr>
          <a:xfrm>
            <a:off x="3092874" y="1583063"/>
            <a:ext cx="5662094" cy="4707801"/>
          </a:xfrm>
          <a:prstGeom prst="arc">
            <a:avLst>
              <a:gd name="adj1" fmla="val 1337922"/>
              <a:gd name="adj2" fmla="val 4552173"/>
            </a:avLst>
          </a:prstGeom>
          <a:ln w="50800" cap="flat" cmpd="sng" algn="ctr">
            <a:solidFill>
              <a:schemeClr val="accent1"/>
            </a:solidFill>
            <a:prstDash val="solid"/>
            <a:round/>
            <a:headEnd type="triangle" w="lg" len="lg"/>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TextBox 44"/>
          <p:cNvSpPr txBox="1"/>
          <p:nvPr/>
        </p:nvSpPr>
        <p:spPr>
          <a:xfrm>
            <a:off x="4963339" y="3985482"/>
            <a:ext cx="1813151" cy="338554"/>
          </a:xfrm>
          <a:prstGeom prst="rect">
            <a:avLst/>
          </a:prstGeom>
          <a:noFill/>
        </p:spPr>
        <p:txBody>
          <a:bodyPr wrap="square" rtlCol="0">
            <a:spAutoFit/>
          </a:bodyPr>
          <a:lstStyle/>
          <a:p>
            <a:pPr algn="ctr"/>
            <a:r>
              <a:rPr lang="en-US" sz="1600" dirty="0"/>
              <a:t>R2 - Network</a:t>
            </a:r>
          </a:p>
        </p:txBody>
      </p:sp>
      <p:sp>
        <p:nvSpPr>
          <p:cNvPr id="30" name="Arc 29"/>
          <p:cNvSpPr/>
          <p:nvPr/>
        </p:nvSpPr>
        <p:spPr>
          <a:xfrm>
            <a:off x="3092875" y="1572963"/>
            <a:ext cx="5500991" cy="4847481"/>
          </a:xfrm>
          <a:prstGeom prst="arc">
            <a:avLst>
              <a:gd name="adj1" fmla="val 7609132"/>
              <a:gd name="adj2" fmla="val 9475478"/>
            </a:avLst>
          </a:prstGeom>
          <a:ln w="50800" cap="flat" cmpd="sng" algn="ctr">
            <a:solidFill>
              <a:schemeClr val="accent1"/>
            </a:solidFill>
            <a:prstDash val="solid"/>
            <a:round/>
            <a:headEnd type="triangle" w="lg" len="lg"/>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Arc 42"/>
          <p:cNvSpPr/>
          <p:nvPr/>
        </p:nvSpPr>
        <p:spPr>
          <a:xfrm>
            <a:off x="2989592" y="1712643"/>
            <a:ext cx="5604274" cy="4578221"/>
          </a:xfrm>
          <a:prstGeom prst="arc">
            <a:avLst>
              <a:gd name="adj1" fmla="val 11081066"/>
              <a:gd name="adj2" fmla="val 14465445"/>
            </a:avLst>
          </a:prstGeom>
          <a:ln w="50800" cap="flat" cmpd="sng" algn="ctr">
            <a:solidFill>
              <a:schemeClr val="accent1"/>
            </a:solidFill>
            <a:prstDash val="solid"/>
            <a:round/>
            <a:headEnd type="triangle" w="lg" len="lg"/>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Arc 19"/>
          <p:cNvSpPr/>
          <p:nvPr/>
        </p:nvSpPr>
        <p:spPr>
          <a:xfrm rot="16200000" flipH="1">
            <a:off x="5712577" y="3550769"/>
            <a:ext cx="323396" cy="546028"/>
          </a:xfrm>
          <a:prstGeom prst="arc">
            <a:avLst>
              <a:gd name="adj1" fmla="val 13506568"/>
              <a:gd name="adj2" fmla="val 11004856"/>
            </a:avLst>
          </a:prstGeom>
          <a:ln>
            <a:solidFill>
              <a:schemeClr val="tx1"/>
            </a:solidFill>
            <a:headEnd type="none" w="lg" len="lg"/>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94453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523518" y="1296767"/>
            <a:ext cx="1864795" cy="1107996"/>
          </a:xfrm>
          <a:prstGeom prst="rect">
            <a:avLst/>
          </a:prstGeom>
          <a:noFill/>
        </p:spPr>
        <p:txBody>
          <a:bodyPr wrap="square" rtlCol="0">
            <a:spAutoFit/>
          </a:bodyPr>
          <a:lstStyle/>
          <a:p>
            <a:pPr algn="ctr"/>
            <a:r>
              <a:rPr lang="en-US" sz="2200" dirty="0"/>
              <a:t>Relative attractiveness of renewables</a:t>
            </a:r>
          </a:p>
        </p:txBody>
      </p:sp>
      <p:sp>
        <p:nvSpPr>
          <p:cNvPr id="12" name="TextBox 11"/>
          <p:cNvSpPr txBox="1"/>
          <p:nvPr/>
        </p:nvSpPr>
        <p:spPr>
          <a:xfrm>
            <a:off x="1649747" y="3433582"/>
            <a:ext cx="2274118" cy="1107996"/>
          </a:xfrm>
          <a:prstGeom prst="rect">
            <a:avLst/>
          </a:prstGeom>
          <a:noFill/>
        </p:spPr>
        <p:txBody>
          <a:bodyPr wrap="square" rtlCol="0">
            <a:spAutoFit/>
          </a:bodyPr>
          <a:lstStyle/>
          <a:p>
            <a:pPr algn="ctr"/>
            <a:r>
              <a:rPr lang="en-US" sz="2200" dirty="0"/>
              <a:t>Percent of new capacity met by renewables</a:t>
            </a:r>
          </a:p>
        </p:txBody>
      </p:sp>
      <p:sp>
        <p:nvSpPr>
          <p:cNvPr id="13" name="TextBox 12"/>
          <p:cNvSpPr txBox="1"/>
          <p:nvPr/>
        </p:nvSpPr>
        <p:spPr>
          <a:xfrm>
            <a:off x="2204165" y="5596739"/>
            <a:ext cx="2460745" cy="830997"/>
          </a:xfrm>
          <a:prstGeom prst="rect">
            <a:avLst/>
          </a:prstGeom>
          <a:noFill/>
        </p:spPr>
        <p:txBody>
          <a:bodyPr wrap="square" rtlCol="0">
            <a:spAutoFit/>
          </a:bodyPr>
          <a:lstStyle/>
          <a:p>
            <a:pPr algn="ctr"/>
            <a:r>
              <a:rPr lang="en-US" sz="2400" dirty="0"/>
              <a:t>Installations of renewables</a:t>
            </a:r>
          </a:p>
        </p:txBody>
      </p:sp>
      <p:sp>
        <p:nvSpPr>
          <p:cNvPr id="17" name="TextBox 16"/>
          <p:cNvSpPr txBox="1"/>
          <p:nvPr/>
        </p:nvSpPr>
        <p:spPr>
          <a:xfrm>
            <a:off x="7562767" y="2248148"/>
            <a:ext cx="2568734" cy="830997"/>
          </a:xfrm>
          <a:prstGeom prst="rect">
            <a:avLst/>
          </a:prstGeom>
          <a:noFill/>
        </p:spPr>
        <p:txBody>
          <a:bodyPr wrap="square" rtlCol="0">
            <a:spAutoFit/>
          </a:bodyPr>
          <a:lstStyle/>
          <a:p>
            <a:pPr algn="ctr"/>
            <a:r>
              <a:rPr lang="en-US" sz="2400" dirty="0"/>
              <a:t>Relative price of renewables</a:t>
            </a:r>
          </a:p>
        </p:txBody>
      </p:sp>
      <p:sp>
        <p:nvSpPr>
          <p:cNvPr id="18" name="TextBox 17"/>
          <p:cNvSpPr txBox="1"/>
          <p:nvPr/>
        </p:nvSpPr>
        <p:spPr>
          <a:xfrm>
            <a:off x="6129701" y="3534045"/>
            <a:ext cx="2007344" cy="1107996"/>
          </a:xfrm>
          <a:prstGeom prst="rect">
            <a:avLst/>
          </a:prstGeom>
          <a:noFill/>
        </p:spPr>
        <p:txBody>
          <a:bodyPr wrap="square" rtlCol="0">
            <a:spAutoFit/>
          </a:bodyPr>
          <a:lstStyle/>
          <a:p>
            <a:pPr algn="ctr"/>
            <a:r>
              <a:rPr lang="en-US" sz="2200" dirty="0"/>
              <a:t>Complementary infrastructure and resources</a:t>
            </a:r>
          </a:p>
        </p:txBody>
      </p:sp>
      <p:sp>
        <p:nvSpPr>
          <p:cNvPr id="19" name="TextBox 18"/>
          <p:cNvSpPr txBox="1"/>
          <p:nvPr/>
        </p:nvSpPr>
        <p:spPr>
          <a:xfrm>
            <a:off x="7398474" y="5662641"/>
            <a:ext cx="2007344" cy="830997"/>
          </a:xfrm>
          <a:prstGeom prst="rect">
            <a:avLst/>
          </a:prstGeom>
          <a:noFill/>
        </p:spPr>
        <p:txBody>
          <a:bodyPr wrap="square" rtlCol="0">
            <a:spAutoFit/>
          </a:bodyPr>
          <a:lstStyle/>
          <a:p>
            <a:pPr algn="ctr"/>
            <a:r>
              <a:rPr lang="en-US" sz="2400" dirty="0"/>
              <a:t>Progress down learning curve</a:t>
            </a:r>
          </a:p>
        </p:txBody>
      </p:sp>
      <p:sp>
        <p:nvSpPr>
          <p:cNvPr id="33" name="Title 2"/>
          <p:cNvSpPr txBox="1">
            <a:spLocks/>
          </p:cNvSpPr>
          <p:nvPr/>
        </p:nvSpPr>
        <p:spPr>
          <a:xfrm>
            <a:off x="1581508" y="1"/>
            <a:ext cx="8959907" cy="1025387"/>
          </a:xfrm>
          <a:prstGeom prst="rect">
            <a:avLst/>
          </a:prstGeom>
        </p:spPr>
        <p:txBody>
          <a:bodyPr vert="horz" lIns="91440" tIns="45720" rIns="91440" bIns="45720" rtlCol="0" anchor="ctr">
            <a:normAutofit fontScale="97500"/>
          </a:bodyPr>
          <a:lstStyle/>
          <a:p>
            <a:pPr algn="ctr" defTabSz="457200">
              <a:spcBef>
                <a:spcPct val="0"/>
              </a:spcBef>
              <a:defRPr/>
            </a:pPr>
            <a:r>
              <a:rPr lang="en-US" sz="4400" b="1" dirty="0">
                <a:latin typeface="+mj-lt"/>
                <a:ea typeface="+mj-ea"/>
                <a:cs typeface="+mj-cs"/>
              </a:rPr>
              <a:t>Both reinforcing loops together</a:t>
            </a:r>
          </a:p>
        </p:txBody>
      </p:sp>
      <p:sp>
        <p:nvSpPr>
          <p:cNvPr id="39" name="Arc 38"/>
          <p:cNvSpPr/>
          <p:nvPr/>
        </p:nvSpPr>
        <p:spPr>
          <a:xfrm>
            <a:off x="1964597" y="1930737"/>
            <a:ext cx="4995570" cy="3896835"/>
          </a:xfrm>
          <a:prstGeom prst="arc">
            <a:avLst>
              <a:gd name="adj1" fmla="val 17767787"/>
              <a:gd name="adj2" fmla="val 21092320"/>
            </a:avLst>
          </a:prstGeom>
          <a:ln w="50800" cap="flat" cmpd="sng" algn="ctr">
            <a:solidFill>
              <a:schemeClr val="accent1"/>
            </a:solidFill>
            <a:prstDash val="solid"/>
            <a:round/>
            <a:headEnd type="triangle" w="lg" len="lg"/>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Arc 41"/>
          <p:cNvSpPr/>
          <p:nvPr/>
        </p:nvSpPr>
        <p:spPr>
          <a:xfrm>
            <a:off x="2576715" y="1930737"/>
            <a:ext cx="4383453" cy="3896835"/>
          </a:xfrm>
          <a:prstGeom prst="arc">
            <a:avLst>
              <a:gd name="adj1" fmla="val 1337922"/>
              <a:gd name="adj2" fmla="val 5834851"/>
            </a:avLst>
          </a:prstGeom>
          <a:ln w="50800" cap="flat" cmpd="sng" algn="ctr">
            <a:solidFill>
              <a:schemeClr val="accent1"/>
            </a:solidFill>
            <a:prstDash val="solid"/>
            <a:round/>
            <a:headEnd type="triangle" w="lg" len="lg"/>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TextBox 44"/>
          <p:cNvSpPr txBox="1"/>
          <p:nvPr/>
        </p:nvSpPr>
        <p:spPr>
          <a:xfrm>
            <a:off x="4193853" y="4472764"/>
            <a:ext cx="1586862" cy="338554"/>
          </a:xfrm>
          <a:prstGeom prst="rect">
            <a:avLst/>
          </a:prstGeom>
          <a:noFill/>
        </p:spPr>
        <p:txBody>
          <a:bodyPr wrap="square" rtlCol="0">
            <a:spAutoFit/>
          </a:bodyPr>
          <a:lstStyle/>
          <a:p>
            <a:pPr algn="ctr"/>
            <a:r>
              <a:rPr lang="en-US" sz="1600" dirty="0"/>
              <a:t>R2 - Network</a:t>
            </a:r>
          </a:p>
        </p:txBody>
      </p:sp>
      <p:sp>
        <p:nvSpPr>
          <p:cNvPr id="48" name="TextBox 47"/>
          <p:cNvSpPr txBox="1"/>
          <p:nvPr/>
        </p:nvSpPr>
        <p:spPr>
          <a:xfrm>
            <a:off x="6895372" y="3135561"/>
            <a:ext cx="1586862" cy="338554"/>
          </a:xfrm>
          <a:prstGeom prst="rect">
            <a:avLst/>
          </a:prstGeom>
          <a:noFill/>
        </p:spPr>
        <p:txBody>
          <a:bodyPr wrap="square" rtlCol="0">
            <a:spAutoFit/>
          </a:bodyPr>
          <a:lstStyle/>
          <a:p>
            <a:pPr algn="ctr"/>
            <a:r>
              <a:rPr lang="en-US" sz="1600" dirty="0"/>
              <a:t>R1 - Learning</a:t>
            </a:r>
          </a:p>
        </p:txBody>
      </p:sp>
      <p:sp>
        <p:nvSpPr>
          <p:cNvPr id="30" name="Arc 29"/>
          <p:cNvSpPr/>
          <p:nvPr/>
        </p:nvSpPr>
        <p:spPr>
          <a:xfrm>
            <a:off x="2571363" y="1520585"/>
            <a:ext cx="6570067" cy="4973053"/>
          </a:xfrm>
          <a:prstGeom prst="arc">
            <a:avLst>
              <a:gd name="adj1" fmla="val 8786465"/>
              <a:gd name="adj2" fmla="val 10217892"/>
            </a:avLst>
          </a:prstGeom>
          <a:ln w="50800" cap="flat" cmpd="sng" algn="ctr">
            <a:solidFill>
              <a:schemeClr val="accent1"/>
            </a:solidFill>
            <a:prstDash val="solid"/>
            <a:round/>
            <a:headEnd type="triangle" w="lg" len="lg"/>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Arc 42"/>
          <p:cNvSpPr/>
          <p:nvPr/>
        </p:nvSpPr>
        <p:spPr>
          <a:xfrm>
            <a:off x="2576715" y="1539305"/>
            <a:ext cx="6570067" cy="4973053"/>
          </a:xfrm>
          <a:prstGeom prst="arc">
            <a:avLst>
              <a:gd name="adj1" fmla="val 11375254"/>
              <a:gd name="adj2" fmla="val 12992714"/>
            </a:avLst>
          </a:prstGeom>
          <a:ln w="50800" cap="flat" cmpd="sng" algn="ctr">
            <a:solidFill>
              <a:schemeClr val="accent1"/>
            </a:solidFill>
            <a:prstDash val="solid"/>
            <a:round/>
            <a:headEnd type="triangle" w="lg" len="lg"/>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Arc 43"/>
          <p:cNvSpPr/>
          <p:nvPr/>
        </p:nvSpPr>
        <p:spPr>
          <a:xfrm>
            <a:off x="2628551" y="1455795"/>
            <a:ext cx="6570067" cy="4973053"/>
          </a:xfrm>
          <a:prstGeom prst="arc">
            <a:avLst>
              <a:gd name="adj1" fmla="val 15133725"/>
              <a:gd name="adj2" fmla="val 19445131"/>
            </a:avLst>
          </a:prstGeom>
          <a:ln w="50800" cap="flat" cmpd="sng" algn="ctr">
            <a:solidFill>
              <a:schemeClr val="accent1"/>
            </a:solidFill>
            <a:prstDash val="solid"/>
            <a:round/>
            <a:headEnd type="triangle" w="lg" len="lg"/>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Arc 48"/>
          <p:cNvSpPr/>
          <p:nvPr/>
        </p:nvSpPr>
        <p:spPr>
          <a:xfrm>
            <a:off x="2574051" y="1523273"/>
            <a:ext cx="6570067" cy="4973053"/>
          </a:xfrm>
          <a:prstGeom prst="arc">
            <a:avLst>
              <a:gd name="adj1" fmla="val 3279043"/>
              <a:gd name="adj2" fmla="val 7504541"/>
            </a:avLst>
          </a:prstGeom>
          <a:ln w="50800" cap="flat" cmpd="sng" algn="ctr">
            <a:solidFill>
              <a:schemeClr val="accent1"/>
            </a:solidFill>
            <a:prstDash val="solid"/>
            <a:round/>
            <a:headEnd type="triangle" w="lg" len="lg"/>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Arc 49"/>
          <p:cNvSpPr/>
          <p:nvPr/>
        </p:nvSpPr>
        <p:spPr>
          <a:xfrm>
            <a:off x="2576715" y="1520585"/>
            <a:ext cx="6570067" cy="4973053"/>
          </a:xfrm>
          <a:prstGeom prst="arc">
            <a:avLst>
              <a:gd name="adj1" fmla="val 20607776"/>
              <a:gd name="adj2" fmla="val 2208234"/>
            </a:avLst>
          </a:prstGeom>
          <a:ln w="50800" cap="flat" cmpd="sng" algn="ctr">
            <a:solidFill>
              <a:schemeClr val="accent1"/>
            </a:solidFill>
            <a:prstDash val="solid"/>
            <a:round/>
            <a:headEnd type="triangle" w="lg" len="lg"/>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Arc 19"/>
          <p:cNvSpPr/>
          <p:nvPr/>
        </p:nvSpPr>
        <p:spPr>
          <a:xfrm rot="16200000" flipH="1">
            <a:off x="4770006" y="4125897"/>
            <a:ext cx="267686" cy="477883"/>
          </a:xfrm>
          <a:prstGeom prst="arc">
            <a:avLst>
              <a:gd name="adj1" fmla="val 13506568"/>
              <a:gd name="adj2" fmla="val 11004856"/>
            </a:avLst>
          </a:prstGeom>
          <a:ln>
            <a:solidFill>
              <a:schemeClr val="tx1"/>
            </a:solidFill>
            <a:headEnd type="none" w="lg" len="lg"/>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Arc 20"/>
          <p:cNvSpPr/>
          <p:nvPr/>
        </p:nvSpPr>
        <p:spPr>
          <a:xfrm rot="16200000" flipH="1">
            <a:off x="7503573" y="2788694"/>
            <a:ext cx="267686" cy="477883"/>
          </a:xfrm>
          <a:prstGeom prst="arc">
            <a:avLst>
              <a:gd name="adj1" fmla="val 13506568"/>
              <a:gd name="adj2" fmla="val 11004856"/>
            </a:avLst>
          </a:prstGeom>
          <a:ln>
            <a:solidFill>
              <a:schemeClr val="tx1"/>
            </a:solidFill>
            <a:headEnd type="none" w="lg" len="lg"/>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56317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1845" y="1733266"/>
            <a:ext cx="11370213" cy="3166226"/>
          </a:xfrm>
          <a:prstGeom prst="rect">
            <a:avLst/>
          </a:prstGeom>
        </p:spPr>
      </p:pic>
    </p:spTree>
    <p:extLst>
      <p:ext uri="{BB962C8B-B14F-4D97-AF65-F5344CB8AC3E}">
        <p14:creationId xmlns:p14="http://schemas.microsoft.com/office/powerpoint/2010/main" val="3430672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57632" y="207106"/>
            <a:ext cx="10612395" cy="5866148"/>
          </a:xfrm>
          <a:prstGeom prst="rect">
            <a:avLst/>
          </a:prstGeom>
        </p:spPr>
      </p:pic>
    </p:spTree>
    <p:extLst>
      <p:ext uri="{BB962C8B-B14F-4D97-AF65-F5344CB8AC3E}">
        <p14:creationId xmlns:p14="http://schemas.microsoft.com/office/powerpoint/2010/main" val="975683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37481" y="175064"/>
            <a:ext cx="8832376" cy="6560107"/>
          </a:xfrm>
          <a:prstGeom prst="rect">
            <a:avLst/>
          </a:prstGeom>
        </p:spPr>
      </p:pic>
    </p:spTree>
    <p:extLst>
      <p:ext uri="{BB962C8B-B14F-4D97-AF65-F5344CB8AC3E}">
        <p14:creationId xmlns:p14="http://schemas.microsoft.com/office/powerpoint/2010/main" val="2034045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931980" y="6076892"/>
            <a:ext cx="2260020" cy="7822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65"/>
          <p:cNvGrpSpPr/>
          <p:nvPr/>
        </p:nvGrpSpPr>
        <p:grpSpPr>
          <a:xfrm>
            <a:off x="8100123" y="3012481"/>
            <a:ext cx="2718139" cy="1724628"/>
            <a:chOff x="5263521" y="3174708"/>
            <a:chExt cx="2718139" cy="1724628"/>
          </a:xfrm>
        </p:grpSpPr>
        <p:cxnSp>
          <p:nvCxnSpPr>
            <p:cNvPr id="29" name="Straight Arrow Connector 28"/>
            <p:cNvCxnSpPr>
              <a:cxnSpLocks/>
              <a:stCxn id="27" idx="3"/>
              <a:endCxn id="34" idx="1"/>
            </p:cNvCxnSpPr>
            <p:nvPr/>
          </p:nvCxnSpPr>
          <p:spPr>
            <a:xfrm>
              <a:off x="5315358" y="4429622"/>
              <a:ext cx="1207485" cy="22248"/>
            </a:xfrm>
            <a:prstGeom prst="straightConnector1">
              <a:avLst/>
            </a:prstGeom>
            <a:ln w="76200" cap="flat" cmpd="sng" algn="ctr">
              <a:solidFill>
                <a:srgbClr val="1A4A8D"/>
              </a:solidFill>
              <a:prstDash val="solid"/>
              <a:round/>
              <a:headEnd type="none" w="med" len="med"/>
              <a:tailEnd type="triangle" w="med" len="lg"/>
            </a:ln>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6522843" y="4004404"/>
              <a:ext cx="1458817" cy="894932"/>
            </a:xfrm>
            <a:prstGeom prst="rect">
              <a:avLst/>
            </a:prstGeom>
            <a:solidFill>
              <a:srgbClr val="1A4A8D"/>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New Tech Capacity in Use</a:t>
              </a:r>
            </a:p>
          </p:txBody>
        </p:sp>
        <p:sp>
          <p:nvSpPr>
            <p:cNvPr id="59" name="TextBox 58"/>
            <p:cNvSpPr txBox="1"/>
            <p:nvPr/>
          </p:nvSpPr>
          <p:spPr>
            <a:xfrm>
              <a:off x="5263521" y="4024544"/>
              <a:ext cx="1465643" cy="338554"/>
            </a:xfrm>
            <a:prstGeom prst="rect">
              <a:avLst/>
            </a:prstGeom>
            <a:noFill/>
          </p:spPr>
          <p:txBody>
            <a:bodyPr wrap="square" rtlCol="0">
              <a:spAutoFit/>
            </a:bodyPr>
            <a:lstStyle/>
            <a:p>
              <a:r>
                <a:rPr lang="en-US" sz="1600" dirty="0">
                  <a:solidFill>
                    <a:srgbClr val="4F81BD"/>
                  </a:solidFill>
                </a:rPr>
                <a:t>Constructing</a:t>
              </a:r>
            </a:p>
          </p:txBody>
        </p:sp>
        <p:cxnSp>
          <p:nvCxnSpPr>
            <p:cNvPr id="69" name="Straight Arrow Connector 68"/>
            <p:cNvCxnSpPr>
              <a:cxnSpLocks/>
              <a:endCxn id="59" idx="0"/>
            </p:cNvCxnSpPr>
            <p:nvPr/>
          </p:nvCxnSpPr>
          <p:spPr>
            <a:xfrm flipH="1">
              <a:off x="5996343" y="3657161"/>
              <a:ext cx="384969" cy="367383"/>
            </a:xfrm>
            <a:prstGeom prst="straightConnector1">
              <a:avLst/>
            </a:prstGeom>
            <a:ln w="25400" cap="flat" cmpd="sng" algn="ctr">
              <a:solidFill>
                <a:schemeClr val="accent4"/>
              </a:solidFill>
              <a:prstDash val="solid"/>
              <a:round/>
              <a:headEnd type="none" w="med" len="med"/>
              <a:tailEnd type="arrow" w="lg" len="lg"/>
            </a:ln>
          </p:spPr>
          <p:style>
            <a:lnRef idx="3">
              <a:schemeClr val="accent4"/>
            </a:lnRef>
            <a:fillRef idx="0">
              <a:schemeClr val="accent4"/>
            </a:fillRef>
            <a:effectRef idx="2">
              <a:schemeClr val="accent4"/>
            </a:effectRef>
            <a:fontRef idx="minor">
              <a:schemeClr val="tx1"/>
            </a:fontRef>
          </p:style>
        </p:cxnSp>
        <p:sp>
          <p:nvSpPr>
            <p:cNvPr id="70" name="TextBox 69"/>
            <p:cNvSpPr txBox="1"/>
            <p:nvPr/>
          </p:nvSpPr>
          <p:spPr>
            <a:xfrm>
              <a:off x="5883666" y="3174708"/>
              <a:ext cx="1883172" cy="646331"/>
            </a:xfrm>
            <a:prstGeom prst="rect">
              <a:avLst/>
            </a:prstGeom>
            <a:noFill/>
          </p:spPr>
          <p:txBody>
            <a:bodyPr wrap="square" rtlCol="0">
              <a:spAutoFit/>
            </a:bodyPr>
            <a:lstStyle/>
            <a:p>
              <a:pPr algn="ctr"/>
              <a:r>
                <a:rPr lang="en-US" dirty="0">
                  <a:solidFill>
                    <a:schemeClr val="accent4"/>
                  </a:solidFill>
                </a:rPr>
                <a:t>Construction time (5 years)</a:t>
              </a:r>
            </a:p>
          </p:txBody>
        </p:sp>
      </p:grpSp>
      <p:sp>
        <p:nvSpPr>
          <p:cNvPr id="83" name="Title 5"/>
          <p:cNvSpPr txBox="1">
            <a:spLocks/>
          </p:cNvSpPr>
          <p:nvPr/>
        </p:nvSpPr>
        <p:spPr>
          <a:xfrm>
            <a:off x="1524000" y="1"/>
            <a:ext cx="9144000" cy="1089157"/>
          </a:xfrm>
          <a:prstGeom prst="rect">
            <a:avLst/>
          </a:prstGeom>
          <a:solidFill>
            <a:srgbClr val="FFFFFF"/>
          </a:solidFill>
        </p:spPr>
        <p:txBody>
          <a:bodyPr vert="horz" lIns="91440" tIns="45720" rIns="91440" bIns="45720" rtlCol="0" anchor="ctr">
            <a:noAutofit/>
          </a:bodyPr>
          <a:lstStyle/>
          <a:p>
            <a:pPr algn="ctr" defTabSz="457200">
              <a:spcBef>
                <a:spcPct val="0"/>
              </a:spcBef>
              <a:defRPr/>
            </a:pPr>
            <a:r>
              <a:rPr lang="en-US" sz="4000" b="1" dirty="0">
                <a:solidFill>
                  <a:srgbClr val="0070C0"/>
                </a:solidFill>
                <a:latin typeface="+mj-lt"/>
                <a:ea typeface="+mj-ea"/>
                <a:cs typeface="+mj-cs"/>
              </a:rPr>
              <a:t>New Technology Scale-up Takes Time</a:t>
            </a:r>
          </a:p>
        </p:txBody>
      </p:sp>
      <p:grpSp>
        <p:nvGrpSpPr>
          <p:cNvPr id="3" name="Group 61"/>
          <p:cNvGrpSpPr/>
          <p:nvPr/>
        </p:nvGrpSpPr>
        <p:grpSpPr>
          <a:xfrm>
            <a:off x="3168765" y="1204789"/>
            <a:ext cx="3022625" cy="1765326"/>
            <a:chOff x="3694778" y="1057303"/>
            <a:chExt cx="3022625" cy="1765326"/>
          </a:xfrm>
        </p:grpSpPr>
        <p:cxnSp>
          <p:nvCxnSpPr>
            <p:cNvPr id="17" name="Straight Arrow Connector 16"/>
            <p:cNvCxnSpPr>
              <a:stCxn id="12" idx="3"/>
              <a:endCxn id="19" idx="1"/>
            </p:cNvCxnSpPr>
            <p:nvPr/>
          </p:nvCxnSpPr>
          <p:spPr>
            <a:xfrm>
              <a:off x="3817353" y="2425823"/>
              <a:ext cx="878973" cy="1588"/>
            </a:xfrm>
            <a:prstGeom prst="straightConnector1">
              <a:avLst/>
            </a:prstGeom>
            <a:ln w="76200" cap="flat" cmpd="sng" algn="ctr">
              <a:solidFill>
                <a:srgbClr val="1A4A8D"/>
              </a:solidFill>
              <a:prstDash val="solid"/>
              <a:round/>
              <a:headEnd type="none" w="med" len="med"/>
              <a:tailEnd type="triangle" w="med" len="lg"/>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3694778" y="1792373"/>
              <a:ext cx="1140367" cy="584776"/>
            </a:xfrm>
            <a:prstGeom prst="rect">
              <a:avLst/>
            </a:prstGeom>
            <a:noFill/>
          </p:spPr>
          <p:txBody>
            <a:bodyPr wrap="square" rtlCol="0">
              <a:spAutoFit/>
            </a:bodyPr>
            <a:lstStyle/>
            <a:p>
              <a:pPr algn="ctr"/>
              <a:r>
                <a:rPr lang="en-US" sz="1600" dirty="0">
                  <a:solidFill>
                    <a:srgbClr val="4F81BD"/>
                  </a:solidFill>
                </a:rPr>
                <a:t>Becoming ready</a:t>
              </a:r>
            </a:p>
          </p:txBody>
        </p:sp>
        <p:cxnSp>
          <p:nvCxnSpPr>
            <p:cNvPr id="80" name="Straight Arrow Connector 79"/>
            <p:cNvCxnSpPr>
              <a:cxnSpLocks/>
              <a:stCxn id="56" idx="0"/>
            </p:cNvCxnSpPr>
            <p:nvPr/>
          </p:nvCxnSpPr>
          <p:spPr>
            <a:xfrm flipV="1">
              <a:off x="4264962" y="1469207"/>
              <a:ext cx="419445" cy="323166"/>
            </a:xfrm>
            <a:prstGeom prst="straightConnector1">
              <a:avLst/>
            </a:prstGeom>
            <a:ln w="25400" cap="flat" cmpd="sng" algn="ctr">
              <a:solidFill>
                <a:schemeClr val="accent4"/>
              </a:solidFill>
              <a:prstDash val="solid"/>
              <a:round/>
              <a:headEnd type="arrow" w="lg" len="lg"/>
              <a:tailEnd type="none" w="med" len="med"/>
            </a:ln>
          </p:spPr>
          <p:style>
            <a:lnRef idx="3">
              <a:schemeClr val="accent4"/>
            </a:lnRef>
            <a:fillRef idx="0">
              <a:schemeClr val="accent4"/>
            </a:fillRef>
            <a:effectRef idx="2">
              <a:schemeClr val="accent4"/>
            </a:effectRef>
            <a:fontRef idx="minor">
              <a:schemeClr val="tx1"/>
            </a:fontRef>
          </p:style>
        </p:cxnSp>
        <p:sp>
          <p:nvSpPr>
            <p:cNvPr id="81" name="TextBox 80"/>
            <p:cNvSpPr txBox="1"/>
            <p:nvPr/>
          </p:nvSpPr>
          <p:spPr>
            <a:xfrm>
              <a:off x="4417388" y="1057303"/>
              <a:ext cx="2008508" cy="646331"/>
            </a:xfrm>
            <a:prstGeom prst="rect">
              <a:avLst/>
            </a:prstGeom>
            <a:noFill/>
          </p:spPr>
          <p:txBody>
            <a:bodyPr wrap="square" rtlCol="0">
              <a:spAutoFit/>
            </a:bodyPr>
            <a:lstStyle/>
            <a:p>
              <a:pPr algn="ctr"/>
              <a:r>
                <a:rPr lang="en-US" dirty="0">
                  <a:solidFill>
                    <a:schemeClr val="accent4"/>
                  </a:solidFill>
                </a:rPr>
                <a:t>Commercialization time (12 years)</a:t>
              </a:r>
            </a:p>
          </p:txBody>
        </p:sp>
        <p:sp>
          <p:nvSpPr>
            <p:cNvPr id="19" name="Rectangle 18"/>
            <p:cNvSpPr/>
            <p:nvPr/>
          </p:nvSpPr>
          <p:spPr>
            <a:xfrm>
              <a:off x="4696326" y="2032193"/>
              <a:ext cx="2021077" cy="790436"/>
            </a:xfrm>
            <a:prstGeom prst="rect">
              <a:avLst/>
            </a:prstGeom>
            <a:solidFill>
              <a:srgbClr val="1A4A8D"/>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New Tech in Commercial-ready</a:t>
              </a:r>
            </a:p>
          </p:txBody>
        </p:sp>
      </p:grpSp>
      <p:grpSp>
        <p:nvGrpSpPr>
          <p:cNvPr id="4" name="Group 59"/>
          <p:cNvGrpSpPr/>
          <p:nvPr/>
        </p:nvGrpSpPr>
        <p:grpSpPr>
          <a:xfrm>
            <a:off x="155329" y="1167956"/>
            <a:ext cx="3136011" cy="1800571"/>
            <a:chOff x="681342" y="1020470"/>
            <a:chExt cx="3136011" cy="1800571"/>
          </a:xfrm>
        </p:grpSpPr>
        <p:sp>
          <p:nvSpPr>
            <p:cNvPr id="8" name="Cloud 7"/>
            <p:cNvSpPr/>
            <p:nvPr/>
          </p:nvSpPr>
          <p:spPr>
            <a:xfrm>
              <a:off x="681342" y="2199058"/>
              <a:ext cx="583143" cy="453529"/>
            </a:xfrm>
            <a:prstGeom prst="cloud">
              <a:avLst/>
            </a:prstGeom>
            <a:ln>
              <a:solidFill>
                <a:srgbClr val="1A4A8D"/>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11" name="Straight Arrow Connector 10"/>
            <p:cNvCxnSpPr>
              <a:stCxn id="8" idx="0"/>
              <a:endCxn id="12" idx="1"/>
            </p:cNvCxnSpPr>
            <p:nvPr/>
          </p:nvCxnSpPr>
          <p:spPr>
            <a:xfrm>
              <a:off x="1263999" y="2425823"/>
              <a:ext cx="972389" cy="1588"/>
            </a:xfrm>
            <a:prstGeom prst="straightConnector1">
              <a:avLst/>
            </a:prstGeom>
            <a:ln w="76200" cap="flat" cmpd="sng" algn="ctr">
              <a:solidFill>
                <a:srgbClr val="1A4A8D"/>
              </a:solidFill>
              <a:prstDash val="solid"/>
              <a:round/>
              <a:headEnd type="none" w="med" len="med"/>
              <a:tailEnd type="triangle" w="med" len="lg"/>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1215476" y="1720397"/>
              <a:ext cx="1140367" cy="584776"/>
            </a:xfrm>
            <a:prstGeom prst="rect">
              <a:avLst/>
            </a:prstGeom>
            <a:noFill/>
            <a:ln>
              <a:noFill/>
            </a:ln>
          </p:spPr>
          <p:txBody>
            <a:bodyPr wrap="square" rtlCol="0">
              <a:spAutoFit/>
            </a:bodyPr>
            <a:lstStyle/>
            <a:p>
              <a:r>
                <a:rPr lang="en-US" sz="1600" dirty="0">
                  <a:solidFill>
                    <a:srgbClr val="0070C0"/>
                  </a:solidFill>
                </a:rPr>
                <a:t>Achieving prototype</a:t>
              </a:r>
            </a:p>
          </p:txBody>
        </p:sp>
        <p:cxnSp>
          <p:nvCxnSpPr>
            <p:cNvPr id="75" name="Straight Arrow Connector 74"/>
            <p:cNvCxnSpPr>
              <a:cxnSpLocks/>
              <a:stCxn id="55" idx="0"/>
            </p:cNvCxnSpPr>
            <p:nvPr/>
          </p:nvCxnSpPr>
          <p:spPr>
            <a:xfrm flipV="1">
              <a:off x="1785660" y="1380468"/>
              <a:ext cx="386103" cy="339929"/>
            </a:xfrm>
            <a:prstGeom prst="straightConnector1">
              <a:avLst/>
            </a:prstGeom>
            <a:ln w="25400" cap="flat" cmpd="sng" algn="ctr">
              <a:solidFill>
                <a:schemeClr val="accent4"/>
              </a:solidFill>
              <a:prstDash val="solid"/>
              <a:round/>
              <a:headEnd type="arrow" w="lg" len="lg"/>
              <a:tailEnd type="none" w="med" len="med"/>
            </a:ln>
          </p:spPr>
          <p:style>
            <a:lnRef idx="3">
              <a:schemeClr val="accent4"/>
            </a:lnRef>
            <a:fillRef idx="0">
              <a:schemeClr val="accent4"/>
            </a:fillRef>
            <a:effectRef idx="2">
              <a:schemeClr val="accent4"/>
            </a:effectRef>
            <a:fontRef idx="minor">
              <a:schemeClr val="tx1"/>
            </a:fontRef>
          </p:style>
        </p:cxnSp>
        <p:sp>
          <p:nvSpPr>
            <p:cNvPr id="78" name="TextBox 77"/>
            <p:cNvSpPr txBox="1"/>
            <p:nvPr/>
          </p:nvSpPr>
          <p:spPr>
            <a:xfrm>
              <a:off x="2171763" y="1020470"/>
              <a:ext cx="1390219" cy="646331"/>
            </a:xfrm>
            <a:prstGeom prst="rect">
              <a:avLst/>
            </a:prstGeom>
            <a:noFill/>
          </p:spPr>
          <p:txBody>
            <a:bodyPr wrap="square" rtlCol="0">
              <a:spAutoFit/>
            </a:bodyPr>
            <a:lstStyle/>
            <a:p>
              <a:r>
                <a:rPr lang="en-US" dirty="0">
                  <a:solidFill>
                    <a:schemeClr val="accent4"/>
                  </a:solidFill>
                </a:rPr>
                <a:t>R&amp;D success year</a:t>
              </a:r>
            </a:p>
          </p:txBody>
        </p:sp>
        <p:sp>
          <p:nvSpPr>
            <p:cNvPr id="12" name="Rectangle 11"/>
            <p:cNvSpPr/>
            <p:nvPr/>
          </p:nvSpPr>
          <p:spPr>
            <a:xfrm>
              <a:off x="2236388" y="2030605"/>
              <a:ext cx="1580965" cy="790436"/>
            </a:xfrm>
            <a:prstGeom prst="rect">
              <a:avLst/>
            </a:prstGeom>
            <a:solidFill>
              <a:srgbClr val="1A4A8D"/>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New Tech in R&amp;D Prototype</a:t>
              </a:r>
            </a:p>
          </p:txBody>
        </p:sp>
      </p:grpSp>
      <p:grpSp>
        <p:nvGrpSpPr>
          <p:cNvPr id="5" name="Group 63"/>
          <p:cNvGrpSpPr/>
          <p:nvPr/>
        </p:nvGrpSpPr>
        <p:grpSpPr>
          <a:xfrm>
            <a:off x="4158394" y="2968527"/>
            <a:ext cx="3993566" cy="1816735"/>
            <a:chOff x="1321791" y="3130755"/>
            <a:chExt cx="3993566" cy="1816735"/>
          </a:xfrm>
        </p:grpSpPr>
        <p:cxnSp>
          <p:nvCxnSpPr>
            <p:cNvPr id="24" name="Straight Arrow Connector 23"/>
            <p:cNvCxnSpPr>
              <a:cxnSpLocks/>
              <a:endCxn id="25" idx="0"/>
            </p:cNvCxnSpPr>
            <p:nvPr/>
          </p:nvCxnSpPr>
          <p:spPr>
            <a:xfrm>
              <a:off x="2059026" y="3130755"/>
              <a:ext cx="1" cy="778449"/>
            </a:xfrm>
            <a:prstGeom prst="straightConnector1">
              <a:avLst/>
            </a:prstGeom>
            <a:ln w="76200" cap="flat" cmpd="sng" algn="ctr">
              <a:solidFill>
                <a:srgbClr val="1A4A8D"/>
              </a:solidFill>
              <a:prstDash val="solid"/>
              <a:round/>
              <a:headEnd type="none" w="med" len="med"/>
              <a:tailEnd type="triangle" w="med"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cxnSpLocks/>
              <a:stCxn id="25" idx="3"/>
              <a:endCxn id="27" idx="1"/>
            </p:cNvCxnSpPr>
            <p:nvPr/>
          </p:nvCxnSpPr>
          <p:spPr>
            <a:xfrm>
              <a:off x="2796262" y="4428347"/>
              <a:ext cx="1058689" cy="1276"/>
            </a:xfrm>
            <a:prstGeom prst="straightConnector1">
              <a:avLst/>
            </a:prstGeom>
            <a:ln w="76200" cap="flat" cmpd="sng" algn="ctr">
              <a:solidFill>
                <a:srgbClr val="1A4A8D"/>
              </a:solidFill>
              <a:prstDash val="solid"/>
              <a:round/>
              <a:headEnd type="none" w="med" len="med"/>
              <a:tailEnd type="triangle" w="med" len="lg"/>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rot="35545">
              <a:off x="2142951" y="3224270"/>
              <a:ext cx="1140367" cy="584776"/>
            </a:xfrm>
            <a:prstGeom prst="rect">
              <a:avLst/>
            </a:prstGeom>
            <a:noFill/>
          </p:spPr>
          <p:txBody>
            <a:bodyPr wrap="square" rtlCol="0">
              <a:spAutoFit/>
            </a:bodyPr>
            <a:lstStyle/>
            <a:p>
              <a:r>
                <a:rPr lang="en-US" sz="1600" dirty="0">
                  <a:solidFill>
                    <a:srgbClr val="4F81BD"/>
                  </a:solidFill>
                </a:rPr>
                <a:t>Ordering capacity</a:t>
              </a:r>
            </a:p>
          </p:txBody>
        </p:sp>
        <p:sp>
          <p:nvSpPr>
            <p:cNvPr id="58" name="TextBox 57"/>
            <p:cNvSpPr txBox="1"/>
            <p:nvPr/>
          </p:nvSpPr>
          <p:spPr>
            <a:xfrm>
              <a:off x="2650325" y="4023212"/>
              <a:ext cx="1288749" cy="338554"/>
            </a:xfrm>
            <a:prstGeom prst="rect">
              <a:avLst/>
            </a:prstGeom>
            <a:noFill/>
          </p:spPr>
          <p:txBody>
            <a:bodyPr wrap="square" rtlCol="0">
              <a:spAutoFit/>
            </a:bodyPr>
            <a:lstStyle/>
            <a:p>
              <a:pPr algn="ctr"/>
              <a:r>
                <a:rPr lang="en-US" sz="1600" dirty="0">
                  <a:solidFill>
                    <a:srgbClr val="4F81BD"/>
                  </a:solidFill>
                </a:rPr>
                <a:t>Permitting</a:t>
              </a:r>
            </a:p>
          </p:txBody>
        </p:sp>
        <p:cxnSp>
          <p:nvCxnSpPr>
            <p:cNvPr id="65" name="Straight Arrow Connector 64"/>
            <p:cNvCxnSpPr>
              <a:cxnSpLocks/>
            </p:cNvCxnSpPr>
            <p:nvPr/>
          </p:nvCxnSpPr>
          <p:spPr>
            <a:xfrm flipH="1">
              <a:off x="3290149" y="3689240"/>
              <a:ext cx="373167" cy="378261"/>
            </a:xfrm>
            <a:prstGeom prst="straightConnector1">
              <a:avLst/>
            </a:prstGeom>
            <a:ln w="25400" cap="flat" cmpd="sng" algn="ctr">
              <a:solidFill>
                <a:schemeClr val="accent4"/>
              </a:solidFill>
              <a:prstDash val="solid"/>
              <a:round/>
              <a:headEnd type="none" w="med" len="med"/>
              <a:tailEnd type="arrow" w="lg" len="lg"/>
            </a:ln>
          </p:spPr>
          <p:style>
            <a:lnRef idx="3">
              <a:schemeClr val="accent4"/>
            </a:lnRef>
            <a:fillRef idx="0">
              <a:schemeClr val="accent4"/>
            </a:fillRef>
            <a:effectRef idx="2">
              <a:schemeClr val="accent4"/>
            </a:effectRef>
            <a:fontRef idx="minor">
              <a:schemeClr val="tx1"/>
            </a:fontRef>
          </p:style>
        </p:cxnSp>
        <p:sp>
          <p:nvSpPr>
            <p:cNvPr id="67" name="TextBox 66"/>
            <p:cNvSpPr txBox="1"/>
            <p:nvPr/>
          </p:nvSpPr>
          <p:spPr>
            <a:xfrm>
              <a:off x="3398988" y="3174708"/>
              <a:ext cx="1883171" cy="646331"/>
            </a:xfrm>
            <a:prstGeom prst="rect">
              <a:avLst/>
            </a:prstGeom>
            <a:noFill/>
          </p:spPr>
          <p:txBody>
            <a:bodyPr wrap="square" rtlCol="0">
              <a:spAutoFit/>
            </a:bodyPr>
            <a:lstStyle/>
            <a:p>
              <a:pPr algn="ctr"/>
              <a:r>
                <a:rPr lang="en-US" dirty="0">
                  <a:solidFill>
                    <a:schemeClr val="accent4"/>
                  </a:solidFill>
                </a:rPr>
                <a:t>Development time (2 years)</a:t>
              </a:r>
            </a:p>
          </p:txBody>
        </p:sp>
        <p:sp>
          <p:nvSpPr>
            <p:cNvPr id="27" name="Rectangle 26"/>
            <p:cNvSpPr/>
            <p:nvPr/>
          </p:nvSpPr>
          <p:spPr>
            <a:xfrm>
              <a:off x="3854951" y="3959754"/>
              <a:ext cx="1460406" cy="939737"/>
            </a:xfrm>
            <a:prstGeom prst="rect">
              <a:avLst/>
            </a:prstGeom>
            <a:solidFill>
              <a:srgbClr val="1A4A8D"/>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New Tech Capacity in Construction</a:t>
              </a:r>
            </a:p>
          </p:txBody>
        </p:sp>
        <p:sp>
          <p:nvSpPr>
            <p:cNvPr id="25" name="Rectangle 24"/>
            <p:cNvSpPr/>
            <p:nvPr/>
          </p:nvSpPr>
          <p:spPr>
            <a:xfrm>
              <a:off x="1321791" y="3909204"/>
              <a:ext cx="1474471" cy="1038286"/>
            </a:xfrm>
            <a:prstGeom prst="rect">
              <a:avLst/>
            </a:prstGeom>
            <a:solidFill>
              <a:srgbClr val="1A4A8D"/>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New Tech Capacity in Development</a:t>
              </a:r>
            </a:p>
          </p:txBody>
        </p:sp>
      </p:grpSp>
      <p:grpSp>
        <p:nvGrpSpPr>
          <p:cNvPr id="48" name="Group 47">
            <a:extLst>
              <a:ext uri="{FF2B5EF4-FFF2-40B4-BE49-F238E27FC236}">
                <a16:creationId xmlns:a16="http://schemas.microsoft.com/office/drawing/2014/main" id="{B0387689-7F43-3842-8FF5-72294A70D98E}"/>
              </a:ext>
            </a:extLst>
          </p:cNvPr>
          <p:cNvGrpSpPr/>
          <p:nvPr/>
        </p:nvGrpSpPr>
        <p:grpSpPr>
          <a:xfrm>
            <a:off x="7428321" y="4300911"/>
            <a:ext cx="4532732" cy="2422312"/>
            <a:chOff x="7428321" y="4300911"/>
            <a:chExt cx="4532732" cy="2422312"/>
          </a:xfrm>
        </p:grpSpPr>
        <p:grpSp>
          <p:nvGrpSpPr>
            <p:cNvPr id="6" name="Group 71"/>
            <p:cNvGrpSpPr/>
            <p:nvPr/>
          </p:nvGrpSpPr>
          <p:grpSpPr>
            <a:xfrm>
              <a:off x="7818756" y="4300911"/>
              <a:ext cx="4142297" cy="2422312"/>
              <a:chOff x="4982153" y="4463139"/>
              <a:chExt cx="4142297" cy="2422312"/>
            </a:xfrm>
          </p:grpSpPr>
          <p:cxnSp>
            <p:nvCxnSpPr>
              <p:cNvPr id="39" name="Straight Arrow Connector 38"/>
              <p:cNvCxnSpPr>
                <a:cxnSpLocks/>
                <a:endCxn id="42" idx="1"/>
              </p:cNvCxnSpPr>
              <p:nvPr/>
            </p:nvCxnSpPr>
            <p:spPr>
              <a:xfrm>
                <a:off x="4982153" y="5697399"/>
                <a:ext cx="1290238" cy="0"/>
              </a:xfrm>
              <a:prstGeom prst="straightConnector1">
                <a:avLst/>
              </a:prstGeom>
              <a:ln w="76200" cap="flat" cmpd="sng" algn="ctr">
                <a:solidFill>
                  <a:schemeClr val="accent3">
                    <a:lumMod val="50000"/>
                  </a:schemeClr>
                </a:solidFill>
                <a:prstDash val="solid"/>
                <a:round/>
                <a:headEnd type="none" w="med" len="med"/>
                <a:tailEnd type="triangle" w="med" len="lg"/>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42" idx="3"/>
                <a:endCxn id="44" idx="2"/>
              </p:cNvCxnSpPr>
              <p:nvPr/>
            </p:nvCxnSpPr>
            <p:spPr>
              <a:xfrm flipV="1">
                <a:off x="7644791" y="5691047"/>
                <a:ext cx="870604" cy="6352"/>
              </a:xfrm>
              <a:prstGeom prst="straightConnector1">
                <a:avLst/>
              </a:prstGeom>
              <a:ln w="76200" cap="flat" cmpd="sng" algn="ctr">
                <a:solidFill>
                  <a:schemeClr val="accent3">
                    <a:lumMod val="50000"/>
                  </a:schemeClr>
                </a:solidFill>
                <a:prstDash val="solid"/>
                <a:round/>
                <a:headEnd type="none" w="med" len="med"/>
                <a:tailEnd type="triangle" w="med" len="lg"/>
              </a:ln>
            </p:spPr>
            <p:style>
              <a:lnRef idx="2">
                <a:schemeClr val="accent1"/>
              </a:lnRef>
              <a:fillRef idx="0">
                <a:schemeClr val="accent1"/>
              </a:fillRef>
              <a:effectRef idx="1">
                <a:schemeClr val="accent1"/>
              </a:effectRef>
              <a:fontRef idx="minor">
                <a:schemeClr val="tx1"/>
              </a:fontRef>
            </p:style>
          </p:cxnSp>
          <p:sp>
            <p:nvSpPr>
              <p:cNvPr id="44" name="Cloud 43"/>
              <p:cNvSpPr/>
              <p:nvPr/>
            </p:nvSpPr>
            <p:spPr>
              <a:xfrm>
                <a:off x="8513901" y="5461549"/>
                <a:ext cx="481725" cy="458996"/>
              </a:xfrm>
              <a:prstGeom prst="cloud">
                <a:avLst/>
              </a:prstGeom>
              <a:ln>
                <a:solidFill>
                  <a:schemeClr val="accent3">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5" name="TextBox 44"/>
              <p:cNvSpPr txBox="1"/>
              <p:nvPr/>
            </p:nvSpPr>
            <p:spPr>
              <a:xfrm>
                <a:off x="7593995" y="5722662"/>
                <a:ext cx="1140367" cy="338554"/>
              </a:xfrm>
              <a:prstGeom prst="rect">
                <a:avLst/>
              </a:prstGeom>
              <a:noFill/>
            </p:spPr>
            <p:txBody>
              <a:bodyPr wrap="square" rtlCol="0">
                <a:spAutoFit/>
              </a:bodyPr>
              <a:lstStyle/>
              <a:p>
                <a:r>
                  <a:rPr lang="en-US" sz="1600" dirty="0">
                    <a:solidFill>
                      <a:srgbClr val="4F81BD"/>
                    </a:solidFill>
                  </a:rPr>
                  <a:t>Retiring</a:t>
                </a:r>
              </a:p>
            </p:txBody>
          </p:sp>
          <p:sp>
            <p:nvSpPr>
              <p:cNvPr id="49" name="TextBox 48"/>
              <p:cNvSpPr txBox="1"/>
              <p:nvPr/>
            </p:nvSpPr>
            <p:spPr>
              <a:xfrm>
                <a:off x="7241279" y="6239120"/>
                <a:ext cx="1883171" cy="646331"/>
              </a:xfrm>
              <a:prstGeom prst="rect">
                <a:avLst/>
              </a:prstGeom>
              <a:noFill/>
            </p:spPr>
            <p:txBody>
              <a:bodyPr wrap="square" rtlCol="0">
                <a:spAutoFit/>
              </a:bodyPr>
              <a:lstStyle/>
              <a:p>
                <a:pPr algn="ctr"/>
                <a:r>
                  <a:rPr lang="en-US" dirty="0">
                    <a:solidFill>
                      <a:schemeClr val="accent4"/>
                    </a:solidFill>
                  </a:rPr>
                  <a:t>Average lifetime (30 years)</a:t>
                </a:r>
              </a:p>
            </p:txBody>
          </p:sp>
          <p:sp>
            <p:nvSpPr>
              <p:cNvPr id="52" name="TextBox 51"/>
              <p:cNvSpPr txBox="1"/>
              <p:nvPr/>
            </p:nvSpPr>
            <p:spPr>
              <a:xfrm>
                <a:off x="5071949" y="5735928"/>
                <a:ext cx="1465643" cy="338554"/>
              </a:xfrm>
              <a:prstGeom prst="rect">
                <a:avLst/>
              </a:prstGeom>
              <a:noFill/>
            </p:spPr>
            <p:txBody>
              <a:bodyPr wrap="square" rtlCol="0">
                <a:spAutoFit/>
              </a:bodyPr>
              <a:lstStyle/>
              <a:p>
                <a:r>
                  <a:rPr lang="en-US" sz="1600" dirty="0">
                    <a:solidFill>
                      <a:srgbClr val="4F81BD"/>
                    </a:solidFill>
                  </a:rPr>
                  <a:t>Constructing</a:t>
                </a:r>
              </a:p>
            </p:txBody>
          </p:sp>
          <p:cxnSp>
            <p:nvCxnSpPr>
              <p:cNvPr id="63" name="Straight Arrow Connector 62"/>
              <p:cNvCxnSpPr>
                <a:stCxn id="49" idx="0"/>
              </p:cNvCxnSpPr>
              <p:nvPr/>
            </p:nvCxnSpPr>
            <p:spPr>
              <a:xfrm rot="16200000" flipV="1">
                <a:off x="7933400" y="5989655"/>
                <a:ext cx="242176" cy="256754"/>
              </a:xfrm>
              <a:prstGeom prst="straightConnector1">
                <a:avLst/>
              </a:prstGeom>
              <a:ln w="25400" cap="flat" cmpd="sng" algn="ctr">
                <a:solidFill>
                  <a:schemeClr val="accent4"/>
                </a:solidFill>
                <a:prstDash val="solid"/>
                <a:round/>
                <a:headEnd type="none" w="med" len="med"/>
                <a:tailEnd type="arrow" w="lg" len="lg"/>
              </a:ln>
            </p:spPr>
            <p:style>
              <a:lnRef idx="3">
                <a:schemeClr val="accent4"/>
              </a:lnRef>
              <a:fillRef idx="0">
                <a:schemeClr val="accent4"/>
              </a:fillRef>
              <a:effectRef idx="2">
                <a:schemeClr val="accent4"/>
              </a:effectRef>
              <a:fontRef idx="minor">
                <a:schemeClr val="tx1"/>
              </a:fontRef>
            </p:style>
          </p:cxnSp>
          <p:cxnSp>
            <p:nvCxnSpPr>
              <p:cNvPr id="68" name="Straight Arrow Connector 67"/>
              <p:cNvCxnSpPr/>
              <p:nvPr/>
            </p:nvCxnSpPr>
            <p:spPr>
              <a:xfrm rot="5400000">
                <a:off x="5076256" y="5069984"/>
                <a:ext cx="1215278" cy="1588"/>
              </a:xfrm>
              <a:prstGeom prst="straightConnector1">
                <a:avLst/>
              </a:prstGeom>
              <a:ln>
                <a:solidFill>
                  <a:schemeClr val="accent2"/>
                </a:solidFill>
                <a:prstDash val="dash"/>
                <a:tailEnd type="triangle" w="lg" len="lg"/>
              </a:ln>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rot="16200000">
                <a:off x="5052558" y="4854063"/>
                <a:ext cx="894931" cy="369332"/>
              </a:xfrm>
              <a:prstGeom prst="rect">
                <a:avLst/>
              </a:prstGeom>
              <a:noFill/>
            </p:spPr>
            <p:txBody>
              <a:bodyPr wrap="square" rtlCol="0">
                <a:spAutoFit/>
              </a:bodyPr>
              <a:lstStyle/>
              <a:p>
                <a:pPr algn="ctr"/>
                <a:r>
                  <a:rPr lang="en-US" dirty="0">
                    <a:solidFill>
                      <a:schemeClr val="accent4"/>
                    </a:solidFill>
                  </a:rPr>
                  <a:t>(</a:t>
                </a:r>
                <a:r>
                  <a:rPr lang="en-US" b="1" dirty="0">
                    <a:solidFill>
                      <a:schemeClr val="accent4"/>
                    </a:solidFill>
                  </a:rPr>
                  <a:t>Less</a:t>
                </a:r>
                <a:r>
                  <a:rPr lang="en-US" dirty="0">
                    <a:solidFill>
                      <a:schemeClr val="accent4"/>
                    </a:solidFill>
                  </a:rPr>
                  <a:t>)</a:t>
                </a:r>
              </a:p>
            </p:txBody>
          </p:sp>
          <p:sp>
            <p:nvSpPr>
              <p:cNvPr id="42" name="Rectangle 41"/>
              <p:cNvSpPr/>
              <p:nvPr/>
            </p:nvSpPr>
            <p:spPr>
              <a:xfrm>
                <a:off x="6272391" y="5297417"/>
                <a:ext cx="1372400" cy="799963"/>
              </a:xfrm>
              <a:prstGeom prst="rect">
                <a:avLst/>
              </a:prstGeom>
              <a:solidFill>
                <a:schemeClr val="accent3">
                  <a:lumMod val="5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Fossil Fuel Capacity in Use</a:t>
                </a:r>
              </a:p>
            </p:txBody>
          </p:sp>
        </p:grpSp>
        <p:sp>
          <p:nvSpPr>
            <p:cNvPr id="60" name="Cloud 59">
              <a:extLst>
                <a:ext uri="{FF2B5EF4-FFF2-40B4-BE49-F238E27FC236}">
                  <a16:creationId xmlns:a16="http://schemas.microsoft.com/office/drawing/2014/main" id="{F4E469DB-47E6-E145-B942-BCC793E9A5B8}"/>
                </a:ext>
              </a:extLst>
            </p:cNvPr>
            <p:cNvSpPr/>
            <p:nvPr/>
          </p:nvSpPr>
          <p:spPr>
            <a:xfrm>
              <a:off x="7428321" y="5344202"/>
              <a:ext cx="481725" cy="458996"/>
            </a:xfrm>
            <a:prstGeom prst="cloud">
              <a:avLst/>
            </a:prstGeom>
            <a:ln>
              <a:solidFill>
                <a:schemeClr val="accent3">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382360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2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left)">
                                      <p:cBhvr>
                                        <p:cTn id="27"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054034" y="1583391"/>
            <a:ext cx="3136515" cy="677108"/>
          </a:xfrm>
          <a:prstGeom prst="rect">
            <a:avLst/>
          </a:prstGeom>
          <a:noFill/>
        </p:spPr>
        <p:txBody>
          <a:bodyPr wrap="square" rtlCol="0">
            <a:spAutoFit/>
          </a:bodyPr>
          <a:lstStyle/>
          <a:p>
            <a:pPr algn="ctr"/>
            <a:r>
              <a:rPr lang="en-US" sz="1900" dirty="0"/>
              <a:t>Total greenhouse gases (GHGs)</a:t>
            </a:r>
          </a:p>
        </p:txBody>
      </p:sp>
      <p:sp>
        <p:nvSpPr>
          <p:cNvPr id="12" name="TextBox 11"/>
          <p:cNvSpPr txBox="1"/>
          <p:nvPr/>
        </p:nvSpPr>
        <p:spPr>
          <a:xfrm>
            <a:off x="6511828" y="1227191"/>
            <a:ext cx="1485991" cy="384721"/>
          </a:xfrm>
          <a:prstGeom prst="rect">
            <a:avLst/>
          </a:prstGeom>
          <a:noFill/>
        </p:spPr>
        <p:txBody>
          <a:bodyPr wrap="square" rtlCol="0">
            <a:spAutoFit/>
          </a:bodyPr>
          <a:lstStyle/>
          <a:p>
            <a:r>
              <a:rPr lang="en-US" sz="1900" dirty="0"/>
              <a:t>Temperature</a:t>
            </a:r>
          </a:p>
        </p:txBody>
      </p:sp>
      <p:grpSp>
        <p:nvGrpSpPr>
          <p:cNvPr id="2" name="Group 1">
            <a:extLst>
              <a:ext uri="{FF2B5EF4-FFF2-40B4-BE49-F238E27FC236}">
                <a16:creationId xmlns:a16="http://schemas.microsoft.com/office/drawing/2014/main" id="{9964BE06-67AB-C142-AF92-D6290AE656E2}"/>
              </a:ext>
            </a:extLst>
          </p:cNvPr>
          <p:cNvGrpSpPr/>
          <p:nvPr/>
        </p:nvGrpSpPr>
        <p:grpSpPr>
          <a:xfrm>
            <a:off x="1373173" y="4211078"/>
            <a:ext cx="5317068" cy="1168176"/>
            <a:chOff x="281119" y="4214624"/>
            <a:chExt cx="5317068" cy="1168176"/>
          </a:xfrm>
        </p:grpSpPr>
        <p:sp>
          <p:nvSpPr>
            <p:cNvPr id="4" name="TextBox 3"/>
            <p:cNvSpPr txBox="1"/>
            <p:nvPr/>
          </p:nvSpPr>
          <p:spPr>
            <a:xfrm>
              <a:off x="281119" y="4705691"/>
              <a:ext cx="1259943" cy="384721"/>
            </a:xfrm>
            <a:prstGeom prst="rect">
              <a:avLst/>
            </a:prstGeom>
            <a:noFill/>
          </p:spPr>
          <p:txBody>
            <a:bodyPr wrap="none" rtlCol="0">
              <a:spAutoFit/>
            </a:bodyPr>
            <a:lstStyle/>
            <a:p>
              <a:r>
                <a:rPr lang="en-US" sz="1900" dirty="0"/>
                <a:t>Population</a:t>
              </a:r>
            </a:p>
          </p:txBody>
        </p:sp>
        <p:sp>
          <p:nvSpPr>
            <p:cNvPr id="5" name="TextBox 4"/>
            <p:cNvSpPr txBox="1"/>
            <p:nvPr/>
          </p:nvSpPr>
          <p:spPr>
            <a:xfrm>
              <a:off x="1703519" y="4722624"/>
              <a:ext cx="1509310" cy="384721"/>
            </a:xfrm>
            <a:prstGeom prst="rect">
              <a:avLst/>
            </a:prstGeom>
            <a:noFill/>
          </p:spPr>
          <p:txBody>
            <a:bodyPr wrap="none" rtlCol="0">
              <a:spAutoFit/>
            </a:bodyPr>
            <a:lstStyle/>
            <a:p>
              <a:r>
                <a:rPr lang="en-US" sz="1900" dirty="0"/>
                <a:t>Consumption</a:t>
              </a:r>
            </a:p>
          </p:txBody>
        </p:sp>
        <p:sp>
          <p:nvSpPr>
            <p:cNvPr id="6" name="TextBox 5"/>
            <p:cNvSpPr txBox="1"/>
            <p:nvPr/>
          </p:nvSpPr>
          <p:spPr>
            <a:xfrm>
              <a:off x="3261386" y="4652027"/>
              <a:ext cx="1168400" cy="677108"/>
            </a:xfrm>
            <a:prstGeom prst="rect">
              <a:avLst/>
            </a:prstGeom>
            <a:noFill/>
          </p:spPr>
          <p:txBody>
            <a:bodyPr wrap="square" rtlCol="0">
              <a:spAutoFit/>
            </a:bodyPr>
            <a:lstStyle/>
            <a:p>
              <a:r>
                <a:rPr lang="en-US" sz="1900" dirty="0"/>
                <a:t>Energy intensity</a:t>
              </a:r>
            </a:p>
          </p:txBody>
        </p:sp>
        <p:sp>
          <p:nvSpPr>
            <p:cNvPr id="7" name="TextBox 6"/>
            <p:cNvSpPr txBox="1"/>
            <p:nvPr/>
          </p:nvSpPr>
          <p:spPr>
            <a:xfrm>
              <a:off x="4480587" y="4705692"/>
              <a:ext cx="1117600" cy="677108"/>
            </a:xfrm>
            <a:prstGeom prst="rect">
              <a:avLst/>
            </a:prstGeom>
            <a:noFill/>
          </p:spPr>
          <p:txBody>
            <a:bodyPr wrap="square" rtlCol="0">
              <a:spAutoFit/>
            </a:bodyPr>
            <a:lstStyle/>
            <a:p>
              <a:r>
                <a:rPr lang="en-US" sz="1900" dirty="0"/>
                <a:t>Carbon intensity</a:t>
              </a:r>
            </a:p>
          </p:txBody>
        </p:sp>
        <p:cxnSp>
          <p:nvCxnSpPr>
            <p:cNvPr id="14" name="Straight Arrow Connector 13"/>
            <p:cNvCxnSpPr/>
            <p:nvPr/>
          </p:nvCxnSpPr>
          <p:spPr>
            <a:xfrm flipV="1">
              <a:off x="907653" y="4214624"/>
              <a:ext cx="1439333" cy="4910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cxnSpLocks/>
              <a:stCxn id="5" idx="0"/>
            </p:cNvCxnSpPr>
            <p:nvPr/>
          </p:nvCxnSpPr>
          <p:spPr>
            <a:xfrm flipV="1">
              <a:off x="2458174" y="4282359"/>
              <a:ext cx="193611" cy="4402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10800000">
              <a:off x="2868382" y="4250092"/>
              <a:ext cx="875605" cy="4725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10800000">
              <a:off x="3092053" y="4239055"/>
              <a:ext cx="1828800" cy="4835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26" name="Straight Arrow Connector 25"/>
          <p:cNvCxnSpPr>
            <a:cxnSpLocks/>
          </p:cNvCxnSpPr>
          <p:nvPr/>
        </p:nvCxnSpPr>
        <p:spPr>
          <a:xfrm flipV="1">
            <a:off x="5901016" y="1596522"/>
            <a:ext cx="897210" cy="3101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8206567" y="857859"/>
            <a:ext cx="966931" cy="384721"/>
          </a:xfrm>
          <a:prstGeom prst="rect">
            <a:avLst/>
          </a:prstGeom>
          <a:noFill/>
        </p:spPr>
        <p:txBody>
          <a:bodyPr wrap="square" rtlCol="0">
            <a:spAutoFit/>
          </a:bodyPr>
          <a:lstStyle/>
          <a:p>
            <a:r>
              <a:rPr lang="en-US" sz="1900" dirty="0"/>
              <a:t>Impacts</a:t>
            </a:r>
          </a:p>
        </p:txBody>
      </p:sp>
      <p:cxnSp>
        <p:nvCxnSpPr>
          <p:cNvPr id="31" name="Straight Arrow Connector 30"/>
          <p:cNvCxnSpPr>
            <a:cxnSpLocks/>
            <a:stCxn id="12" idx="3"/>
          </p:cNvCxnSpPr>
          <p:nvPr/>
        </p:nvCxnSpPr>
        <p:spPr>
          <a:xfrm flipV="1">
            <a:off x="7997819" y="1227192"/>
            <a:ext cx="459873" cy="1923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DB95AC77-23D9-3E40-A3DB-ADEBFB3E8C0E}"/>
              </a:ext>
            </a:extLst>
          </p:cNvPr>
          <p:cNvGrpSpPr/>
          <p:nvPr/>
        </p:nvGrpSpPr>
        <p:grpSpPr>
          <a:xfrm>
            <a:off x="3174492" y="2229319"/>
            <a:ext cx="7026463" cy="2676593"/>
            <a:chOff x="2141812" y="2256614"/>
            <a:chExt cx="7026463" cy="2676593"/>
          </a:xfrm>
        </p:grpSpPr>
        <p:sp>
          <p:nvSpPr>
            <p:cNvPr id="8" name="TextBox 7"/>
            <p:cNvSpPr txBox="1"/>
            <p:nvPr/>
          </p:nvSpPr>
          <p:spPr>
            <a:xfrm>
              <a:off x="2141812" y="3603266"/>
              <a:ext cx="1447800" cy="677108"/>
            </a:xfrm>
            <a:prstGeom prst="rect">
              <a:avLst/>
            </a:prstGeom>
            <a:noFill/>
          </p:spPr>
          <p:txBody>
            <a:bodyPr wrap="square" rtlCol="0">
              <a:spAutoFit/>
            </a:bodyPr>
            <a:lstStyle/>
            <a:p>
              <a:pPr algn="ctr"/>
              <a:r>
                <a:rPr lang="en-US" sz="1900" dirty="0"/>
                <a:t>Energy CO</a:t>
              </a:r>
              <a:r>
                <a:rPr lang="en-US" sz="1900" baseline="-25000" dirty="0"/>
                <a:t>2</a:t>
              </a:r>
              <a:r>
                <a:rPr lang="en-US" sz="1900" dirty="0"/>
                <a:t> emissions</a:t>
              </a:r>
            </a:p>
          </p:txBody>
        </p:sp>
        <p:sp>
          <p:nvSpPr>
            <p:cNvPr id="9" name="TextBox 8"/>
            <p:cNvSpPr txBox="1"/>
            <p:nvPr/>
          </p:nvSpPr>
          <p:spPr>
            <a:xfrm>
              <a:off x="3732136" y="3609364"/>
              <a:ext cx="1633811" cy="677108"/>
            </a:xfrm>
            <a:prstGeom prst="rect">
              <a:avLst/>
            </a:prstGeom>
            <a:noFill/>
          </p:spPr>
          <p:txBody>
            <a:bodyPr wrap="square" rtlCol="0">
              <a:spAutoFit/>
            </a:bodyPr>
            <a:lstStyle/>
            <a:p>
              <a:pPr algn="ctr"/>
              <a:r>
                <a:rPr lang="en-US" sz="1900" dirty="0"/>
                <a:t>Land use CO</a:t>
              </a:r>
              <a:r>
                <a:rPr lang="en-US" sz="1900" baseline="-25000" dirty="0"/>
                <a:t>2 </a:t>
              </a:r>
              <a:r>
                <a:rPr lang="en-US" sz="1900" dirty="0"/>
                <a:t>emissions</a:t>
              </a:r>
            </a:p>
          </p:txBody>
        </p:sp>
        <p:sp>
          <p:nvSpPr>
            <p:cNvPr id="10" name="TextBox 9"/>
            <p:cNvSpPr txBox="1"/>
            <p:nvPr/>
          </p:nvSpPr>
          <p:spPr>
            <a:xfrm>
              <a:off x="6728283" y="3640545"/>
              <a:ext cx="2439992" cy="1292662"/>
            </a:xfrm>
            <a:prstGeom prst="rect">
              <a:avLst/>
            </a:prstGeom>
            <a:noFill/>
          </p:spPr>
          <p:txBody>
            <a:bodyPr wrap="square" rtlCol="0">
              <a:spAutoFit/>
            </a:bodyPr>
            <a:lstStyle/>
            <a:p>
              <a:pPr algn="ctr"/>
              <a:r>
                <a:rPr lang="en-US" sz="1900" dirty="0"/>
                <a:t>Other greenhouse gases (N</a:t>
              </a:r>
              <a:r>
                <a:rPr lang="en-US" sz="1900" baseline="-25000" dirty="0"/>
                <a:t>2</a:t>
              </a:r>
              <a:r>
                <a:rPr lang="en-US" sz="1900" dirty="0"/>
                <a:t>O, methane, </a:t>
              </a:r>
            </a:p>
            <a:p>
              <a:pPr algn="ctr"/>
              <a:r>
                <a:rPr lang="en-US" sz="1900" dirty="0"/>
                <a:t>F-gases)</a:t>
              </a:r>
            </a:p>
            <a:p>
              <a:pPr algn="ctr"/>
              <a:endParaRPr lang="en-US" sz="1900" dirty="0"/>
            </a:p>
          </p:txBody>
        </p:sp>
        <p:cxnSp>
          <p:nvCxnSpPr>
            <p:cNvPr id="22" name="Straight Arrow Connector 21"/>
            <p:cNvCxnSpPr>
              <a:cxnSpLocks/>
              <a:stCxn id="8" idx="0"/>
            </p:cNvCxnSpPr>
            <p:nvPr/>
          </p:nvCxnSpPr>
          <p:spPr>
            <a:xfrm flipV="1">
              <a:off x="2865712" y="2346581"/>
              <a:ext cx="444759" cy="12566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cxnSpLocks/>
            </p:cNvCxnSpPr>
            <p:nvPr/>
          </p:nvCxnSpPr>
          <p:spPr>
            <a:xfrm flipH="1" flipV="1">
              <a:off x="3508804" y="2333207"/>
              <a:ext cx="817408" cy="12363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cxnSpLocks/>
            </p:cNvCxnSpPr>
            <p:nvPr/>
          </p:nvCxnSpPr>
          <p:spPr>
            <a:xfrm flipH="1" flipV="1">
              <a:off x="4275411" y="2256614"/>
              <a:ext cx="3213438" cy="14151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26E41DBD-4417-C34E-800E-0C73B3ED8C35}"/>
                </a:ext>
              </a:extLst>
            </p:cNvPr>
            <p:cNvSpPr txBox="1"/>
            <p:nvPr/>
          </p:nvSpPr>
          <p:spPr>
            <a:xfrm>
              <a:off x="5678758" y="3640545"/>
              <a:ext cx="1166752" cy="677108"/>
            </a:xfrm>
            <a:prstGeom prst="rect">
              <a:avLst/>
            </a:prstGeom>
            <a:noFill/>
          </p:spPr>
          <p:txBody>
            <a:bodyPr wrap="square" rtlCol="0">
              <a:spAutoFit/>
            </a:bodyPr>
            <a:lstStyle/>
            <a:p>
              <a:pPr algn="ctr"/>
              <a:r>
                <a:rPr lang="en-US" sz="1900" dirty="0"/>
                <a:t>CO</a:t>
              </a:r>
              <a:r>
                <a:rPr lang="en-US" sz="1900" baseline="-25000" dirty="0"/>
                <a:t>2</a:t>
              </a:r>
              <a:r>
                <a:rPr lang="en-US" sz="1900" dirty="0"/>
                <a:t> removal</a:t>
              </a:r>
            </a:p>
          </p:txBody>
        </p:sp>
        <p:cxnSp>
          <p:nvCxnSpPr>
            <p:cNvPr id="27" name="Straight Arrow Connector 26">
              <a:extLst>
                <a:ext uri="{FF2B5EF4-FFF2-40B4-BE49-F238E27FC236}">
                  <a16:creationId xmlns:a16="http://schemas.microsoft.com/office/drawing/2014/main" id="{F0F8A410-7140-F045-A974-A8E2A6CB86A6}"/>
                </a:ext>
              </a:extLst>
            </p:cNvPr>
            <p:cNvCxnSpPr>
              <a:cxnSpLocks/>
            </p:cNvCxnSpPr>
            <p:nvPr/>
          </p:nvCxnSpPr>
          <p:spPr>
            <a:xfrm flipH="1" flipV="1">
              <a:off x="3921832" y="2300876"/>
              <a:ext cx="2280340" cy="13708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02911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30900-E619-E340-8A26-A9DBCE72FF3D}"/>
              </a:ext>
            </a:extLst>
          </p:cNvPr>
          <p:cNvSpPr>
            <a:spLocks noGrp="1"/>
          </p:cNvSpPr>
          <p:nvPr>
            <p:ph type="ctrTitle"/>
          </p:nvPr>
        </p:nvSpPr>
        <p:spPr>
          <a:xfrm>
            <a:off x="1524000" y="1993220"/>
            <a:ext cx="9144000" cy="2387600"/>
          </a:xfrm>
        </p:spPr>
        <p:txBody>
          <a:bodyPr>
            <a:normAutofit/>
          </a:bodyPr>
          <a:lstStyle/>
          <a:p>
            <a:r>
              <a:rPr lang="en-US" sz="8000" dirty="0"/>
              <a:t>About En-ROADS</a:t>
            </a:r>
          </a:p>
        </p:txBody>
      </p:sp>
    </p:spTree>
    <p:extLst>
      <p:ext uri="{BB962C8B-B14F-4D97-AF65-F5344CB8AC3E}">
        <p14:creationId xmlns:p14="http://schemas.microsoft.com/office/powerpoint/2010/main" val="3243673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bwMode="auto">
          <a:xfrm>
            <a:off x="1264238" y="1020168"/>
            <a:ext cx="9431842" cy="5715001"/>
          </a:xfrm>
          <a:prstGeom prst="ellipse">
            <a:avLst/>
          </a:prstGeom>
          <a:solidFill>
            <a:srgbClr val="3366FF">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00" dirty="0">
              <a:solidFill>
                <a:srgbClr val="0C4E8B"/>
              </a:solidFill>
              <a:latin typeface="Times" charset="0"/>
              <a:ea typeface="ＭＳ Ｐゴシック" charset="0"/>
            </a:endParaRPr>
          </a:p>
        </p:txBody>
      </p:sp>
      <p:sp>
        <p:nvSpPr>
          <p:cNvPr id="1299505" name="Rectangle 49"/>
          <p:cNvSpPr>
            <a:spLocks noGrp="1" noChangeArrowheads="1"/>
          </p:cNvSpPr>
          <p:nvPr>
            <p:ph type="title" idx="4294967295"/>
          </p:nvPr>
        </p:nvSpPr>
        <p:spPr>
          <a:xfrm>
            <a:off x="1735226" y="-646"/>
            <a:ext cx="9144000" cy="914400"/>
          </a:xfrm>
        </p:spPr>
        <p:txBody>
          <a:bodyPr>
            <a:noAutofit/>
          </a:bodyPr>
          <a:lstStyle/>
          <a:p>
            <a:r>
              <a:rPr lang="en-US" dirty="0">
                <a:solidFill>
                  <a:srgbClr val="0C4E8B"/>
                </a:solidFill>
              </a:rPr>
              <a:t>En-ROADS and C-ROADS Scope</a:t>
            </a:r>
          </a:p>
        </p:txBody>
      </p:sp>
      <p:sp>
        <p:nvSpPr>
          <p:cNvPr id="1299508" name="Rectangle 52"/>
          <p:cNvSpPr>
            <a:spLocks noChangeArrowheads="1"/>
          </p:cNvSpPr>
          <p:nvPr/>
        </p:nvSpPr>
        <p:spPr bwMode="auto">
          <a:xfrm>
            <a:off x="1431925" y="-200620"/>
            <a:ext cx="184666" cy="369332"/>
          </a:xfrm>
          <a:prstGeom prst="rect">
            <a:avLst/>
          </a:prstGeom>
          <a:noFill/>
          <a:ln>
            <a:noFill/>
          </a:ln>
          <a:effectLst/>
          <a:extLst>
            <a:ext uri="{909E8E84-426E-40DD-AFC4-6F175D3DCCD1}">
              <a14:hiddenFill xmlns:a14="http://schemas.microsoft.com/office/drawing/2010/main">
                <a:solidFill>
                  <a:srgbClr val="CCFFCC">
                    <a:alpha val="96001"/>
                  </a:srgbClr>
                </a:solidFill>
              </a14:hiddenFill>
            </a:ext>
            <a:ext uri="{91240B29-F687-4F45-9708-019B960494DF}">
              <a14:hiddenLine xmlns:a14="http://schemas.microsoft.com/office/drawing/2010/main" w="15875">
                <a:solidFill>
                  <a:schemeClr val="tx1"/>
                </a:solidFill>
                <a:miter lim="800000"/>
                <a:headEnd/>
                <a:tailEnd type="none" w="lg"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solidFill>
                <a:srgbClr val="0C4E8B"/>
              </a:solidFill>
              <a:latin typeface="Times New Roman" charset="0"/>
              <a:cs typeface="ＭＳ Ｐゴシック" charset="0"/>
            </a:endParaRPr>
          </a:p>
        </p:txBody>
      </p:sp>
      <p:sp>
        <p:nvSpPr>
          <p:cNvPr id="60" name="Text Box 10"/>
          <p:cNvSpPr txBox="1">
            <a:spLocks noChangeArrowheads="1"/>
          </p:cNvSpPr>
          <p:nvPr/>
        </p:nvSpPr>
        <p:spPr bwMode="auto">
          <a:xfrm>
            <a:off x="4717884" y="4424844"/>
            <a:ext cx="1384575"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1600" dirty="0">
                <a:solidFill>
                  <a:srgbClr val="0C4E8B"/>
                </a:solidFill>
                <a:latin typeface="Arial" charset="0"/>
                <a:cs typeface="ＭＳ Ｐゴシック" charset="0"/>
              </a:rPr>
              <a:t>Other GHG emissions</a:t>
            </a:r>
          </a:p>
        </p:txBody>
      </p:sp>
      <p:sp>
        <p:nvSpPr>
          <p:cNvPr id="61" name="Text Box 28"/>
          <p:cNvSpPr txBox="1">
            <a:spLocks noChangeArrowheads="1"/>
          </p:cNvSpPr>
          <p:nvPr/>
        </p:nvSpPr>
        <p:spPr bwMode="auto">
          <a:xfrm>
            <a:off x="1948635" y="4419445"/>
            <a:ext cx="140370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1600" dirty="0">
                <a:solidFill>
                  <a:srgbClr val="0C4E8B"/>
                </a:solidFill>
                <a:latin typeface="Arial" charset="0"/>
                <a:cs typeface="ＭＳ Ｐゴシック" charset="0"/>
              </a:rPr>
              <a:t>Population and GDP/capita</a:t>
            </a:r>
          </a:p>
        </p:txBody>
      </p:sp>
      <p:sp>
        <p:nvSpPr>
          <p:cNvPr id="67" name="Line 6"/>
          <p:cNvSpPr>
            <a:spLocks noChangeShapeType="1"/>
          </p:cNvSpPr>
          <p:nvPr/>
        </p:nvSpPr>
        <p:spPr bwMode="auto">
          <a:xfrm>
            <a:off x="3352338" y="4138723"/>
            <a:ext cx="341603" cy="179541"/>
          </a:xfrm>
          <a:prstGeom prst="line">
            <a:avLst/>
          </a:prstGeom>
          <a:noFill/>
          <a:ln w="38100"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3200" dirty="0">
              <a:solidFill>
                <a:srgbClr val="0C4E8B"/>
              </a:solidFill>
              <a:latin typeface="Century Gothic"/>
            </a:endParaRPr>
          </a:p>
        </p:txBody>
      </p:sp>
      <p:sp>
        <p:nvSpPr>
          <p:cNvPr id="68" name="Text Box 50"/>
          <p:cNvSpPr txBox="1">
            <a:spLocks noChangeArrowheads="1"/>
          </p:cNvSpPr>
          <p:nvPr/>
        </p:nvSpPr>
        <p:spPr bwMode="auto">
          <a:xfrm>
            <a:off x="3834689" y="1352366"/>
            <a:ext cx="4535539"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3200" i="1" dirty="0">
                <a:solidFill>
                  <a:srgbClr val="0C4E8B"/>
                </a:solidFill>
                <a:latin typeface="Arial" charset="0"/>
                <a:cs typeface="ＭＳ Ｐゴシック" charset="0"/>
              </a:rPr>
              <a:t>En-ROADS</a:t>
            </a:r>
          </a:p>
          <a:p>
            <a:pPr algn="ctr"/>
            <a:r>
              <a:rPr lang="en-US" i="1" dirty="0">
                <a:solidFill>
                  <a:srgbClr val="0C4E8B"/>
                </a:solidFill>
                <a:latin typeface="Arial" charset="0"/>
                <a:cs typeface="ＭＳ Ｐゴシック" charset="0"/>
              </a:rPr>
              <a:t>System of Energy/Economics/Climate</a:t>
            </a:r>
            <a:endParaRPr lang="en-US" dirty="0">
              <a:solidFill>
                <a:srgbClr val="0C4E8B"/>
              </a:solidFill>
              <a:latin typeface="Arial" charset="0"/>
              <a:cs typeface="ＭＳ Ｐゴシック" charset="0"/>
            </a:endParaRPr>
          </a:p>
        </p:txBody>
      </p:sp>
      <p:sp>
        <p:nvSpPr>
          <p:cNvPr id="3" name="Freeform 2"/>
          <p:cNvSpPr/>
          <p:nvPr/>
        </p:nvSpPr>
        <p:spPr>
          <a:xfrm>
            <a:off x="2335081" y="1524343"/>
            <a:ext cx="1517762" cy="1579637"/>
          </a:xfrm>
          <a:custGeom>
            <a:avLst/>
            <a:gdLst>
              <a:gd name="connsiteX0" fmla="*/ 0 w 1517762"/>
              <a:gd name="connsiteY0" fmla="*/ 0 h 1579637"/>
              <a:gd name="connsiteX1" fmla="*/ 0 w 1517762"/>
              <a:gd name="connsiteY1" fmla="*/ 0 h 1579637"/>
              <a:gd name="connsiteX2" fmla="*/ 134224 w 1517762"/>
              <a:gd name="connsiteY2" fmla="*/ 30973 h 1579637"/>
              <a:gd name="connsiteX3" fmla="*/ 237473 w 1517762"/>
              <a:gd name="connsiteY3" fmla="*/ 92920 h 1579637"/>
              <a:gd name="connsiteX4" fmla="*/ 278772 w 1517762"/>
              <a:gd name="connsiteY4" fmla="*/ 103244 h 1579637"/>
              <a:gd name="connsiteX5" fmla="*/ 443971 w 1517762"/>
              <a:gd name="connsiteY5" fmla="*/ 206489 h 1579637"/>
              <a:gd name="connsiteX6" fmla="*/ 505921 w 1517762"/>
              <a:gd name="connsiteY6" fmla="*/ 258111 h 1579637"/>
              <a:gd name="connsiteX7" fmla="*/ 609170 w 1517762"/>
              <a:gd name="connsiteY7" fmla="*/ 320057 h 1579637"/>
              <a:gd name="connsiteX8" fmla="*/ 887942 w 1517762"/>
              <a:gd name="connsiteY8" fmla="*/ 619466 h 1579637"/>
              <a:gd name="connsiteX9" fmla="*/ 949892 w 1517762"/>
              <a:gd name="connsiteY9" fmla="*/ 712385 h 1579637"/>
              <a:gd name="connsiteX10" fmla="*/ 1001516 w 1517762"/>
              <a:gd name="connsiteY10" fmla="*/ 805305 h 1579637"/>
              <a:gd name="connsiteX11" fmla="*/ 1063466 w 1517762"/>
              <a:gd name="connsiteY11" fmla="*/ 856927 h 1579637"/>
              <a:gd name="connsiteX12" fmla="*/ 1177040 w 1517762"/>
              <a:gd name="connsiteY12" fmla="*/ 1042767 h 1579637"/>
              <a:gd name="connsiteX13" fmla="*/ 1259639 w 1517762"/>
              <a:gd name="connsiteY13" fmla="*/ 1146011 h 1579637"/>
              <a:gd name="connsiteX14" fmla="*/ 1435163 w 1517762"/>
              <a:gd name="connsiteY14" fmla="*/ 1445420 h 1579637"/>
              <a:gd name="connsiteX15" fmla="*/ 1476462 w 1517762"/>
              <a:gd name="connsiteY15" fmla="*/ 1507366 h 1579637"/>
              <a:gd name="connsiteX16" fmla="*/ 1517762 w 1517762"/>
              <a:gd name="connsiteY16" fmla="*/ 1579637 h 1579637"/>
              <a:gd name="connsiteX17" fmla="*/ 877617 w 1517762"/>
              <a:gd name="connsiteY17" fmla="*/ 805305 h 157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17762" h="1579637">
                <a:moveTo>
                  <a:pt x="0" y="0"/>
                </a:moveTo>
                <a:lnTo>
                  <a:pt x="0" y="0"/>
                </a:lnTo>
                <a:cubicBezTo>
                  <a:pt x="44741" y="10324"/>
                  <a:pt x="91464" y="14242"/>
                  <a:pt x="134224" y="30973"/>
                </a:cubicBezTo>
                <a:cubicBezTo>
                  <a:pt x="171600" y="45598"/>
                  <a:pt x="198536" y="83186"/>
                  <a:pt x="237473" y="92920"/>
                </a:cubicBezTo>
                <a:lnTo>
                  <a:pt x="278772" y="103244"/>
                </a:lnTo>
                <a:cubicBezTo>
                  <a:pt x="343273" y="135493"/>
                  <a:pt x="375614" y="149528"/>
                  <a:pt x="443971" y="206489"/>
                </a:cubicBezTo>
                <a:cubicBezTo>
                  <a:pt x="464621" y="223696"/>
                  <a:pt x="483771" y="242883"/>
                  <a:pt x="505921" y="258111"/>
                </a:cubicBezTo>
                <a:cubicBezTo>
                  <a:pt x="538995" y="280848"/>
                  <a:pt x="577061" y="295976"/>
                  <a:pt x="609170" y="320057"/>
                </a:cubicBezTo>
                <a:cubicBezTo>
                  <a:pt x="700050" y="388214"/>
                  <a:pt x="837571" y="543915"/>
                  <a:pt x="887942" y="619466"/>
                </a:cubicBezTo>
                <a:cubicBezTo>
                  <a:pt x="908592" y="650439"/>
                  <a:pt x="930480" y="680621"/>
                  <a:pt x="949892" y="712385"/>
                </a:cubicBezTo>
                <a:cubicBezTo>
                  <a:pt x="968369" y="742619"/>
                  <a:pt x="979624" y="777444"/>
                  <a:pt x="1001516" y="805305"/>
                </a:cubicBezTo>
                <a:cubicBezTo>
                  <a:pt x="1018123" y="826441"/>
                  <a:pt x="1045972" y="836519"/>
                  <a:pt x="1063466" y="856927"/>
                </a:cubicBezTo>
                <a:cubicBezTo>
                  <a:pt x="1136873" y="942564"/>
                  <a:pt x="1115138" y="952300"/>
                  <a:pt x="1177040" y="1042767"/>
                </a:cubicBezTo>
                <a:cubicBezTo>
                  <a:pt x="1201928" y="1079140"/>
                  <a:pt x="1235191" y="1109341"/>
                  <a:pt x="1259639" y="1146011"/>
                </a:cubicBezTo>
                <a:cubicBezTo>
                  <a:pt x="1423838" y="1392298"/>
                  <a:pt x="1334812" y="1278177"/>
                  <a:pt x="1435163" y="1445420"/>
                </a:cubicBezTo>
                <a:cubicBezTo>
                  <a:pt x="1447932" y="1466700"/>
                  <a:pt x="1463138" y="1486429"/>
                  <a:pt x="1476462" y="1507366"/>
                </a:cubicBezTo>
                <a:cubicBezTo>
                  <a:pt x="1503635" y="1550064"/>
                  <a:pt x="1501439" y="1546992"/>
                  <a:pt x="1517762" y="1579637"/>
                </a:cubicBezTo>
                <a:lnTo>
                  <a:pt x="877617" y="805305"/>
                </a:lnTo>
              </a:path>
            </a:pathLst>
          </a:custGeom>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00">
              <a:solidFill>
                <a:srgbClr val="0C4E8B"/>
              </a:solidFill>
              <a:latin typeface="Times" charset="0"/>
              <a:ea typeface="ＭＳ Ｐゴシック" charset="0"/>
            </a:endParaRPr>
          </a:p>
        </p:txBody>
      </p:sp>
      <p:sp>
        <p:nvSpPr>
          <p:cNvPr id="7" name="Freeform 6"/>
          <p:cNvSpPr/>
          <p:nvPr/>
        </p:nvSpPr>
        <p:spPr>
          <a:xfrm>
            <a:off x="2107933" y="1996675"/>
            <a:ext cx="828394" cy="1053091"/>
          </a:xfrm>
          <a:custGeom>
            <a:avLst/>
            <a:gdLst>
              <a:gd name="connsiteX0" fmla="*/ 0 w 828394"/>
              <a:gd name="connsiteY0" fmla="*/ 0 h 1053091"/>
              <a:gd name="connsiteX1" fmla="*/ 0 w 828394"/>
              <a:gd name="connsiteY1" fmla="*/ 0 h 1053091"/>
              <a:gd name="connsiteX2" fmla="*/ 92924 w 828394"/>
              <a:gd name="connsiteY2" fmla="*/ 20649 h 1053091"/>
              <a:gd name="connsiteX3" fmla="*/ 134224 w 828394"/>
              <a:gd name="connsiteY3" fmla="*/ 51622 h 1053091"/>
              <a:gd name="connsiteX4" fmla="*/ 175523 w 828394"/>
              <a:gd name="connsiteY4" fmla="*/ 72271 h 1053091"/>
              <a:gd name="connsiteX5" fmla="*/ 206498 w 828394"/>
              <a:gd name="connsiteY5" fmla="*/ 103244 h 1053091"/>
              <a:gd name="connsiteX6" fmla="*/ 247798 w 828394"/>
              <a:gd name="connsiteY6" fmla="*/ 123893 h 1053091"/>
              <a:gd name="connsiteX7" fmla="*/ 299422 w 828394"/>
              <a:gd name="connsiteY7" fmla="*/ 154866 h 1053091"/>
              <a:gd name="connsiteX8" fmla="*/ 340722 w 828394"/>
              <a:gd name="connsiteY8" fmla="*/ 175515 h 1053091"/>
              <a:gd name="connsiteX9" fmla="*/ 371697 w 828394"/>
              <a:gd name="connsiteY9" fmla="*/ 206488 h 1053091"/>
              <a:gd name="connsiteX10" fmla="*/ 423321 w 828394"/>
              <a:gd name="connsiteY10" fmla="*/ 227137 h 1053091"/>
              <a:gd name="connsiteX11" fmla="*/ 526570 w 828394"/>
              <a:gd name="connsiteY11" fmla="*/ 278759 h 1053091"/>
              <a:gd name="connsiteX12" fmla="*/ 567870 w 828394"/>
              <a:gd name="connsiteY12" fmla="*/ 309733 h 1053091"/>
              <a:gd name="connsiteX13" fmla="*/ 629819 w 828394"/>
              <a:gd name="connsiteY13" fmla="*/ 412977 h 1053091"/>
              <a:gd name="connsiteX14" fmla="*/ 722744 w 828394"/>
              <a:gd name="connsiteY14" fmla="*/ 588492 h 1053091"/>
              <a:gd name="connsiteX15" fmla="*/ 795018 w 828394"/>
              <a:gd name="connsiteY15" fmla="*/ 825954 h 1053091"/>
              <a:gd name="connsiteX16" fmla="*/ 805343 w 828394"/>
              <a:gd name="connsiteY16" fmla="*/ 856927 h 1053091"/>
              <a:gd name="connsiteX17" fmla="*/ 825993 w 828394"/>
              <a:gd name="connsiteY17" fmla="*/ 898225 h 1053091"/>
              <a:gd name="connsiteX18" fmla="*/ 825993 w 828394"/>
              <a:gd name="connsiteY18" fmla="*/ 1053091 h 1053091"/>
              <a:gd name="connsiteX19" fmla="*/ 412996 w 828394"/>
              <a:gd name="connsiteY19" fmla="*/ 619465 h 105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8394" h="1053091">
                <a:moveTo>
                  <a:pt x="0" y="0"/>
                </a:moveTo>
                <a:lnTo>
                  <a:pt x="0" y="0"/>
                </a:lnTo>
                <a:cubicBezTo>
                  <a:pt x="30975" y="6883"/>
                  <a:pt x="63309" y="9259"/>
                  <a:pt x="92924" y="20649"/>
                </a:cubicBezTo>
                <a:cubicBezTo>
                  <a:pt x="108985" y="26826"/>
                  <a:pt x="119632" y="42502"/>
                  <a:pt x="134224" y="51622"/>
                </a:cubicBezTo>
                <a:cubicBezTo>
                  <a:pt x="147276" y="59779"/>
                  <a:pt x="162999" y="63325"/>
                  <a:pt x="175523" y="72271"/>
                </a:cubicBezTo>
                <a:cubicBezTo>
                  <a:pt x="187405" y="80758"/>
                  <a:pt x="194616" y="94758"/>
                  <a:pt x="206498" y="103244"/>
                </a:cubicBezTo>
                <a:cubicBezTo>
                  <a:pt x="219023" y="112190"/>
                  <a:pt x="234343" y="116419"/>
                  <a:pt x="247798" y="123893"/>
                </a:cubicBezTo>
                <a:cubicBezTo>
                  <a:pt x="265340" y="133638"/>
                  <a:pt x="281880" y="145121"/>
                  <a:pt x="299422" y="154866"/>
                </a:cubicBezTo>
                <a:cubicBezTo>
                  <a:pt x="312877" y="162340"/>
                  <a:pt x="328197" y="166569"/>
                  <a:pt x="340722" y="175515"/>
                </a:cubicBezTo>
                <a:cubicBezTo>
                  <a:pt x="352604" y="184001"/>
                  <a:pt x="359315" y="198750"/>
                  <a:pt x="371697" y="206488"/>
                </a:cubicBezTo>
                <a:cubicBezTo>
                  <a:pt x="387414" y="216310"/>
                  <a:pt x="407120" y="218137"/>
                  <a:pt x="423321" y="227137"/>
                </a:cubicBezTo>
                <a:cubicBezTo>
                  <a:pt x="533404" y="288292"/>
                  <a:pt x="383319" y="231013"/>
                  <a:pt x="526570" y="278759"/>
                </a:cubicBezTo>
                <a:cubicBezTo>
                  <a:pt x="540337" y="289084"/>
                  <a:pt x="555702" y="297565"/>
                  <a:pt x="567870" y="309733"/>
                </a:cubicBezTo>
                <a:cubicBezTo>
                  <a:pt x="600072" y="341933"/>
                  <a:pt x="608089" y="372623"/>
                  <a:pt x="629819" y="412977"/>
                </a:cubicBezTo>
                <a:cubicBezTo>
                  <a:pt x="735528" y="609286"/>
                  <a:pt x="595865" y="334749"/>
                  <a:pt x="722744" y="588492"/>
                </a:cubicBezTo>
                <a:cubicBezTo>
                  <a:pt x="762196" y="785752"/>
                  <a:pt x="717952" y="594770"/>
                  <a:pt x="795018" y="825954"/>
                </a:cubicBezTo>
                <a:cubicBezTo>
                  <a:pt x="798460" y="836278"/>
                  <a:pt x="801056" y="846924"/>
                  <a:pt x="805343" y="856927"/>
                </a:cubicBezTo>
                <a:cubicBezTo>
                  <a:pt x="811406" y="871073"/>
                  <a:pt x="824382" y="882919"/>
                  <a:pt x="825993" y="898225"/>
                </a:cubicBezTo>
                <a:cubicBezTo>
                  <a:pt x="831397" y="949563"/>
                  <a:pt x="825993" y="1001469"/>
                  <a:pt x="825993" y="1053091"/>
                </a:cubicBezTo>
                <a:lnTo>
                  <a:pt x="412996" y="619465"/>
                </a:lnTo>
              </a:path>
            </a:pathLst>
          </a:custGeom>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00">
              <a:solidFill>
                <a:srgbClr val="0C4E8B"/>
              </a:solidFill>
              <a:latin typeface="Times" charset="0"/>
              <a:ea typeface="ＭＳ Ｐゴシック" charset="0"/>
            </a:endParaRPr>
          </a:p>
        </p:txBody>
      </p:sp>
      <p:sp>
        <p:nvSpPr>
          <p:cNvPr id="33" name="Line 6"/>
          <p:cNvSpPr>
            <a:spLocks noChangeShapeType="1"/>
          </p:cNvSpPr>
          <p:nvPr/>
        </p:nvSpPr>
        <p:spPr bwMode="auto">
          <a:xfrm flipV="1">
            <a:off x="3175819" y="4627584"/>
            <a:ext cx="365294" cy="327104"/>
          </a:xfrm>
          <a:prstGeom prst="line">
            <a:avLst/>
          </a:prstGeom>
          <a:noFill/>
          <a:ln w="38100"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3200" dirty="0">
              <a:solidFill>
                <a:srgbClr val="0C4E8B"/>
              </a:solidFill>
              <a:latin typeface="Century Gothic"/>
            </a:endParaRPr>
          </a:p>
        </p:txBody>
      </p:sp>
      <p:sp>
        <p:nvSpPr>
          <p:cNvPr id="35" name="Text Box 10"/>
          <p:cNvSpPr txBox="1">
            <a:spLocks noChangeArrowheads="1"/>
          </p:cNvSpPr>
          <p:nvPr/>
        </p:nvSpPr>
        <p:spPr bwMode="auto">
          <a:xfrm>
            <a:off x="3175820" y="5229233"/>
            <a:ext cx="135104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1600" dirty="0">
                <a:solidFill>
                  <a:srgbClr val="0C4E8B"/>
                </a:solidFill>
                <a:latin typeface="Arial" charset="0"/>
                <a:cs typeface="ＭＳ Ｐゴシック" charset="0"/>
              </a:rPr>
              <a:t>Land use</a:t>
            </a:r>
          </a:p>
        </p:txBody>
      </p:sp>
      <p:sp>
        <p:nvSpPr>
          <p:cNvPr id="36" name="Line 6"/>
          <p:cNvSpPr>
            <a:spLocks noChangeShapeType="1"/>
          </p:cNvSpPr>
          <p:nvPr/>
        </p:nvSpPr>
        <p:spPr bwMode="auto">
          <a:xfrm flipV="1">
            <a:off x="3693941" y="4707775"/>
            <a:ext cx="224917" cy="548066"/>
          </a:xfrm>
          <a:prstGeom prst="line">
            <a:avLst/>
          </a:prstGeom>
          <a:noFill/>
          <a:ln w="38100"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3200" dirty="0">
              <a:solidFill>
                <a:srgbClr val="0C4E8B"/>
              </a:solidFill>
              <a:latin typeface="Century Gothic"/>
            </a:endParaRPr>
          </a:p>
        </p:txBody>
      </p:sp>
      <p:sp>
        <p:nvSpPr>
          <p:cNvPr id="39" name="Text Box 28"/>
          <p:cNvSpPr txBox="1">
            <a:spLocks noChangeArrowheads="1"/>
          </p:cNvSpPr>
          <p:nvPr/>
        </p:nvSpPr>
        <p:spPr bwMode="auto">
          <a:xfrm>
            <a:off x="1616076" y="3564706"/>
            <a:ext cx="242314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1600" dirty="0">
                <a:solidFill>
                  <a:srgbClr val="0C4E8B"/>
                </a:solidFill>
                <a:latin typeface="Arial" charset="0"/>
                <a:cs typeface="ＭＳ Ｐゴシック" charset="0"/>
              </a:rPr>
              <a:t>Energy Demand, Supp</a:t>
            </a:r>
            <a:r>
              <a:rPr lang="en-US" sz="1600" dirty="0">
                <a:solidFill>
                  <a:srgbClr val="0C4E8B"/>
                </a:solidFill>
                <a:latin typeface="Arial" panose="020B0604020202020204" pitchFamily="34" charset="0"/>
                <a:cs typeface="Arial" panose="020B0604020202020204" pitchFamily="34" charset="0"/>
              </a:rPr>
              <a:t>ly, and Prices</a:t>
            </a:r>
          </a:p>
        </p:txBody>
      </p:sp>
      <p:sp>
        <p:nvSpPr>
          <p:cNvPr id="42" name="Line 6"/>
          <p:cNvSpPr>
            <a:spLocks noChangeShapeType="1"/>
          </p:cNvSpPr>
          <p:nvPr/>
        </p:nvSpPr>
        <p:spPr bwMode="auto">
          <a:xfrm flipV="1">
            <a:off x="4354285" y="3832292"/>
            <a:ext cx="777635" cy="383156"/>
          </a:xfrm>
          <a:prstGeom prst="line">
            <a:avLst/>
          </a:prstGeom>
          <a:noFill/>
          <a:ln w="38100"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3200" dirty="0">
              <a:solidFill>
                <a:srgbClr val="0C4E8B"/>
              </a:solidFill>
              <a:latin typeface="Century Gothic"/>
            </a:endParaRPr>
          </a:p>
        </p:txBody>
      </p:sp>
      <p:sp>
        <p:nvSpPr>
          <p:cNvPr id="43" name="Text Box 28"/>
          <p:cNvSpPr txBox="1">
            <a:spLocks noChangeArrowheads="1"/>
          </p:cNvSpPr>
          <p:nvPr/>
        </p:nvSpPr>
        <p:spPr bwMode="auto">
          <a:xfrm>
            <a:off x="1735226" y="2725867"/>
            <a:ext cx="242314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1600" dirty="0">
                <a:solidFill>
                  <a:srgbClr val="0C4E8B"/>
                </a:solidFill>
                <a:latin typeface="Arial" charset="0"/>
                <a:cs typeface="ＭＳ Ｐゴシック" charset="0"/>
              </a:rPr>
              <a:t>Technology </a:t>
            </a:r>
          </a:p>
          <a:p>
            <a:pPr algn="ctr"/>
            <a:r>
              <a:rPr lang="en-US" sz="1600" dirty="0">
                <a:solidFill>
                  <a:srgbClr val="0C4E8B"/>
                </a:solidFill>
                <a:latin typeface="Arial" charset="0"/>
                <a:cs typeface="ＭＳ Ｐゴシック" charset="0"/>
              </a:rPr>
              <a:t>and Policies</a:t>
            </a:r>
            <a:endParaRPr lang="en-US" sz="1600" dirty="0">
              <a:solidFill>
                <a:srgbClr val="0C4E8B"/>
              </a:solidFill>
              <a:latin typeface="Arial" panose="020B0604020202020204" pitchFamily="34" charset="0"/>
              <a:cs typeface="Arial" panose="020B0604020202020204" pitchFamily="34" charset="0"/>
            </a:endParaRPr>
          </a:p>
        </p:txBody>
      </p:sp>
      <p:sp>
        <p:nvSpPr>
          <p:cNvPr id="44" name="Line 6"/>
          <p:cNvSpPr>
            <a:spLocks noChangeShapeType="1"/>
          </p:cNvSpPr>
          <p:nvPr/>
        </p:nvSpPr>
        <p:spPr bwMode="auto">
          <a:xfrm>
            <a:off x="2968981" y="3281174"/>
            <a:ext cx="132218" cy="321920"/>
          </a:xfrm>
          <a:prstGeom prst="line">
            <a:avLst/>
          </a:prstGeom>
          <a:noFill/>
          <a:ln w="38100"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3200" dirty="0">
              <a:solidFill>
                <a:srgbClr val="0C4E8B"/>
              </a:solidFill>
              <a:latin typeface="Century Gothic"/>
            </a:endParaRPr>
          </a:p>
        </p:txBody>
      </p:sp>
      <p:sp>
        <p:nvSpPr>
          <p:cNvPr id="45" name="Text Box 28"/>
          <p:cNvSpPr txBox="1">
            <a:spLocks noChangeArrowheads="1"/>
          </p:cNvSpPr>
          <p:nvPr/>
        </p:nvSpPr>
        <p:spPr bwMode="auto">
          <a:xfrm>
            <a:off x="3363222" y="4101820"/>
            <a:ext cx="1267874"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1600" dirty="0">
                <a:solidFill>
                  <a:srgbClr val="0C4E8B"/>
                </a:solidFill>
                <a:latin typeface="Arial" charset="0"/>
                <a:cs typeface="ＭＳ Ｐゴシック" charset="0"/>
              </a:rPr>
              <a:t>CO</a:t>
            </a:r>
            <a:r>
              <a:rPr lang="en-US" sz="1600" baseline="-25000" dirty="0">
                <a:solidFill>
                  <a:srgbClr val="0C4E8B"/>
                </a:solidFill>
                <a:latin typeface="Arial" charset="0"/>
                <a:cs typeface="ＭＳ Ｐゴシック" charset="0"/>
              </a:rPr>
              <a:t>2</a:t>
            </a:r>
            <a:r>
              <a:rPr lang="en-US" sz="1600" dirty="0">
                <a:solidFill>
                  <a:srgbClr val="0C4E8B"/>
                </a:solidFill>
                <a:latin typeface="Arial" charset="0"/>
                <a:cs typeface="ＭＳ Ｐゴシック" charset="0"/>
              </a:rPr>
              <a:t> </a:t>
            </a:r>
          </a:p>
          <a:p>
            <a:pPr algn="ctr"/>
            <a:r>
              <a:rPr lang="en-US" sz="1600" dirty="0">
                <a:solidFill>
                  <a:srgbClr val="0C4E8B"/>
                </a:solidFill>
                <a:latin typeface="Arial" charset="0"/>
                <a:cs typeface="ＭＳ Ｐゴシック" charset="0"/>
              </a:rPr>
              <a:t>emissions</a:t>
            </a:r>
          </a:p>
        </p:txBody>
      </p:sp>
      <p:sp>
        <p:nvSpPr>
          <p:cNvPr id="71" name="Oval 70"/>
          <p:cNvSpPr>
            <a:spLocks noChangeAspect="1"/>
          </p:cNvSpPr>
          <p:nvPr/>
        </p:nvSpPr>
        <p:spPr bwMode="auto">
          <a:xfrm rot="486585">
            <a:off x="4174882" y="2506798"/>
            <a:ext cx="6528156" cy="2113345"/>
          </a:xfrm>
          <a:prstGeom prst="ellipse">
            <a:avLst/>
          </a:prstGeom>
          <a:solidFill>
            <a:srgbClr val="FF000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00" dirty="0">
              <a:solidFill>
                <a:srgbClr val="0C4E8B"/>
              </a:solidFill>
              <a:latin typeface="Times" charset="0"/>
              <a:ea typeface="ＭＳ Ｐゴシック" charset="0"/>
            </a:endParaRPr>
          </a:p>
        </p:txBody>
      </p:sp>
      <p:sp>
        <p:nvSpPr>
          <p:cNvPr id="72" name="Text Box 5"/>
          <p:cNvSpPr txBox="1">
            <a:spLocks noChangeArrowheads="1"/>
          </p:cNvSpPr>
          <p:nvPr/>
        </p:nvSpPr>
        <p:spPr bwMode="auto">
          <a:xfrm>
            <a:off x="6239388" y="3321592"/>
            <a:ext cx="850662" cy="58477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1600" dirty="0">
                <a:solidFill>
                  <a:srgbClr val="0C4E8B"/>
                </a:solidFill>
                <a:latin typeface="Arial" charset="0"/>
                <a:cs typeface="ＭＳ Ｐゴシック" charset="0"/>
              </a:rPr>
              <a:t>GHG cycles</a:t>
            </a:r>
          </a:p>
        </p:txBody>
      </p:sp>
      <p:sp>
        <p:nvSpPr>
          <p:cNvPr id="73" name="Line 6"/>
          <p:cNvSpPr>
            <a:spLocks noChangeShapeType="1"/>
          </p:cNvSpPr>
          <p:nvPr/>
        </p:nvSpPr>
        <p:spPr bwMode="auto">
          <a:xfrm>
            <a:off x="6953081" y="3575639"/>
            <a:ext cx="379589" cy="10735"/>
          </a:xfrm>
          <a:prstGeom prst="line">
            <a:avLst/>
          </a:prstGeom>
          <a:noFill/>
          <a:ln w="38100"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3200" dirty="0">
              <a:solidFill>
                <a:srgbClr val="0C4E8B"/>
              </a:solidFill>
              <a:latin typeface="Century Gothic"/>
            </a:endParaRPr>
          </a:p>
        </p:txBody>
      </p:sp>
      <p:sp>
        <p:nvSpPr>
          <p:cNvPr id="74" name="Text Box 7"/>
          <p:cNvSpPr txBox="1">
            <a:spLocks noChangeArrowheads="1"/>
          </p:cNvSpPr>
          <p:nvPr/>
        </p:nvSpPr>
        <p:spPr bwMode="auto">
          <a:xfrm>
            <a:off x="7273201" y="3434808"/>
            <a:ext cx="880169" cy="33855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600" dirty="0">
                <a:solidFill>
                  <a:srgbClr val="0C4E8B"/>
                </a:solidFill>
                <a:latin typeface="Arial" charset="0"/>
                <a:cs typeface="ＭＳ Ｐゴシック" charset="0"/>
              </a:rPr>
              <a:t>Climate</a:t>
            </a:r>
          </a:p>
        </p:txBody>
      </p:sp>
      <p:sp>
        <p:nvSpPr>
          <p:cNvPr id="75" name="Line 9"/>
          <p:cNvSpPr>
            <a:spLocks noChangeShapeType="1"/>
          </p:cNvSpPr>
          <p:nvPr/>
        </p:nvSpPr>
        <p:spPr bwMode="auto">
          <a:xfrm flipV="1">
            <a:off x="8109915" y="3575638"/>
            <a:ext cx="398109" cy="10735"/>
          </a:xfrm>
          <a:prstGeom prst="line">
            <a:avLst/>
          </a:prstGeom>
          <a:noFill/>
          <a:ln w="38100"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3200" dirty="0">
              <a:solidFill>
                <a:srgbClr val="0C4E8B"/>
              </a:solidFill>
              <a:latin typeface="Century Gothic"/>
            </a:endParaRPr>
          </a:p>
        </p:txBody>
      </p:sp>
      <p:sp>
        <p:nvSpPr>
          <p:cNvPr id="76" name="Text Box 13"/>
          <p:cNvSpPr txBox="1">
            <a:spLocks noChangeArrowheads="1"/>
          </p:cNvSpPr>
          <p:nvPr/>
        </p:nvSpPr>
        <p:spPr bwMode="auto">
          <a:xfrm>
            <a:off x="8465957" y="3400611"/>
            <a:ext cx="686085" cy="33855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1600" dirty="0">
                <a:solidFill>
                  <a:srgbClr val="0C4E8B"/>
                </a:solidFill>
                <a:latin typeface="Arial" charset="0"/>
                <a:cs typeface="ＭＳ Ｐゴシック" charset="0"/>
              </a:rPr>
              <a:t>Temp</a:t>
            </a:r>
          </a:p>
        </p:txBody>
      </p:sp>
      <p:sp>
        <p:nvSpPr>
          <p:cNvPr id="78" name="Text Box 50"/>
          <p:cNvSpPr txBox="1">
            <a:spLocks noChangeArrowheads="1"/>
          </p:cNvSpPr>
          <p:nvPr/>
        </p:nvSpPr>
        <p:spPr bwMode="auto">
          <a:xfrm rot="1019890">
            <a:off x="6589374" y="2629287"/>
            <a:ext cx="2509928"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3200" i="1" dirty="0">
                <a:solidFill>
                  <a:srgbClr val="0C4E8B"/>
                </a:solidFill>
                <a:latin typeface="Arial" charset="0"/>
                <a:cs typeface="ＭＳ Ｐゴシック" charset="0"/>
              </a:rPr>
              <a:t>C-ROADS</a:t>
            </a:r>
            <a:endParaRPr lang="en-US" sz="2400" dirty="0">
              <a:solidFill>
                <a:srgbClr val="0C4E8B"/>
              </a:solidFill>
              <a:latin typeface="Arial" charset="0"/>
              <a:cs typeface="ＭＳ Ｐゴシック" charset="0"/>
            </a:endParaRPr>
          </a:p>
        </p:txBody>
      </p:sp>
      <p:sp>
        <p:nvSpPr>
          <p:cNvPr id="79" name="Text Box 10"/>
          <p:cNvSpPr txBox="1">
            <a:spLocks noChangeArrowheads="1"/>
          </p:cNvSpPr>
          <p:nvPr/>
        </p:nvSpPr>
        <p:spPr bwMode="auto">
          <a:xfrm>
            <a:off x="6400536" y="3946647"/>
            <a:ext cx="11991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1600" dirty="0">
                <a:solidFill>
                  <a:srgbClr val="0C4E8B"/>
                </a:solidFill>
                <a:latin typeface="Arial" charset="0"/>
                <a:cs typeface="ＭＳ Ｐゴシック" charset="0"/>
              </a:rPr>
              <a:t>Other forcings</a:t>
            </a:r>
          </a:p>
        </p:txBody>
      </p:sp>
      <p:sp>
        <p:nvSpPr>
          <p:cNvPr id="80" name="Line 6"/>
          <p:cNvSpPr>
            <a:spLocks noChangeShapeType="1"/>
          </p:cNvSpPr>
          <p:nvPr/>
        </p:nvSpPr>
        <p:spPr bwMode="auto">
          <a:xfrm flipV="1">
            <a:off x="7090051" y="3714271"/>
            <a:ext cx="370519" cy="348654"/>
          </a:xfrm>
          <a:prstGeom prst="line">
            <a:avLst/>
          </a:prstGeom>
          <a:noFill/>
          <a:ln w="38100"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3200" dirty="0">
              <a:solidFill>
                <a:srgbClr val="0C4E8B"/>
              </a:solidFill>
              <a:latin typeface="Century Gothic"/>
            </a:endParaRPr>
          </a:p>
        </p:txBody>
      </p:sp>
      <p:sp>
        <p:nvSpPr>
          <p:cNvPr id="81" name="Line 6"/>
          <p:cNvSpPr>
            <a:spLocks noChangeShapeType="1"/>
          </p:cNvSpPr>
          <p:nvPr/>
        </p:nvSpPr>
        <p:spPr bwMode="auto">
          <a:xfrm flipV="1">
            <a:off x="5296127" y="3850430"/>
            <a:ext cx="207815" cy="563180"/>
          </a:xfrm>
          <a:prstGeom prst="line">
            <a:avLst/>
          </a:prstGeom>
          <a:noFill/>
          <a:ln w="38100"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3200" dirty="0">
              <a:solidFill>
                <a:srgbClr val="0C4E8B"/>
              </a:solidFill>
              <a:latin typeface="Century Gothic"/>
            </a:endParaRPr>
          </a:p>
        </p:txBody>
      </p:sp>
      <p:sp>
        <p:nvSpPr>
          <p:cNvPr id="82" name="Freeform 81"/>
          <p:cNvSpPr/>
          <p:nvPr/>
        </p:nvSpPr>
        <p:spPr>
          <a:xfrm>
            <a:off x="4169067" y="1795793"/>
            <a:ext cx="4081224" cy="502547"/>
          </a:xfrm>
          <a:custGeom>
            <a:avLst/>
            <a:gdLst>
              <a:gd name="connsiteX0" fmla="*/ 0 w 4863033"/>
              <a:gd name="connsiteY0" fmla="*/ 10324 h 598817"/>
              <a:gd name="connsiteX1" fmla="*/ 3913141 w 4863033"/>
              <a:gd name="connsiteY1" fmla="*/ 423301 h 598817"/>
              <a:gd name="connsiteX2" fmla="*/ 640144 w 4863033"/>
              <a:gd name="connsiteY2" fmla="*/ 0 h 598817"/>
              <a:gd name="connsiteX3" fmla="*/ 774368 w 4863033"/>
              <a:gd name="connsiteY3" fmla="*/ 10324 h 598817"/>
              <a:gd name="connsiteX4" fmla="*/ 1208015 w 4863033"/>
              <a:gd name="connsiteY4" fmla="*/ 103244 h 598817"/>
              <a:gd name="connsiteX5" fmla="*/ 1528087 w 4863033"/>
              <a:gd name="connsiteY5" fmla="*/ 196164 h 598817"/>
              <a:gd name="connsiteX6" fmla="*/ 1651986 w 4863033"/>
              <a:gd name="connsiteY6" fmla="*/ 247786 h 598817"/>
              <a:gd name="connsiteX7" fmla="*/ 2354080 w 4863033"/>
              <a:gd name="connsiteY7" fmla="*/ 443950 h 598817"/>
              <a:gd name="connsiteX8" fmla="*/ 3851192 w 4863033"/>
              <a:gd name="connsiteY8" fmla="*/ 536870 h 598817"/>
              <a:gd name="connsiteX9" fmla="*/ 4026715 w 4863033"/>
              <a:gd name="connsiteY9" fmla="*/ 547195 h 598817"/>
              <a:gd name="connsiteX10" fmla="*/ 4274513 w 4863033"/>
              <a:gd name="connsiteY10" fmla="*/ 557519 h 598817"/>
              <a:gd name="connsiteX11" fmla="*/ 4346788 w 4863033"/>
              <a:gd name="connsiteY11" fmla="*/ 578168 h 598817"/>
              <a:gd name="connsiteX12" fmla="*/ 4522311 w 4863033"/>
              <a:gd name="connsiteY12" fmla="*/ 588492 h 598817"/>
              <a:gd name="connsiteX13" fmla="*/ 4863033 w 4863033"/>
              <a:gd name="connsiteY13" fmla="*/ 598817 h 598817"/>
              <a:gd name="connsiteX14" fmla="*/ 0 w 4863033"/>
              <a:gd name="connsiteY14" fmla="*/ 10324 h 59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63033" h="598817">
                <a:moveTo>
                  <a:pt x="0" y="10324"/>
                </a:moveTo>
                <a:lnTo>
                  <a:pt x="3913141" y="423301"/>
                </a:lnTo>
                <a:lnTo>
                  <a:pt x="640144" y="0"/>
                </a:lnTo>
                <a:cubicBezTo>
                  <a:pt x="684885" y="3441"/>
                  <a:pt x="729841" y="4758"/>
                  <a:pt x="774368" y="10324"/>
                </a:cubicBezTo>
                <a:cubicBezTo>
                  <a:pt x="870496" y="22339"/>
                  <a:pt x="1205892" y="102654"/>
                  <a:pt x="1208015" y="103244"/>
                </a:cubicBezTo>
                <a:cubicBezTo>
                  <a:pt x="1267995" y="119904"/>
                  <a:pt x="1456891" y="170535"/>
                  <a:pt x="1528087" y="196164"/>
                </a:cubicBezTo>
                <a:cubicBezTo>
                  <a:pt x="1570183" y="211318"/>
                  <a:pt x="1609645" y="233329"/>
                  <a:pt x="1651986" y="247786"/>
                </a:cubicBezTo>
                <a:cubicBezTo>
                  <a:pt x="1814011" y="303109"/>
                  <a:pt x="2207837" y="419059"/>
                  <a:pt x="2354080" y="443950"/>
                </a:cubicBezTo>
                <a:cubicBezTo>
                  <a:pt x="3171867" y="583142"/>
                  <a:pt x="2675276" y="524872"/>
                  <a:pt x="3851192" y="536870"/>
                </a:cubicBezTo>
                <a:lnTo>
                  <a:pt x="4026715" y="547195"/>
                </a:lnTo>
                <a:cubicBezTo>
                  <a:pt x="4109288" y="551223"/>
                  <a:pt x="4192226" y="549556"/>
                  <a:pt x="4274513" y="557519"/>
                </a:cubicBezTo>
                <a:cubicBezTo>
                  <a:pt x="4299452" y="559932"/>
                  <a:pt x="4321926" y="575060"/>
                  <a:pt x="4346788" y="578168"/>
                </a:cubicBezTo>
                <a:cubicBezTo>
                  <a:pt x="4404944" y="585437"/>
                  <a:pt x="4463751" y="586102"/>
                  <a:pt x="4522311" y="588492"/>
                </a:cubicBezTo>
                <a:cubicBezTo>
                  <a:pt x="4635843" y="593126"/>
                  <a:pt x="4749407" y="598817"/>
                  <a:pt x="4863033" y="598817"/>
                </a:cubicBezTo>
                <a:lnTo>
                  <a:pt x="0" y="10324"/>
                </a:lnTo>
                <a:close/>
              </a:path>
            </a:pathLst>
          </a:custGeom>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00">
              <a:solidFill>
                <a:srgbClr val="0C4E8B"/>
              </a:solidFill>
              <a:latin typeface="Times" charset="0"/>
              <a:ea typeface="ＭＳ Ｐゴシック" charset="0"/>
            </a:endParaRPr>
          </a:p>
        </p:txBody>
      </p:sp>
      <p:sp>
        <p:nvSpPr>
          <p:cNvPr id="83" name="Line 6"/>
          <p:cNvSpPr>
            <a:spLocks noChangeShapeType="1"/>
          </p:cNvSpPr>
          <p:nvPr/>
        </p:nvSpPr>
        <p:spPr bwMode="auto">
          <a:xfrm>
            <a:off x="6022298" y="3520663"/>
            <a:ext cx="379589" cy="10735"/>
          </a:xfrm>
          <a:prstGeom prst="line">
            <a:avLst/>
          </a:prstGeom>
          <a:noFill/>
          <a:ln w="38100"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3200" dirty="0">
              <a:solidFill>
                <a:srgbClr val="0C4E8B"/>
              </a:solidFill>
              <a:latin typeface="Century Gothic"/>
            </a:endParaRPr>
          </a:p>
        </p:txBody>
      </p:sp>
      <p:sp>
        <p:nvSpPr>
          <p:cNvPr id="84" name="Text Box 5"/>
          <p:cNvSpPr txBox="1">
            <a:spLocks noChangeArrowheads="1"/>
          </p:cNvSpPr>
          <p:nvPr/>
        </p:nvSpPr>
        <p:spPr bwMode="auto">
          <a:xfrm>
            <a:off x="9431687" y="3359668"/>
            <a:ext cx="955468" cy="83099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1600" dirty="0">
                <a:solidFill>
                  <a:srgbClr val="0C4E8B"/>
                </a:solidFill>
                <a:latin typeface="Arial" charset="0"/>
                <a:cs typeface="ＭＳ Ｐゴシック" charset="0"/>
              </a:rPr>
              <a:t>Impacts</a:t>
            </a:r>
          </a:p>
          <a:p>
            <a:pPr algn="ctr"/>
            <a:r>
              <a:rPr lang="en-US" sz="1600" dirty="0">
                <a:solidFill>
                  <a:srgbClr val="0C4E8B"/>
                </a:solidFill>
                <a:latin typeface="Arial" charset="0"/>
                <a:cs typeface="ＭＳ Ｐゴシック" charset="0"/>
              </a:rPr>
              <a:t>(pH, SLR)</a:t>
            </a:r>
          </a:p>
        </p:txBody>
      </p:sp>
      <p:sp>
        <p:nvSpPr>
          <p:cNvPr id="85" name="Line 9"/>
          <p:cNvSpPr>
            <a:spLocks noChangeShapeType="1"/>
          </p:cNvSpPr>
          <p:nvPr/>
        </p:nvSpPr>
        <p:spPr bwMode="auto">
          <a:xfrm flipV="1">
            <a:off x="9148581" y="3550511"/>
            <a:ext cx="362996" cy="8336"/>
          </a:xfrm>
          <a:prstGeom prst="line">
            <a:avLst/>
          </a:prstGeom>
          <a:noFill/>
          <a:ln w="38100"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3200" dirty="0">
              <a:solidFill>
                <a:srgbClr val="0C4E8B"/>
              </a:solidFill>
              <a:latin typeface="Century Gothic"/>
            </a:endParaRPr>
          </a:p>
        </p:txBody>
      </p:sp>
      <p:sp>
        <p:nvSpPr>
          <p:cNvPr id="86" name="Line 6"/>
          <p:cNvSpPr>
            <a:spLocks noChangeShapeType="1"/>
          </p:cNvSpPr>
          <p:nvPr/>
        </p:nvSpPr>
        <p:spPr bwMode="auto">
          <a:xfrm>
            <a:off x="5025413" y="3359667"/>
            <a:ext cx="397432" cy="189606"/>
          </a:xfrm>
          <a:prstGeom prst="line">
            <a:avLst/>
          </a:prstGeom>
          <a:noFill/>
          <a:ln w="38100"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3200" dirty="0">
              <a:solidFill>
                <a:srgbClr val="0C4E8B"/>
              </a:solidFill>
              <a:latin typeface="Century Gothic"/>
            </a:endParaRPr>
          </a:p>
        </p:txBody>
      </p:sp>
      <p:sp>
        <p:nvSpPr>
          <p:cNvPr id="87" name="Oval 86"/>
          <p:cNvSpPr/>
          <p:nvPr/>
        </p:nvSpPr>
        <p:spPr>
          <a:xfrm>
            <a:off x="4266980" y="2686089"/>
            <a:ext cx="2014733" cy="624553"/>
          </a:xfrm>
          <a:prstGeom prst="ellipse">
            <a:avLst/>
          </a:prstGeom>
          <a:solidFill>
            <a:srgbClr val="FF0000">
              <a:alpha val="0"/>
            </a:srgbClr>
          </a:solidFill>
          <a:ln w="38100" cmpd="sng">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n w="38100" cmpd="sng">
                <a:solidFill>
                  <a:schemeClr val="tx1"/>
                </a:solidFill>
                <a:prstDash val="dash"/>
              </a:ln>
              <a:solidFill>
                <a:srgbClr val="0C4E8B"/>
              </a:solidFill>
              <a:latin typeface="Century Gothic"/>
            </a:endParaRPr>
          </a:p>
        </p:txBody>
      </p:sp>
      <p:sp>
        <p:nvSpPr>
          <p:cNvPr id="59" name="Text Box 10"/>
          <p:cNvSpPr txBox="1">
            <a:spLocks noChangeArrowheads="1"/>
          </p:cNvSpPr>
          <p:nvPr/>
        </p:nvSpPr>
        <p:spPr bwMode="auto">
          <a:xfrm>
            <a:off x="3797145" y="2696399"/>
            <a:ext cx="303071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1600" dirty="0">
                <a:solidFill>
                  <a:srgbClr val="0C4E8B"/>
                </a:solidFill>
                <a:latin typeface="Arial" charset="0"/>
                <a:cs typeface="ＭＳ Ｐゴシック" charset="0"/>
              </a:rPr>
              <a:t>GHG emissions</a:t>
            </a:r>
          </a:p>
          <a:p>
            <a:pPr algn="ctr"/>
            <a:r>
              <a:rPr lang="en-US" sz="1600" dirty="0">
                <a:solidFill>
                  <a:srgbClr val="0C4E8B"/>
                </a:solidFill>
                <a:latin typeface="Arial" charset="0"/>
                <a:cs typeface="ＭＳ Ｐゴシック" charset="0"/>
              </a:rPr>
              <a:t>by regions</a:t>
            </a:r>
          </a:p>
        </p:txBody>
      </p:sp>
      <p:sp>
        <p:nvSpPr>
          <p:cNvPr id="41" name="Text Box 5"/>
          <p:cNvSpPr txBox="1">
            <a:spLocks noChangeArrowheads="1"/>
          </p:cNvSpPr>
          <p:nvPr/>
        </p:nvSpPr>
        <p:spPr bwMode="auto">
          <a:xfrm>
            <a:off x="5112634" y="3343366"/>
            <a:ext cx="1169078" cy="5847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1600" dirty="0">
                <a:solidFill>
                  <a:srgbClr val="0C4E8B"/>
                </a:solidFill>
                <a:latin typeface="Arial" charset="0"/>
                <a:cs typeface="ＭＳ Ｐゴシック" charset="0"/>
              </a:rPr>
              <a:t>GHG emissions</a:t>
            </a:r>
          </a:p>
        </p:txBody>
      </p:sp>
    </p:spTree>
    <p:extLst>
      <p:ext uri="{BB962C8B-B14F-4D97-AF65-F5344CB8AC3E}">
        <p14:creationId xmlns:p14="http://schemas.microsoft.com/office/powerpoint/2010/main" val="1964546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0125" y="134938"/>
            <a:ext cx="11574463" cy="957262"/>
          </a:xfrm>
        </p:spPr>
        <p:txBody>
          <a:bodyPr>
            <a:noAutofit/>
          </a:bodyPr>
          <a:lstStyle/>
          <a:p>
            <a:pPr>
              <a:lnSpc>
                <a:spcPct val="100000"/>
              </a:lnSpc>
            </a:pPr>
            <a:r>
              <a:rPr lang="en-US" sz="3600" dirty="0">
                <a:solidFill>
                  <a:srgbClr val="0C4E8B"/>
                </a:solidFill>
                <a:latin typeface="Century Gothic" panose="020B0502020202020204" pitchFamily="34" charset="0"/>
              </a:rPr>
              <a:t>En-ROADS, though aggregate, captures realistic energy/economy dynamics</a:t>
            </a:r>
          </a:p>
        </p:txBody>
      </p:sp>
      <p:sp>
        <p:nvSpPr>
          <p:cNvPr id="3" name="Content Placeholder 2"/>
          <p:cNvSpPr>
            <a:spLocks noGrp="1"/>
          </p:cNvSpPr>
          <p:nvPr>
            <p:ph idx="4294967295"/>
          </p:nvPr>
        </p:nvSpPr>
        <p:spPr>
          <a:xfrm>
            <a:off x="254001" y="1201339"/>
            <a:ext cx="10350310" cy="4906963"/>
          </a:xfrm>
        </p:spPr>
        <p:txBody>
          <a:bodyPr>
            <a:noAutofit/>
          </a:bodyPr>
          <a:lstStyle/>
          <a:p>
            <a:pPr marL="457200" indent="-457200">
              <a:lnSpc>
                <a:spcPct val="150000"/>
              </a:lnSpc>
              <a:spcBef>
                <a:spcPts val="0"/>
              </a:spcBef>
              <a:spcAft>
                <a:spcPts val="300"/>
              </a:spcAft>
              <a:buFont typeface="+mj-lt"/>
              <a:buAutoNum type="arabicPeriod"/>
            </a:pPr>
            <a:r>
              <a:rPr lang="en-US" sz="2100" dirty="0">
                <a:latin typeface="Century Gothic" panose="020B0502020202020204" pitchFamily="34" charset="0"/>
              </a:rPr>
              <a:t>Separate pricing of 4 fuel types (extracted/spot, delivered) and electricity</a:t>
            </a:r>
          </a:p>
          <a:p>
            <a:pPr marL="457200" indent="-457200">
              <a:lnSpc>
                <a:spcPct val="100000"/>
              </a:lnSpc>
              <a:spcBef>
                <a:spcPts val="0"/>
              </a:spcBef>
              <a:spcAft>
                <a:spcPts val="300"/>
              </a:spcAft>
              <a:buFont typeface="+mj-lt"/>
              <a:buAutoNum type="arabicPeriod"/>
            </a:pPr>
            <a:r>
              <a:rPr lang="en-US" sz="2100" dirty="0">
                <a:latin typeface="Century Gothic" panose="020B0502020202020204" pitchFamily="34" charset="0"/>
              </a:rPr>
              <a:t>Short-term and long-term </a:t>
            </a:r>
            <a:r>
              <a:rPr lang="en-US" sz="2100" b="1" dirty="0">
                <a:latin typeface="Century Gothic" panose="020B0502020202020204" pitchFamily="34" charset="0"/>
              </a:rPr>
              <a:t>consumer responses to price: curtailment, rebound, energy efficiency, choice of fuels and electricity</a:t>
            </a:r>
          </a:p>
          <a:p>
            <a:pPr marL="457200" indent="-457200">
              <a:lnSpc>
                <a:spcPct val="150000"/>
              </a:lnSpc>
              <a:spcBef>
                <a:spcPts val="0"/>
              </a:spcBef>
              <a:spcAft>
                <a:spcPts val="300"/>
              </a:spcAft>
              <a:buFont typeface="+mj-lt"/>
              <a:buAutoNum type="arabicPeriod"/>
            </a:pPr>
            <a:r>
              <a:rPr lang="en-US" sz="2100" dirty="0">
                <a:latin typeface="Century Gothic" panose="020B0502020202020204" pitchFamily="34" charset="0"/>
              </a:rPr>
              <a:t>Extracted fuel prices fluctuate via endogenous commodity cycle</a:t>
            </a:r>
          </a:p>
          <a:p>
            <a:pPr marL="457200" indent="-457200">
              <a:lnSpc>
                <a:spcPct val="150000"/>
              </a:lnSpc>
              <a:spcBef>
                <a:spcPts val="0"/>
              </a:spcBef>
              <a:spcAft>
                <a:spcPts val="300"/>
              </a:spcAft>
              <a:buFont typeface="+mj-lt"/>
              <a:buAutoNum type="arabicPeriod"/>
            </a:pPr>
            <a:r>
              <a:rPr lang="en-US" sz="2100" dirty="0">
                <a:latin typeface="Century Gothic" panose="020B0502020202020204" pitchFamily="34" charset="0"/>
              </a:rPr>
              <a:t>Delivered fuel prices affected by extracted prices, but more stable</a:t>
            </a:r>
          </a:p>
          <a:p>
            <a:pPr marL="457200" indent="-457200">
              <a:lnSpc>
                <a:spcPct val="100000"/>
              </a:lnSpc>
              <a:spcBef>
                <a:spcPts val="0"/>
              </a:spcBef>
              <a:spcAft>
                <a:spcPts val="300"/>
              </a:spcAft>
              <a:buFont typeface="+mj-lt"/>
              <a:buAutoNum type="arabicPeriod"/>
            </a:pPr>
            <a:r>
              <a:rPr lang="en-US" sz="2100" dirty="0">
                <a:latin typeface="Century Gothic" panose="020B0502020202020204" pitchFamily="34" charset="0"/>
              </a:rPr>
              <a:t>Electricity source decisions based largely on cost comparison, but also </a:t>
            </a:r>
            <a:r>
              <a:rPr lang="en-US" sz="2100" b="1" dirty="0">
                <a:latin typeface="Century Gothic" panose="020B0502020202020204" pitchFamily="34" charset="0"/>
              </a:rPr>
              <a:t>network complementarities and performance standards</a:t>
            </a:r>
          </a:p>
          <a:p>
            <a:pPr marL="457200" indent="-457200">
              <a:lnSpc>
                <a:spcPct val="150000"/>
              </a:lnSpc>
              <a:spcBef>
                <a:spcPts val="0"/>
              </a:spcBef>
              <a:spcAft>
                <a:spcPts val="300"/>
              </a:spcAft>
              <a:buFont typeface="+mj-lt"/>
              <a:buAutoNum type="arabicPeriod"/>
            </a:pPr>
            <a:r>
              <a:rPr lang="en-US" sz="2100" b="1" dirty="0">
                <a:latin typeface="Century Gothic" panose="020B0502020202020204" pitchFamily="34" charset="0"/>
              </a:rPr>
              <a:t>Learning curves </a:t>
            </a:r>
            <a:r>
              <a:rPr lang="en-US" sz="2100" dirty="0">
                <a:latin typeface="Century Gothic" panose="020B0502020202020204" pitchFamily="34" charset="0"/>
              </a:rPr>
              <a:t>reduce energy production costs</a:t>
            </a:r>
          </a:p>
          <a:p>
            <a:pPr marL="457200" indent="-457200">
              <a:lnSpc>
                <a:spcPct val="150000"/>
              </a:lnSpc>
              <a:spcBef>
                <a:spcPts val="0"/>
              </a:spcBef>
              <a:spcAft>
                <a:spcPts val="300"/>
              </a:spcAft>
              <a:buFont typeface="+mj-lt"/>
              <a:buAutoNum type="arabicPeriod"/>
            </a:pPr>
            <a:r>
              <a:rPr lang="en-US" sz="2100" dirty="0">
                <a:latin typeface="Century Gothic" panose="020B0502020202020204" pitchFamily="34" charset="0"/>
              </a:rPr>
              <a:t>Time delays (and possible “</a:t>
            </a:r>
            <a:r>
              <a:rPr lang="en-US" sz="2100" b="1" dirty="0">
                <a:latin typeface="Century Gothic" panose="020B0502020202020204" pitchFamily="34" charset="0"/>
              </a:rPr>
              <a:t>overheating</a:t>
            </a:r>
            <a:r>
              <a:rPr lang="en-US" sz="2100" dirty="0">
                <a:latin typeface="Century Gothic" panose="020B0502020202020204" pitchFamily="34" charset="0"/>
              </a:rPr>
              <a:t>”) in building new supply capacity</a:t>
            </a:r>
          </a:p>
          <a:p>
            <a:pPr marL="457200" indent="-457200">
              <a:lnSpc>
                <a:spcPct val="150000"/>
              </a:lnSpc>
              <a:spcBef>
                <a:spcPts val="0"/>
              </a:spcBef>
              <a:spcAft>
                <a:spcPts val="300"/>
              </a:spcAft>
              <a:buFont typeface="+mj-lt"/>
              <a:buAutoNum type="arabicPeriod"/>
            </a:pPr>
            <a:r>
              <a:rPr lang="en-US" sz="2100" dirty="0">
                <a:latin typeface="Century Gothic" panose="020B0502020202020204" pitchFamily="34" charset="0"/>
              </a:rPr>
              <a:t>Fossil fuel production costs increased by </a:t>
            </a:r>
            <a:r>
              <a:rPr lang="en-US" sz="2100" b="1" dirty="0">
                <a:latin typeface="Century Gothic" panose="020B0502020202020204" pitchFamily="34" charset="0"/>
              </a:rPr>
              <a:t>resource depletion</a:t>
            </a:r>
          </a:p>
          <a:p>
            <a:pPr marL="457200" indent="-457200">
              <a:lnSpc>
                <a:spcPct val="100000"/>
              </a:lnSpc>
              <a:spcBef>
                <a:spcPts val="0"/>
              </a:spcBef>
              <a:spcAft>
                <a:spcPts val="300"/>
              </a:spcAft>
              <a:buFont typeface="+mj-lt"/>
              <a:buAutoNum type="arabicPeriod"/>
            </a:pPr>
            <a:r>
              <a:rPr lang="en-US" sz="2100" dirty="0">
                <a:latin typeface="Century Gothic" panose="020B0502020202020204" pitchFamily="34" charset="0"/>
              </a:rPr>
              <a:t>Other production costs (biofuel, hydro, renewables) potentially increased by </a:t>
            </a:r>
            <a:r>
              <a:rPr lang="en-US" sz="2100" b="1" dirty="0">
                <a:latin typeface="Century Gothic" panose="020B0502020202020204" pitchFamily="34" charset="0"/>
              </a:rPr>
              <a:t>flow limits</a:t>
            </a:r>
          </a:p>
        </p:txBody>
      </p:sp>
    </p:spTree>
    <p:extLst>
      <p:ext uri="{BB962C8B-B14F-4D97-AF65-F5344CB8AC3E}">
        <p14:creationId xmlns:p14="http://schemas.microsoft.com/office/powerpoint/2010/main" val="1632888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A969C-E148-8147-B520-33C6783BAAFC}"/>
              </a:ext>
            </a:extLst>
          </p:cNvPr>
          <p:cNvSpPr>
            <a:spLocks noGrp="1"/>
          </p:cNvSpPr>
          <p:nvPr>
            <p:ph type="ctrTitle"/>
          </p:nvPr>
        </p:nvSpPr>
        <p:spPr>
          <a:xfrm>
            <a:off x="2061028" y="1136878"/>
            <a:ext cx="8113486" cy="4291466"/>
          </a:xfrm>
        </p:spPr>
        <p:txBody>
          <a:bodyPr>
            <a:normAutofit/>
          </a:bodyPr>
          <a:lstStyle/>
          <a:p>
            <a:r>
              <a:rPr lang="en-US" sz="8000" dirty="0"/>
              <a:t>En-ROADS Slider Settings</a:t>
            </a:r>
          </a:p>
        </p:txBody>
      </p:sp>
    </p:spTree>
    <p:extLst>
      <p:ext uri="{BB962C8B-B14F-4D97-AF65-F5344CB8AC3E}">
        <p14:creationId xmlns:p14="http://schemas.microsoft.com/office/powerpoint/2010/main" val="862274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ACC6FA6-99AE-2E41-A471-14EF698F8507}"/>
              </a:ext>
            </a:extLst>
          </p:cNvPr>
          <p:cNvSpPr>
            <a:spLocks noGrp="1"/>
          </p:cNvSpPr>
          <p:nvPr>
            <p:ph type="body" sz="quarter" idx="10"/>
          </p:nvPr>
        </p:nvSpPr>
        <p:spPr>
          <a:xfrm>
            <a:off x="1074058" y="2572657"/>
            <a:ext cx="9855200" cy="1244600"/>
          </a:xfrm>
        </p:spPr>
        <p:txBody>
          <a:bodyPr>
            <a:normAutofit/>
          </a:bodyPr>
          <a:lstStyle/>
          <a:p>
            <a:pPr marL="0" indent="0">
              <a:buNone/>
            </a:pPr>
            <a:r>
              <a:rPr lang="en-US" sz="8000" b="1" dirty="0"/>
              <a:t>Renewables</a:t>
            </a:r>
          </a:p>
        </p:txBody>
      </p:sp>
    </p:spTree>
    <p:extLst>
      <p:ext uri="{BB962C8B-B14F-4D97-AF65-F5344CB8AC3E}">
        <p14:creationId xmlns:p14="http://schemas.microsoft.com/office/powerpoint/2010/main" val="1252891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B5A565-1ABE-4441-93C6-4F319B8112FC}"/>
              </a:ext>
            </a:extLst>
          </p:cNvPr>
          <p:cNvPicPr>
            <a:picLocks noChangeAspect="1"/>
          </p:cNvPicPr>
          <p:nvPr/>
        </p:nvPicPr>
        <p:blipFill>
          <a:blip r:embed="rId3"/>
          <a:stretch>
            <a:fillRect/>
          </a:stretch>
        </p:blipFill>
        <p:spPr>
          <a:xfrm>
            <a:off x="159124" y="424082"/>
            <a:ext cx="11923693" cy="5717411"/>
          </a:xfrm>
          <a:prstGeom prst="rect">
            <a:avLst/>
          </a:prstGeom>
        </p:spPr>
      </p:pic>
    </p:spTree>
    <p:extLst>
      <p:ext uri="{BB962C8B-B14F-4D97-AF65-F5344CB8AC3E}">
        <p14:creationId xmlns:p14="http://schemas.microsoft.com/office/powerpoint/2010/main" val="4230681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DE1C49-6F60-9846-9FA7-4B438BEE953F}"/>
              </a:ext>
            </a:extLst>
          </p:cNvPr>
          <p:cNvPicPr>
            <a:picLocks noChangeAspect="1"/>
          </p:cNvPicPr>
          <p:nvPr/>
        </p:nvPicPr>
        <p:blipFill>
          <a:blip r:embed="rId3"/>
          <a:stretch>
            <a:fillRect/>
          </a:stretch>
        </p:blipFill>
        <p:spPr>
          <a:xfrm>
            <a:off x="554666" y="122830"/>
            <a:ext cx="9844927" cy="6625988"/>
          </a:xfrm>
          <a:prstGeom prst="rect">
            <a:avLst/>
          </a:prstGeom>
        </p:spPr>
      </p:pic>
    </p:spTree>
    <p:extLst>
      <p:ext uri="{BB962C8B-B14F-4D97-AF65-F5344CB8AC3E}">
        <p14:creationId xmlns:p14="http://schemas.microsoft.com/office/powerpoint/2010/main" val="1754041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AA97C9-0C68-EC4E-825F-50088C28651D}"/>
              </a:ext>
            </a:extLst>
          </p:cNvPr>
          <p:cNvPicPr>
            <a:picLocks noChangeAspect="1"/>
          </p:cNvPicPr>
          <p:nvPr/>
        </p:nvPicPr>
        <p:blipFill>
          <a:blip r:embed="rId3"/>
          <a:stretch>
            <a:fillRect/>
          </a:stretch>
        </p:blipFill>
        <p:spPr>
          <a:xfrm>
            <a:off x="282547" y="166256"/>
            <a:ext cx="11625435" cy="6568371"/>
          </a:xfrm>
          <a:prstGeom prst="rect">
            <a:avLst/>
          </a:prstGeom>
        </p:spPr>
      </p:pic>
    </p:spTree>
    <p:extLst>
      <p:ext uri="{BB962C8B-B14F-4D97-AF65-F5344CB8AC3E}">
        <p14:creationId xmlns:p14="http://schemas.microsoft.com/office/powerpoint/2010/main" val="2888526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73C2852-D5F7-8648-B709-C5524885CE8D}"/>
              </a:ext>
            </a:extLst>
          </p:cNvPr>
          <p:cNvPicPr>
            <a:picLocks noChangeAspect="1"/>
          </p:cNvPicPr>
          <p:nvPr/>
        </p:nvPicPr>
        <p:blipFill rotWithShape="1">
          <a:blip r:embed="rId3"/>
          <a:srcRect b="3717"/>
          <a:stretch/>
        </p:blipFill>
        <p:spPr>
          <a:xfrm>
            <a:off x="453820" y="290945"/>
            <a:ext cx="10742926" cy="5818909"/>
          </a:xfrm>
          <a:prstGeom prst="rect">
            <a:avLst/>
          </a:prstGeom>
        </p:spPr>
      </p:pic>
    </p:spTree>
    <p:extLst>
      <p:ext uri="{BB962C8B-B14F-4D97-AF65-F5344CB8AC3E}">
        <p14:creationId xmlns:p14="http://schemas.microsoft.com/office/powerpoint/2010/main" val="1287903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E4356E4-D6D9-B14E-B6DA-C8DBB2F72BE4}"/>
              </a:ext>
            </a:extLst>
          </p:cNvPr>
          <p:cNvPicPr>
            <a:picLocks noChangeAspect="1"/>
          </p:cNvPicPr>
          <p:nvPr/>
        </p:nvPicPr>
        <p:blipFill rotWithShape="1">
          <a:blip r:embed="rId3"/>
          <a:srcRect b="3482"/>
          <a:stretch/>
        </p:blipFill>
        <p:spPr>
          <a:xfrm>
            <a:off x="668740" y="282287"/>
            <a:ext cx="10815851" cy="5771117"/>
          </a:xfrm>
          <a:prstGeom prst="rect">
            <a:avLst/>
          </a:prstGeom>
        </p:spPr>
      </p:pic>
    </p:spTree>
    <p:extLst>
      <p:ext uri="{BB962C8B-B14F-4D97-AF65-F5344CB8AC3E}">
        <p14:creationId xmlns:p14="http://schemas.microsoft.com/office/powerpoint/2010/main" val="12229562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846EEA-976F-3B46-8475-45A684F16D8B}"/>
              </a:ext>
            </a:extLst>
          </p:cNvPr>
          <p:cNvPicPr>
            <a:picLocks noChangeAspect="1"/>
          </p:cNvPicPr>
          <p:nvPr/>
        </p:nvPicPr>
        <p:blipFill>
          <a:blip r:embed="rId3"/>
          <a:stretch>
            <a:fillRect/>
          </a:stretch>
        </p:blipFill>
        <p:spPr>
          <a:xfrm>
            <a:off x="1965278" y="227651"/>
            <a:ext cx="7965031" cy="6420361"/>
          </a:xfrm>
          <a:prstGeom prst="rect">
            <a:avLst/>
          </a:prstGeom>
        </p:spPr>
      </p:pic>
    </p:spTree>
    <p:extLst>
      <p:ext uri="{BB962C8B-B14F-4D97-AF65-F5344CB8AC3E}">
        <p14:creationId xmlns:p14="http://schemas.microsoft.com/office/powerpoint/2010/main" val="4058461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p:cNvSpPr txBox="1">
            <a:spLocks/>
          </p:cNvSpPr>
          <p:nvPr/>
        </p:nvSpPr>
        <p:spPr>
          <a:xfrm>
            <a:off x="263239" y="353289"/>
            <a:ext cx="11790217" cy="5001017"/>
          </a:xfrm>
          <a:prstGeom prst="rect">
            <a:avLst/>
          </a:prstGeom>
        </p:spPr>
        <p:txBody>
          <a:bodyPr vert="horz" lIns="68580" tIns="34290" rIns="68580" bIns="34290" rtlCol="0">
            <a:no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r>
              <a:rPr lang="en-US" dirty="0"/>
              <a:t>En-ROADS is a fast, powerful </a:t>
            </a:r>
            <a:r>
              <a:rPr lang="en-US" b="1" dirty="0"/>
              <a:t>simulation tool </a:t>
            </a:r>
            <a:r>
              <a:rPr lang="en-US" dirty="0"/>
              <a:t>for understanding how we can achieve our energy transition and climate goals through changes in our energy use, consumption, and policies</a:t>
            </a:r>
          </a:p>
          <a:p>
            <a:endParaRPr lang="en-US" dirty="0"/>
          </a:p>
          <a:p>
            <a:r>
              <a:rPr lang="en-US" dirty="0"/>
              <a:t>Helps decisionmakers understand the policies and investments that have the </a:t>
            </a:r>
            <a:r>
              <a:rPr lang="en-US" b="1" dirty="0"/>
              <a:t>greatest impact</a:t>
            </a:r>
            <a:br>
              <a:rPr lang="en-US" dirty="0"/>
            </a:br>
            <a:endParaRPr lang="en-US" dirty="0"/>
          </a:p>
          <a:p>
            <a:r>
              <a:rPr lang="en-US" dirty="0"/>
              <a:t>A </a:t>
            </a:r>
            <a:r>
              <a:rPr lang="en-US" b="1" dirty="0"/>
              <a:t>global model</a:t>
            </a:r>
            <a:r>
              <a:rPr lang="en-US" dirty="0"/>
              <a:t>, with which decision makers can initiate conversations about the urgency of acting to meet the Paris objectives</a:t>
            </a:r>
            <a:br>
              <a:rPr lang="en-US" dirty="0"/>
            </a:br>
            <a:endParaRPr lang="en-US" dirty="0"/>
          </a:p>
          <a:p>
            <a:r>
              <a:rPr lang="en-US" dirty="0"/>
              <a:t>Effective for </a:t>
            </a:r>
            <a:r>
              <a:rPr lang="en-US" b="1" dirty="0"/>
              <a:t>communication, presentation and analysis</a:t>
            </a:r>
          </a:p>
        </p:txBody>
      </p:sp>
    </p:spTree>
    <p:extLst>
      <p:ext uri="{BB962C8B-B14F-4D97-AF65-F5344CB8AC3E}">
        <p14:creationId xmlns:p14="http://schemas.microsoft.com/office/powerpoint/2010/main" val="31094876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55909FC-DF95-E54F-AC96-4A60A06BEA43}"/>
              </a:ext>
            </a:extLst>
          </p:cNvPr>
          <p:cNvPicPr>
            <a:picLocks noChangeAspect="1"/>
          </p:cNvPicPr>
          <p:nvPr/>
        </p:nvPicPr>
        <p:blipFill>
          <a:blip r:embed="rId3"/>
          <a:stretch>
            <a:fillRect/>
          </a:stretch>
        </p:blipFill>
        <p:spPr>
          <a:xfrm>
            <a:off x="83128" y="491888"/>
            <a:ext cx="11984182" cy="5467783"/>
          </a:xfrm>
          <a:prstGeom prst="rect">
            <a:avLst/>
          </a:prstGeom>
        </p:spPr>
      </p:pic>
      <p:sp>
        <p:nvSpPr>
          <p:cNvPr id="2" name="Title 1">
            <a:extLst>
              <a:ext uri="{FF2B5EF4-FFF2-40B4-BE49-F238E27FC236}">
                <a16:creationId xmlns:a16="http://schemas.microsoft.com/office/drawing/2014/main" id="{E1583912-76D5-1645-B6DE-2575001959C1}"/>
              </a:ext>
            </a:extLst>
          </p:cNvPr>
          <p:cNvSpPr>
            <a:spLocks noGrp="1"/>
          </p:cNvSpPr>
          <p:nvPr>
            <p:ph type="ctrTitle"/>
          </p:nvPr>
        </p:nvSpPr>
        <p:spPr/>
        <p:txBody>
          <a:bodyPr/>
          <a:lstStyle/>
          <a:p>
            <a:endParaRPr lang="en-US"/>
          </a:p>
        </p:txBody>
      </p:sp>
      <p:sp>
        <p:nvSpPr>
          <p:cNvPr id="3" name="Content Placeholder 2">
            <a:extLst>
              <a:ext uri="{FF2B5EF4-FFF2-40B4-BE49-F238E27FC236}">
                <a16:creationId xmlns:a16="http://schemas.microsoft.com/office/drawing/2014/main" id="{ED8CDCA2-3BA6-8C46-B1F6-F4357D738CE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94710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E2E5AF-7B21-8E4C-B804-77A8FEDF4604}"/>
              </a:ext>
            </a:extLst>
          </p:cNvPr>
          <p:cNvPicPr>
            <a:picLocks noChangeAspect="1"/>
          </p:cNvPicPr>
          <p:nvPr/>
        </p:nvPicPr>
        <p:blipFill>
          <a:blip r:embed="rId3"/>
          <a:stretch>
            <a:fillRect/>
          </a:stretch>
        </p:blipFill>
        <p:spPr>
          <a:xfrm>
            <a:off x="353290" y="1194276"/>
            <a:ext cx="9709355" cy="5643562"/>
          </a:xfrm>
          <a:prstGeom prst="rect">
            <a:avLst/>
          </a:prstGeom>
        </p:spPr>
      </p:pic>
      <p:pic>
        <p:nvPicPr>
          <p:cNvPr id="5" name="Picture 4">
            <a:extLst>
              <a:ext uri="{FF2B5EF4-FFF2-40B4-BE49-F238E27FC236}">
                <a16:creationId xmlns:a16="http://schemas.microsoft.com/office/drawing/2014/main" id="{84D13545-00FC-3A43-A6E6-E715D0759C03}"/>
              </a:ext>
            </a:extLst>
          </p:cNvPr>
          <p:cNvPicPr>
            <a:picLocks noChangeAspect="1"/>
          </p:cNvPicPr>
          <p:nvPr/>
        </p:nvPicPr>
        <p:blipFill rotWithShape="1">
          <a:blip r:embed="rId4"/>
          <a:srcRect l="1641" r="2803" b="9999"/>
          <a:stretch/>
        </p:blipFill>
        <p:spPr>
          <a:xfrm>
            <a:off x="2702257" y="0"/>
            <a:ext cx="9309635" cy="1496291"/>
          </a:xfrm>
          <a:prstGeom prst="rect">
            <a:avLst/>
          </a:prstGeom>
        </p:spPr>
      </p:pic>
    </p:spTree>
    <p:extLst>
      <p:ext uri="{BB962C8B-B14F-4D97-AF65-F5344CB8AC3E}">
        <p14:creationId xmlns:p14="http://schemas.microsoft.com/office/powerpoint/2010/main" val="32910906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Grp="1" noChangeArrowheads="1"/>
          </p:cNvSpPr>
          <p:nvPr>
            <p:ph type="title" idx="4294967295"/>
          </p:nvPr>
        </p:nvSpPr>
        <p:spPr>
          <a:xfrm>
            <a:off x="203656" y="-25021"/>
            <a:ext cx="6215417" cy="1325563"/>
          </a:xfrm>
        </p:spPr>
        <p:txBody>
          <a:bodyPr>
            <a:normAutofit/>
          </a:bodyPr>
          <a:lstStyle/>
          <a:p>
            <a:pPr eaLnBrk="1" hangingPunct="1"/>
            <a:r>
              <a:rPr lang="en-US" dirty="0"/>
              <a:t>Over the Tipping Point</a:t>
            </a:r>
          </a:p>
        </p:txBody>
      </p:sp>
      <p:pic>
        <p:nvPicPr>
          <p:cNvPr id="2324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7044" y="2062542"/>
            <a:ext cx="6934200" cy="4237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0148" name="AutoShape 4"/>
          <p:cNvSpPr>
            <a:spLocks noChangeArrowheads="1"/>
          </p:cNvSpPr>
          <p:nvPr/>
        </p:nvSpPr>
        <p:spPr bwMode="auto">
          <a:xfrm>
            <a:off x="9575044" y="4242177"/>
            <a:ext cx="381000" cy="457200"/>
          </a:xfrm>
          <a:prstGeom prst="upArrow">
            <a:avLst>
              <a:gd name="adj1" fmla="val 50000"/>
              <a:gd name="adj2" fmla="val 30000"/>
            </a:avLst>
          </a:prstGeom>
          <a:solidFill>
            <a:srgbClr val="FF0000"/>
          </a:solidFill>
          <a:ln w="9525">
            <a:solidFill>
              <a:schemeClr val="tx1"/>
            </a:solidFill>
            <a:miter lim="800000"/>
            <a:headEnd/>
            <a:tailEnd/>
          </a:ln>
        </p:spPr>
        <p:txBody>
          <a:bodyPr wrap="none" anchor="ctr"/>
          <a:lstStyle/>
          <a:p>
            <a:endParaRPr lang="en-US"/>
          </a:p>
        </p:txBody>
      </p:sp>
      <p:sp>
        <p:nvSpPr>
          <p:cNvPr id="390151" name="AutoShape 7"/>
          <p:cNvSpPr>
            <a:spLocks noChangeArrowheads="1"/>
          </p:cNvSpPr>
          <p:nvPr/>
        </p:nvSpPr>
        <p:spPr bwMode="auto">
          <a:xfrm>
            <a:off x="8203444" y="6147177"/>
            <a:ext cx="381000" cy="457200"/>
          </a:xfrm>
          <a:prstGeom prst="upArrow">
            <a:avLst>
              <a:gd name="adj1" fmla="val 50000"/>
              <a:gd name="adj2" fmla="val 30000"/>
            </a:avLst>
          </a:prstGeom>
          <a:solidFill>
            <a:srgbClr val="FF0000"/>
          </a:solidFill>
          <a:ln w="9525">
            <a:solidFill>
              <a:schemeClr val="tx1"/>
            </a:solidFill>
            <a:miter lim="800000"/>
            <a:headEnd/>
            <a:tailEnd/>
          </a:ln>
        </p:spPr>
        <p:txBody>
          <a:bodyPr wrap="none" anchor="ctr"/>
          <a:lstStyle/>
          <a:p>
            <a:endParaRPr lang="en-US"/>
          </a:p>
        </p:txBody>
      </p:sp>
      <p:sp>
        <p:nvSpPr>
          <p:cNvPr id="390152" name="AutoShape 8"/>
          <p:cNvSpPr>
            <a:spLocks noChangeArrowheads="1"/>
          </p:cNvSpPr>
          <p:nvPr/>
        </p:nvSpPr>
        <p:spPr bwMode="auto">
          <a:xfrm flipV="1">
            <a:off x="2031244" y="3937377"/>
            <a:ext cx="381000" cy="457200"/>
          </a:xfrm>
          <a:prstGeom prst="upArrow">
            <a:avLst>
              <a:gd name="adj1" fmla="val 50000"/>
              <a:gd name="adj2" fmla="val 30000"/>
            </a:avLst>
          </a:prstGeom>
          <a:solidFill>
            <a:srgbClr val="FF0000"/>
          </a:solidFill>
          <a:ln w="9525">
            <a:solidFill>
              <a:schemeClr val="tx1"/>
            </a:solidFill>
            <a:miter lim="800000"/>
            <a:headEnd/>
            <a:tailEnd/>
          </a:ln>
        </p:spPr>
        <p:txBody>
          <a:bodyPr wrap="none" anchor="ctr"/>
          <a:lstStyle/>
          <a:p>
            <a:endParaRPr lang="en-US"/>
          </a:p>
        </p:txBody>
      </p:sp>
      <p:sp>
        <p:nvSpPr>
          <p:cNvPr id="390153" name="AutoShape 9"/>
          <p:cNvSpPr>
            <a:spLocks noChangeArrowheads="1"/>
          </p:cNvSpPr>
          <p:nvPr/>
        </p:nvSpPr>
        <p:spPr bwMode="auto">
          <a:xfrm flipV="1">
            <a:off x="5841244" y="1270377"/>
            <a:ext cx="381000" cy="457200"/>
          </a:xfrm>
          <a:prstGeom prst="upArrow">
            <a:avLst>
              <a:gd name="adj1" fmla="val 50000"/>
              <a:gd name="adj2" fmla="val 30000"/>
            </a:avLst>
          </a:prstGeom>
          <a:solidFill>
            <a:srgbClr val="FF0000"/>
          </a:solidFill>
          <a:ln w="9525">
            <a:solidFill>
              <a:schemeClr val="tx1"/>
            </a:solidFill>
            <a:miter lim="800000"/>
            <a:headEnd/>
            <a:tailEnd/>
          </a:ln>
        </p:spPr>
        <p:txBody>
          <a:bodyPr wrap="none" anchor="ctr"/>
          <a:lstStyle/>
          <a:p>
            <a:endParaRPr lang="en-US"/>
          </a:p>
        </p:txBody>
      </p:sp>
      <p:sp>
        <p:nvSpPr>
          <p:cNvPr id="390154" name="AutoShape 10"/>
          <p:cNvSpPr>
            <a:spLocks noChangeArrowheads="1"/>
          </p:cNvSpPr>
          <p:nvPr/>
        </p:nvSpPr>
        <p:spPr bwMode="auto">
          <a:xfrm>
            <a:off x="9956044" y="3861177"/>
            <a:ext cx="381000" cy="838200"/>
          </a:xfrm>
          <a:prstGeom prst="upArrow">
            <a:avLst>
              <a:gd name="adj1" fmla="val 50000"/>
              <a:gd name="adj2" fmla="val 55000"/>
            </a:avLst>
          </a:prstGeom>
          <a:solidFill>
            <a:srgbClr val="FF0000"/>
          </a:solidFill>
          <a:ln w="9525">
            <a:solidFill>
              <a:schemeClr val="tx1"/>
            </a:solidFill>
            <a:miter lim="800000"/>
            <a:headEnd/>
            <a:tailEnd/>
          </a:ln>
        </p:spPr>
        <p:txBody>
          <a:bodyPr wrap="none" anchor="ctr"/>
          <a:lstStyle/>
          <a:p>
            <a:endParaRPr lang="en-US"/>
          </a:p>
        </p:txBody>
      </p:sp>
      <p:grpSp>
        <p:nvGrpSpPr>
          <p:cNvPr id="2" name="Group 27"/>
          <p:cNvGrpSpPr>
            <a:grpSpLocks/>
          </p:cNvGrpSpPr>
          <p:nvPr/>
        </p:nvGrpSpPr>
        <p:grpSpPr bwMode="auto">
          <a:xfrm>
            <a:off x="8820988" y="760791"/>
            <a:ext cx="1839913" cy="1489075"/>
            <a:chOff x="4373" y="591"/>
            <a:chExt cx="1159" cy="938"/>
          </a:xfrm>
        </p:grpSpPr>
        <p:sp>
          <p:nvSpPr>
            <p:cNvPr id="232469" name="Rectangle 15"/>
            <p:cNvSpPr>
              <a:spLocks noChangeArrowheads="1"/>
            </p:cNvSpPr>
            <p:nvPr/>
          </p:nvSpPr>
          <p:spPr bwMode="auto">
            <a:xfrm>
              <a:off x="4373" y="591"/>
              <a:ext cx="1159"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b="1">
                  <a:solidFill>
                    <a:srgbClr val="07701C"/>
                  </a:solidFill>
                  <a:latin typeface="Arial" charset="0"/>
                </a:rPr>
                <a:t>Carbon Tax,</a:t>
              </a:r>
              <a:br>
                <a:rPr lang="en-US" b="1">
                  <a:solidFill>
                    <a:srgbClr val="07701C"/>
                  </a:solidFill>
                  <a:latin typeface="Arial" charset="0"/>
                </a:rPr>
              </a:br>
              <a:r>
                <a:rPr lang="en-US" b="1">
                  <a:solidFill>
                    <a:srgbClr val="07701C"/>
                  </a:solidFill>
                  <a:latin typeface="Arial" charset="0"/>
                </a:rPr>
                <a:t>Emissions Cap</a:t>
              </a:r>
              <a:endParaRPr lang="en-US" sz="4400" b="1">
                <a:solidFill>
                  <a:srgbClr val="07701C"/>
                </a:solidFill>
                <a:latin typeface="Arial" charset="0"/>
              </a:endParaRPr>
            </a:p>
          </p:txBody>
        </p:sp>
        <p:sp>
          <p:nvSpPr>
            <p:cNvPr id="232470" name="Freeform 16"/>
            <p:cNvSpPr>
              <a:spLocks/>
            </p:cNvSpPr>
            <p:nvPr/>
          </p:nvSpPr>
          <p:spPr bwMode="auto">
            <a:xfrm>
              <a:off x="5040" y="1056"/>
              <a:ext cx="96" cy="432"/>
            </a:xfrm>
            <a:custGeom>
              <a:avLst/>
              <a:gdLst>
                <a:gd name="T0" fmla="*/ 1 w 144"/>
                <a:gd name="T1" fmla="*/ 0 h 432"/>
                <a:gd name="T2" fmla="*/ 1 w 144"/>
                <a:gd name="T3" fmla="*/ 240 h 432"/>
                <a:gd name="T4" fmla="*/ 0 w 144"/>
                <a:gd name="T5" fmla="*/ 432 h 432"/>
                <a:gd name="T6" fmla="*/ 0 60000 65536"/>
                <a:gd name="T7" fmla="*/ 0 60000 65536"/>
                <a:gd name="T8" fmla="*/ 0 60000 65536"/>
                <a:gd name="T9" fmla="*/ 0 w 144"/>
                <a:gd name="T10" fmla="*/ 0 h 432"/>
                <a:gd name="T11" fmla="*/ 144 w 144"/>
                <a:gd name="T12" fmla="*/ 432 h 432"/>
              </a:gdLst>
              <a:ahLst/>
              <a:cxnLst>
                <a:cxn ang="T6">
                  <a:pos x="T0" y="T1"/>
                </a:cxn>
                <a:cxn ang="T7">
                  <a:pos x="T2" y="T3"/>
                </a:cxn>
                <a:cxn ang="T8">
                  <a:pos x="T4" y="T5"/>
                </a:cxn>
              </a:cxnLst>
              <a:rect l="T9" t="T10" r="T11" b="T12"/>
              <a:pathLst>
                <a:path w="144" h="432">
                  <a:moveTo>
                    <a:pt x="144" y="0"/>
                  </a:moveTo>
                  <a:cubicBezTo>
                    <a:pt x="132" y="84"/>
                    <a:pt x="120" y="168"/>
                    <a:pt x="96" y="240"/>
                  </a:cubicBezTo>
                  <a:cubicBezTo>
                    <a:pt x="72" y="312"/>
                    <a:pt x="16" y="400"/>
                    <a:pt x="0" y="432"/>
                  </a:cubicBezTo>
                </a:path>
              </a:pathLst>
            </a:custGeom>
            <a:noFill/>
            <a:ln w="57150">
              <a:solidFill>
                <a:srgbClr val="008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32471" name="Rectangle 20"/>
            <p:cNvSpPr>
              <a:spLocks noChangeArrowheads="1"/>
            </p:cNvSpPr>
            <p:nvPr/>
          </p:nvSpPr>
          <p:spPr bwMode="auto">
            <a:xfrm>
              <a:off x="5136" y="1296"/>
              <a:ext cx="201"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b="1">
                  <a:solidFill>
                    <a:srgbClr val="04704C"/>
                  </a:solidFill>
                  <a:latin typeface="Arial" charset="0"/>
                </a:rPr>
                <a:t>+</a:t>
              </a:r>
            </a:p>
          </p:txBody>
        </p:sp>
      </p:grpSp>
      <p:grpSp>
        <p:nvGrpSpPr>
          <p:cNvPr id="232457" name="Group 26"/>
          <p:cNvGrpSpPr>
            <a:grpSpLocks/>
          </p:cNvGrpSpPr>
          <p:nvPr/>
        </p:nvGrpSpPr>
        <p:grpSpPr bwMode="auto">
          <a:xfrm>
            <a:off x="9027359" y="2208591"/>
            <a:ext cx="1519238" cy="1576387"/>
            <a:chOff x="4503" y="1503"/>
            <a:chExt cx="957" cy="993"/>
          </a:xfrm>
        </p:grpSpPr>
        <p:sp>
          <p:nvSpPr>
            <p:cNvPr id="232466" name="Rectangle 17"/>
            <p:cNvSpPr>
              <a:spLocks noChangeArrowheads="1"/>
            </p:cNvSpPr>
            <p:nvPr/>
          </p:nvSpPr>
          <p:spPr bwMode="auto">
            <a:xfrm>
              <a:off x="4503" y="1503"/>
              <a:ext cx="957"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b="1">
                  <a:solidFill>
                    <a:srgbClr val="906026"/>
                  </a:solidFill>
                  <a:latin typeface="Arial" charset="0"/>
                </a:rPr>
                <a:t>Price of</a:t>
              </a:r>
              <a:br>
                <a:rPr lang="en-US" b="1">
                  <a:solidFill>
                    <a:srgbClr val="906026"/>
                  </a:solidFill>
                  <a:latin typeface="Arial" charset="0"/>
                </a:rPr>
              </a:br>
              <a:r>
                <a:rPr lang="en-US" b="1">
                  <a:solidFill>
                    <a:srgbClr val="906026"/>
                  </a:solidFill>
                  <a:latin typeface="Arial" charset="0"/>
                </a:rPr>
                <a:t>Fossil Fuels</a:t>
              </a:r>
              <a:endParaRPr lang="en-US" sz="4400" b="1">
                <a:solidFill>
                  <a:srgbClr val="07701C"/>
                </a:solidFill>
                <a:latin typeface="Arial" charset="0"/>
              </a:endParaRPr>
            </a:p>
          </p:txBody>
        </p:sp>
        <p:sp>
          <p:nvSpPr>
            <p:cNvPr id="232467" name="Freeform 19"/>
            <p:cNvSpPr>
              <a:spLocks/>
            </p:cNvSpPr>
            <p:nvPr/>
          </p:nvSpPr>
          <p:spPr bwMode="auto">
            <a:xfrm>
              <a:off x="4656" y="1920"/>
              <a:ext cx="288" cy="576"/>
            </a:xfrm>
            <a:custGeom>
              <a:avLst/>
              <a:gdLst>
                <a:gd name="T0" fmla="*/ 2147483647 w 144"/>
                <a:gd name="T1" fmla="*/ 0 h 432"/>
                <a:gd name="T2" fmla="*/ 2147483647 w 144"/>
                <a:gd name="T3" fmla="*/ 2147483647 h 432"/>
                <a:gd name="T4" fmla="*/ 0 w 144"/>
                <a:gd name="T5" fmla="*/ 2147483647 h 432"/>
                <a:gd name="T6" fmla="*/ 0 60000 65536"/>
                <a:gd name="T7" fmla="*/ 0 60000 65536"/>
                <a:gd name="T8" fmla="*/ 0 60000 65536"/>
                <a:gd name="T9" fmla="*/ 0 w 144"/>
                <a:gd name="T10" fmla="*/ 0 h 432"/>
                <a:gd name="T11" fmla="*/ 144 w 144"/>
                <a:gd name="T12" fmla="*/ 432 h 432"/>
              </a:gdLst>
              <a:ahLst/>
              <a:cxnLst>
                <a:cxn ang="T6">
                  <a:pos x="T0" y="T1"/>
                </a:cxn>
                <a:cxn ang="T7">
                  <a:pos x="T2" y="T3"/>
                </a:cxn>
                <a:cxn ang="T8">
                  <a:pos x="T4" y="T5"/>
                </a:cxn>
              </a:cxnLst>
              <a:rect l="T9" t="T10" r="T11" b="T12"/>
              <a:pathLst>
                <a:path w="144" h="432">
                  <a:moveTo>
                    <a:pt x="144" y="0"/>
                  </a:moveTo>
                  <a:cubicBezTo>
                    <a:pt x="132" y="84"/>
                    <a:pt x="120" y="168"/>
                    <a:pt x="96" y="240"/>
                  </a:cubicBezTo>
                  <a:cubicBezTo>
                    <a:pt x="72" y="312"/>
                    <a:pt x="16" y="400"/>
                    <a:pt x="0" y="432"/>
                  </a:cubicBezTo>
                </a:path>
              </a:pathLst>
            </a:custGeom>
            <a:noFill/>
            <a:ln w="57150">
              <a:solidFill>
                <a:srgbClr val="906026"/>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32468" name="Rectangle 21"/>
            <p:cNvSpPr>
              <a:spLocks noChangeArrowheads="1"/>
            </p:cNvSpPr>
            <p:nvPr/>
          </p:nvSpPr>
          <p:spPr bwMode="auto">
            <a:xfrm>
              <a:off x="4790" y="2256"/>
              <a:ext cx="201"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b="1">
                  <a:solidFill>
                    <a:srgbClr val="906026"/>
                  </a:solidFill>
                  <a:latin typeface="Arial" charset="0"/>
                </a:rPr>
                <a:t>+</a:t>
              </a:r>
            </a:p>
          </p:txBody>
        </p:sp>
      </p:grpSp>
      <p:grpSp>
        <p:nvGrpSpPr>
          <p:cNvPr id="4" name="Group 25"/>
          <p:cNvGrpSpPr>
            <a:grpSpLocks/>
          </p:cNvGrpSpPr>
          <p:nvPr/>
        </p:nvGrpSpPr>
        <p:grpSpPr bwMode="auto">
          <a:xfrm>
            <a:off x="2101094" y="2260980"/>
            <a:ext cx="1544638" cy="1665288"/>
            <a:chOff x="140" y="1536"/>
            <a:chExt cx="973" cy="1049"/>
          </a:xfrm>
        </p:grpSpPr>
        <p:sp>
          <p:nvSpPr>
            <p:cNvPr id="232463" name="Rectangle 22"/>
            <p:cNvSpPr>
              <a:spLocks noChangeArrowheads="1"/>
            </p:cNvSpPr>
            <p:nvPr/>
          </p:nvSpPr>
          <p:spPr bwMode="auto">
            <a:xfrm>
              <a:off x="140" y="1536"/>
              <a:ext cx="973"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b="1">
                  <a:solidFill>
                    <a:srgbClr val="07701C"/>
                  </a:solidFill>
                  <a:latin typeface="Arial" charset="0"/>
                </a:rPr>
                <a:t>Government</a:t>
              </a:r>
              <a:br>
                <a:rPr lang="en-US" b="1">
                  <a:solidFill>
                    <a:srgbClr val="07701C"/>
                  </a:solidFill>
                  <a:latin typeface="Arial" charset="0"/>
                </a:rPr>
              </a:br>
              <a:r>
                <a:rPr lang="en-US" b="1">
                  <a:solidFill>
                    <a:srgbClr val="07701C"/>
                  </a:solidFill>
                  <a:latin typeface="Arial" charset="0"/>
                </a:rPr>
                <a:t>Subsidies</a:t>
              </a:r>
              <a:endParaRPr lang="en-US" sz="4400" b="1">
                <a:solidFill>
                  <a:srgbClr val="07701C"/>
                </a:solidFill>
                <a:latin typeface="Arial" charset="0"/>
              </a:endParaRPr>
            </a:p>
          </p:txBody>
        </p:sp>
        <p:sp>
          <p:nvSpPr>
            <p:cNvPr id="232464" name="Freeform 23"/>
            <p:cNvSpPr>
              <a:spLocks/>
            </p:cNvSpPr>
            <p:nvPr/>
          </p:nvSpPr>
          <p:spPr bwMode="auto">
            <a:xfrm flipH="1">
              <a:off x="580" y="1968"/>
              <a:ext cx="288" cy="576"/>
            </a:xfrm>
            <a:custGeom>
              <a:avLst/>
              <a:gdLst>
                <a:gd name="T0" fmla="*/ 2147483647 w 144"/>
                <a:gd name="T1" fmla="*/ 0 h 432"/>
                <a:gd name="T2" fmla="*/ 2147483647 w 144"/>
                <a:gd name="T3" fmla="*/ 2147483647 h 432"/>
                <a:gd name="T4" fmla="*/ 0 w 144"/>
                <a:gd name="T5" fmla="*/ 2147483647 h 432"/>
                <a:gd name="T6" fmla="*/ 0 60000 65536"/>
                <a:gd name="T7" fmla="*/ 0 60000 65536"/>
                <a:gd name="T8" fmla="*/ 0 60000 65536"/>
                <a:gd name="T9" fmla="*/ 0 w 144"/>
                <a:gd name="T10" fmla="*/ 0 h 432"/>
                <a:gd name="T11" fmla="*/ 144 w 144"/>
                <a:gd name="T12" fmla="*/ 432 h 432"/>
              </a:gdLst>
              <a:ahLst/>
              <a:cxnLst>
                <a:cxn ang="T6">
                  <a:pos x="T0" y="T1"/>
                </a:cxn>
                <a:cxn ang="T7">
                  <a:pos x="T2" y="T3"/>
                </a:cxn>
                <a:cxn ang="T8">
                  <a:pos x="T4" y="T5"/>
                </a:cxn>
              </a:cxnLst>
              <a:rect l="T9" t="T10" r="T11" b="T12"/>
              <a:pathLst>
                <a:path w="144" h="432">
                  <a:moveTo>
                    <a:pt x="144" y="0"/>
                  </a:moveTo>
                  <a:cubicBezTo>
                    <a:pt x="132" y="84"/>
                    <a:pt x="120" y="168"/>
                    <a:pt x="96" y="240"/>
                  </a:cubicBezTo>
                  <a:cubicBezTo>
                    <a:pt x="72" y="312"/>
                    <a:pt x="16" y="400"/>
                    <a:pt x="0" y="432"/>
                  </a:cubicBezTo>
                </a:path>
              </a:pathLst>
            </a:custGeom>
            <a:noFill/>
            <a:ln w="57150">
              <a:solidFill>
                <a:srgbClr val="008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32465" name="Rectangle 24"/>
            <p:cNvSpPr>
              <a:spLocks noChangeArrowheads="1"/>
            </p:cNvSpPr>
            <p:nvPr/>
          </p:nvSpPr>
          <p:spPr bwMode="auto">
            <a:xfrm>
              <a:off x="484" y="2352"/>
              <a:ext cx="197"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b="1">
                  <a:solidFill>
                    <a:srgbClr val="04704C"/>
                  </a:solidFill>
                  <a:latin typeface="Arial" charset="0"/>
                </a:rPr>
                <a:t>–</a:t>
              </a:r>
            </a:p>
          </p:txBody>
        </p:sp>
      </p:grpSp>
      <p:sp>
        <p:nvSpPr>
          <p:cNvPr id="390176" name="AutoShape 32"/>
          <p:cNvSpPr>
            <a:spLocks noChangeArrowheads="1"/>
          </p:cNvSpPr>
          <p:nvPr/>
        </p:nvSpPr>
        <p:spPr bwMode="auto">
          <a:xfrm>
            <a:off x="8584444" y="5766177"/>
            <a:ext cx="381000" cy="838200"/>
          </a:xfrm>
          <a:prstGeom prst="upArrow">
            <a:avLst>
              <a:gd name="adj1" fmla="val 50000"/>
              <a:gd name="adj2" fmla="val 55000"/>
            </a:avLst>
          </a:prstGeom>
          <a:solidFill>
            <a:srgbClr val="FF0000"/>
          </a:solidFill>
          <a:ln w="9525">
            <a:solidFill>
              <a:schemeClr val="tx1"/>
            </a:solidFill>
            <a:miter lim="800000"/>
            <a:headEnd/>
            <a:tailEnd/>
          </a:ln>
        </p:spPr>
        <p:txBody>
          <a:bodyPr wrap="none" anchor="ctr"/>
          <a:lstStyle/>
          <a:p>
            <a:endParaRPr lang="en-US"/>
          </a:p>
        </p:txBody>
      </p:sp>
      <p:sp>
        <p:nvSpPr>
          <p:cNvPr id="390177" name="AutoShape 33"/>
          <p:cNvSpPr>
            <a:spLocks noChangeArrowheads="1"/>
          </p:cNvSpPr>
          <p:nvPr/>
        </p:nvSpPr>
        <p:spPr bwMode="auto">
          <a:xfrm flipV="1">
            <a:off x="2412244" y="3937377"/>
            <a:ext cx="381000" cy="838200"/>
          </a:xfrm>
          <a:prstGeom prst="upArrow">
            <a:avLst>
              <a:gd name="adj1" fmla="val 50000"/>
              <a:gd name="adj2" fmla="val 55000"/>
            </a:avLst>
          </a:prstGeom>
          <a:solidFill>
            <a:srgbClr val="FF0000"/>
          </a:solidFill>
          <a:ln w="9525">
            <a:solidFill>
              <a:schemeClr val="tx1"/>
            </a:solidFill>
            <a:miter lim="800000"/>
            <a:headEnd/>
            <a:tailEnd/>
          </a:ln>
        </p:spPr>
        <p:txBody>
          <a:bodyPr wrap="none" anchor="ctr"/>
          <a:lstStyle/>
          <a:p>
            <a:endParaRPr lang="en-US"/>
          </a:p>
        </p:txBody>
      </p:sp>
      <p:sp>
        <p:nvSpPr>
          <p:cNvPr id="390178" name="AutoShape 34"/>
          <p:cNvSpPr>
            <a:spLocks noChangeArrowheads="1"/>
          </p:cNvSpPr>
          <p:nvPr/>
        </p:nvSpPr>
        <p:spPr bwMode="auto">
          <a:xfrm flipV="1">
            <a:off x="6298444" y="1270377"/>
            <a:ext cx="381000" cy="838200"/>
          </a:xfrm>
          <a:prstGeom prst="upArrow">
            <a:avLst>
              <a:gd name="adj1" fmla="val 50000"/>
              <a:gd name="adj2" fmla="val 55000"/>
            </a:avLst>
          </a:prstGeom>
          <a:solidFill>
            <a:srgbClr val="FF0000"/>
          </a:solidFill>
          <a:ln w="9525">
            <a:solidFill>
              <a:schemeClr val="tx1"/>
            </a:solidFill>
            <a:miter lim="800000"/>
            <a:headEnd/>
            <a:tailEnd/>
          </a:ln>
        </p:spPr>
        <p:txBody>
          <a:bodyPr wrap="none" anchor="ctr"/>
          <a:lstStyle/>
          <a:p>
            <a:endParaRPr lang="en-US"/>
          </a:p>
        </p:txBody>
      </p:sp>
      <p:sp>
        <p:nvSpPr>
          <p:cNvPr id="390184" name="AutoShape 40"/>
          <p:cNvSpPr>
            <a:spLocks noChangeArrowheads="1"/>
          </p:cNvSpPr>
          <p:nvPr/>
        </p:nvSpPr>
        <p:spPr bwMode="auto">
          <a:xfrm>
            <a:off x="10337044" y="3099177"/>
            <a:ext cx="381000" cy="1600200"/>
          </a:xfrm>
          <a:prstGeom prst="upArrow">
            <a:avLst>
              <a:gd name="adj1" fmla="val 50000"/>
              <a:gd name="adj2" fmla="val 105000"/>
            </a:avLst>
          </a:prstGeom>
          <a:solidFill>
            <a:srgbClr val="FF0000"/>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2813446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9014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9015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9015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9015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9015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9017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39017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39017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390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8" grpId="0" animBg="1"/>
      <p:bldP spid="390151" grpId="0" animBg="1"/>
      <p:bldP spid="390152" grpId="0" animBg="1"/>
      <p:bldP spid="390153" grpId="0" animBg="1"/>
      <p:bldP spid="390154" grpId="0" animBg="1"/>
      <p:bldP spid="390176" grpId="0" animBg="1"/>
      <p:bldP spid="390177" grpId="0" animBg="1"/>
      <p:bldP spid="390178" grpId="0" animBg="1"/>
      <p:bldP spid="39018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ACC6FA6-99AE-2E41-A471-14EF698F8507}"/>
              </a:ext>
            </a:extLst>
          </p:cNvPr>
          <p:cNvSpPr>
            <a:spLocks noGrp="1"/>
          </p:cNvSpPr>
          <p:nvPr>
            <p:ph type="body" sz="quarter" idx="10"/>
          </p:nvPr>
        </p:nvSpPr>
        <p:spPr>
          <a:xfrm>
            <a:off x="1074057" y="2572657"/>
            <a:ext cx="10871199" cy="1244600"/>
          </a:xfrm>
        </p:spPr>
        <p:txBody>
          <a:bodyPr>
            <a:normAutofit/>
          </a:bodyPr>
          <a:lstStyle/>
          <a:p>
            <a:pPr marL="0" indent="0">
              <a:buNone/>
            </a:pPr>
            <a:r>
              <a:rPr lang="en-US" sz="8000" b="1" dirty="0"/>
              <a:t>Coal, Oil, Natural Gas</a:t>
            </a:r>
          </a:p>
        </p:txBody>
      </p:sp>
    </p:spTree>
    <p:extLst>
      <p:ext uri="{BB962C8B-B14F-4D97-AF65-F5344CB8AC3E}">
        <p14:creationId xmlns:p14="http://schemas.microsoft.com/office/powerpoint/2010/main" val="16645088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3528184-D76F-C144-89A7-C1986451A0D4}"/>
              </a:ext>
            </a:extLst>
          </p:cNvPr>
          <p:cNvPicPr>
            <a:picLocks noChangeAspect="1"/>
          </p:cNvPicPr>
          <p:nvPr/>
        </p:nvPicPr>
        <p:blipFill>
          <a:blip r:embed="rId3"/>
          <a:stretch>
            <a:fillRect/>
          </a:stretch>
        </p:blipFill>
        <p:spPr>
          <a:xfrm>
            <a:off x="212329" y="257759"/>
            <a:ext cx="10252823" cy="6172199"/>
          </a:xfrm>
          <a:prstGeom prst="rect">
            <a:avLst/>
          </a:prstGeom>
        </p:spPr>
      </p:pic>
    </p:spTree>
    <p:extLst>
      <p:ext uri="{BB962C8B-B14F-4D97-AF65-F5344CB8AC3E}">
        <p14:creationId xmlns:p14="http://schemas.microsoft.com/office/powerpoint/2010/main" val="13179887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1259FB-382C-B04D-8663-276C61873451}"/>
              </a:ext>
            </a:extLst>
          </p:cNvPr>
          <p:cNvPicPr>
            <a:picLocks noChangeAspect="1"/>
          </p:cNvPicPr>
          <p:nvPr/>
        </p:nvPicPr>
        <p:blipFill>
          <a:blip r:embed="rId3"/>
          <a:stretch>
            <a:fillRect/>
          </a:stretch>
        </p:blipFill>
        <p:spPr>
          <a:xfrm>
            <a:off x="1974271" y="13648"/>
            <a:ext cx="7506865" cy="6858000"/>
          </a:xfrm>
          <a:prstGeom prst="rect">
            <a:avLst/>
          </a:prstGeom>
        </p:spPr>
      </p:pic>
    </p:spTree>
    <p:extLst>
      <p:ext uri="{BB962C8B-B14F-4D97-AF65-F5344CB8AC3E}">
        <p14:creationId xmlns:p14="http://schemas.microsoft.com/office/powerpoint/2010/main" val="6623415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7C213C-750D-6847-8B99-A5F645752FD2}"/>
              </a:ext>
            </a:extLst>
          </p:cNvPr>
          <p:cNvPicPr>
            <a:picLocks noChangeAspect="1"/>
          </p:cNvPicPr>
          <p:nvPr/>
        </p:nvPicPr>
        <p:blipFill>
          <a:blip r:embed="rId3"/>
          <a:stretch>
            <a:fillRect/>
          </a:stretch>
        </p:blipFill>
        <p:spPr>
          <a:xfrm>
            <a:off x="581294" y="0"/>
            <a:ext cx="9473567" cy="6858000"/>
          </a:xfrm>
          <a:prstGeom prst="rect">
            <a:avLst/>
          </a:prstGeom>
        </p:spPr>
      </p:pic>
    </p:spTree>
    <p:extLst>
      <p:ext uri="{BB962C8B-B14F-4D97-AF65-F5344CB8AC3E}">
        <p14:creationId xmlns:p14="http://schemas.microsoft.com/office/powerpoint/2010/main" val="7332261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506484" y="921467"/>
            <a:ext cx="7902575" cy="5548313"/>
          </a:xfrm>
        </p:spPr>
      </p:pic>
      <p:sp>
        <p:nvSpPr>
          <p:cNvPr id="5" name="TextBox 4"/>
          <p:cNvSpPr txBox="1"/>
          <p:nvPr/>
        </p:nvSpPr>
        <p:spPr>
          <a:xfrm>
            <a:off x="8839200" y="1025236"/>
            <a:ext cx="2980267" cy="4154984"/>
          </a:xfrm>
          <a:prstGeom prst="rect">
            <a:avLst/>
          </a:prstGeom>
          <a:noFill/>
        </p:spPr>
        <p:txBody>
          <a:bodyPr wrap="square" rtlCol="0">
            <a:spAutoFit/>
          </a:bodyPr>
          <a:lstStyle/>
          <a:p>
            <a:r>
              <a:rPr lang="en-US" sz="2400" dirty="0">
                <a:solidFill>
                  <a:schemeClr val="bg1"/>
                </a:solidFill>
                <a:latin typeface="Century Gothic" charset="0"/>
                <a:ea typeface="Century Gothic" charset="0"/>
                <a:cs typeface="Century Gothic" charset="0"/>
              </a:rPr>
              <a:t>In the last decade about 1% of existing coal power has been retired each year.</a:t>
            </a:r>
          </a:p>
          <a:p>
            <a:endParaRPr lang="en-US" sz="2400" dirty="0">
              <a:solidFill>
                <a:schemeClr val="bg1"/>
              </a:solidFill>
              <a:latin typeface="Century Gothic" charset="0"/>
              <a:ea typeface="Century Gothic" charset="0"/>
              <a:cs typeface="Century Gothic" charset="0"/>
            </a:endParaRPr>
          </a:p>
          <a:p>
            <a:r>
              <a:rPr lang="en-US" sz="2400" dirty="0">
                <a:solidFill>
                  <a:schemeClr val="bg1"/>
                </a:solidFill>
                <a:latin typeface="Century Gothic" charset="0"/>
                <a:ea typeface="Century Gothic" charset="0"/>
                <a:cs typeface="Century Gothic" charset="0"/>
              </a:rPr>
              <a:t>However, there are still more new plants built each year than are being retired.</a:t>
            </a:r>
          </a:p>
        </p:txBody>
      </p:sp>
      <p:sp>
        <p:nvSpPr>
          <p:cNvPr id="6" name="TextBox 5"/>
          <p:cNvSpPr txBox="1"/>
          <p:nvPr/>
        </p:nvSpPr>
        <p:spPr>
          <a:xfrm>
            <a:off x="506484" y="173372"/>
            <a:ext cx="8678460" cy="523220"/>
          </a:xfrm>
          <a:prstGeom prst="rect">
            <a:avLst/>
          </a:prstGeom>
          <a:noFill/>
        </p:spPr>
        <p:txBody>
          <a:bodyPr wrap="square" rtlCol="0">
            <a:spAutoFit/>
          </a:bodyPr>
          <a:lstStyle/>
          <a:p>
            <a:r>
              <a:rPr lang="en-US" sz="2800" b="1" dirty="0">
                <a:solidFill>
                  <a:schemeClr val="bg1"/>
                </a:solidFill>
                <a:latin typeface="Century Gothic" charset="0"/>
                <a:ea typeface="Century Gothic" charset="0"/>
                <a:cs typeface="Century Gothic" charset="0"/>
              </a:rPr>
              <a:t>Global Coal Power Retirements 2000-2017 (MW)</a:t>
            </a:r>
          </a:p>
        </p:txBody>
      </p:sp>
    </p:spTree>
    <p:extLst>
      <p:ext uri="{BB962C8B-B14F-4D97-AF65-F5344CB8AC3E}">
        <p14:creationId xmlns:p14="http://schemas.microsoft.com/office/powerpoint/2010/main" val="28477565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ACC6FA6-99AE-2E41-A471-14EF698F8507}"/>
              </a:ext>
            </a:extLst>
          </p:cNvPr>
          <p:cNvSpPr>
            <a:spLocks noGrp="1"/>
          </p:cNvSpPr>
          <p:nvPr>
            <p:ph type="body" sz="quarter" idx="10"/>
          </p:nvPr>
        </p:nvSpPr>
        <p:spPr>
          <a:xfrm>
            <a:off x="1074058" y="2572657"/>
            <a:ext cx="9855200" cy="1244600"/>
          </a:xfrm>
        </p:spPr>
        <p:txBody>
          <a:bodyPr>
            <a:normAutofit/>
          </a:bodyPr>
          <a:lstStyle/>
          <a:p>
            <a:pPr marL="0" indent="0">
              <a:buNone/>
            </a:pPr>
            <a:r>
              <a:rPr lang="en-US" sz="8000" b="1" dirty="0"/>
              <a:t>Carbon Price</a:t>
            </a:r>
          </a:p>
        </p:txBody>
      </p:sp>
    </p:spTree>
    <p:extLst>
      <p:ext uri="{BB962C8B-B14F-4D97-AF65-F5344CB8AC3E}">
        <p14:creationId xmlns:p14="http://schemas.microsoft.com/office/powerpoint/2010/main" val="4202832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75B1F9-D1FE-7D44-8801-DAF5430A268D}"/>
              </a:ext>
            </a:extLst>
          </p:cNvPr>
          <p:cNvPicPr>
            <a:picLocks noChangeAspect="1"/>
          </p:cNvPicPr>
          <p:nvPr/>
        </p:nvPicPr>
        <p:blipFill>
          <a:blip r:embed="rId3"/>
          <a:stretch>
            <a:fillRect/>
          </a:stretch>
        </p:blipFill>
        <p:spPr>
          <a:xfrm>
            <a:off x="2738300" y="121592"/>
            <a:ext cx="6542177" cy="6627225"/>
          </a:xfrm>
          <a:prstGeom prst="rect">
            <a:avLst/>
          </a:prstGeom>
        </p:spPr>
      </p:pic>
    </p:spTree>
    <p:extLst>
      <p:ext uri="{BB962C8B-B14F-4D97-AF65-F5344CB8AC3E}">
        <p14:creationId xmlns:p14="http://schemas.microsoft.com/office/powerpoint/2010/main" val="1919910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000" dirty="0">
                <a:solidFill>
                  <a:srgbClr val="FFFFFF"/>
                </a:solidFill>
                <a:latin typeface="Century Gothic" panose="020B0502020202020204" pitchFamily="34" charset="0"/>
              </a:rPr>
              <a:t>Features of En-ROADS</a:t>
            </a:r>
          </a:p>
        </p:txBody>
      </p:sp>
      <p:sp>
        <p:nvSpPr>
          <p:cNvPr id="3" name="Content Placeholder 2"/>
          <p:cNvSpPr>
            <a:spLocks noGrp="1"/>
          </p:cNvSpPr>
          <p:nvPr>
            <p:ph idx="1"/>
          </p:nvPr>
        </p:nvSpPr>
        <p:spPr>
          <a:xfrm>
            <a:off x="1285590" y="488240"/>
            <a:ext cx="9564381" cy="5571366"/>
          </a:xfrm>
        </p:spPr>
        <p:txBody>
          <a:bodyPr>
            <a:normAutofit/>
          </a:bodyPr>
          <a:lstStyle/>
          <a:p>
            <a:r>
              <a:rPr lang="en-US" b="1" dirty="0">
                <a:latin typeface="Century Gothic" panose="020B0502020202020204" pitchFamily="34" charset="0"/>
              </a:rPr>
              <a:t>Transparent</a:t>
            </a:r>
          </a:p>
          <a:p>
            <a:pPr lvl="1"/>
            <a:r>
              <a:rPr lang="en-US" dirty="0">
                <a:latin typeface="Century Gothic" panose="020B0502020202020204" pitchFamily="34" charset="0"/>
              </a:rPr>
              <a:t>All equations and structure are available</a:t>
            </a:r>
            <a:br>
              <a:rPr lang="en-US" dirty="0">
                <a:latin typeface="Century Gothic" panose="020B0502020202020204" pitchFamily="34" charset="0"/>
              </a:rPr>
            </a:br>
            <a:endParaRPr lang="en-US" dirty="0">
              <a:latin typeface="Century Gothic" panose="020B0502020202020204" pitchFamily="34" charset="0"/>
            </a:endParaRPr>
          </a:p>
          <a:p>
            <a:r>
              <a:rPr lang="en-US" b="1" dirty="0">
                <a:latin typeface="Century Gothic" panose="020B0502020202020204" pitchFamily="34" charset="0"/>
              </a:rPr>
              <a:t>Flexible</a:t>
            </a:r>
          </a:p>
          <a:p>
            <a:pPr lvl="1"/>
            <a:r>
              <a:rPr lang="en-US" dirty="0">
                <a:latin typeface="Century Gothic" panose="020B0502020202020204" pitchFamily="34" charset="0"/>
              </a:rPr>
              <a:t>Assumptions are adjustable</a:t>
            </a:r>
            <a:br>
              <a:rPr lang="en-US" dirty="0">
                <a:latin typeface="Century Gothic" panose="020B0502020202020204" pitchFamily="34" charset="0"/>
              </a:rPr>
            </a:br>
            <a:endParaRPr lang="en-US" dirty="0">
              <a:latin typeface="Century Gothic" panose="020B0502020202020204" pitchFamily="34" charset="0"/>
            </a:endParaRPr>
          </a:p>
          <a:p>
            <a:r>
              <a:rPr lang="en-US" b="1" dirty="0">
                <a:latin typeface="Century Gothic" panose="020B0502020202020204" pitchFamily="34" charset="0"/>
              </a:rPr>
              <a:t>Highly aggregated to be fast</a:t>
            </a:r>
          </a:p>
          <a:p>
            <a:pPr lvl="1"/>
            <a:r>
              <a:rPr lang="en-US" dirty="0">
                <a:latin typeface="Century Gothic" panose="020B0502020202020204" pitchFamily="34" charset="0"/>
              </a:rPr>
              <a:t>Complementing, not supplanting, the EMF22 and other more detailed models</a:t>
            </a:r>
            <a:br>
              <a:rPr lang="en-US" dirty="0">
                <a:latin typeface="Century Gothic" panose="020B0502020202020204" pitchFamily="34" charset="0"/>
              </a:rPr>
            </a:br>
            <a:endParaRPr lang="en-US" dirty="0">
              <a:latin typeface="Century Gothic" panose="020B0502020202020204" pitchFamily="34" charset="0"/>
            </a:endParaRPr>
          </a:p>
          <a:p>
            <a:r>
              <a:rPr lang="en-US" b="1" dirty="0">
                <a:latin typeface="Century Gothic" panose="020B0502020202020204" pitchFamily="34" charset="0"/>
              </a:rPr>
              <a:t>For grounding discussions to learn and strategize</a:t>
            </a:r>
          </a:p>
          <a:p>
            <a:pPr lvl="1"/>
            <a:r>
              <a:rPr lang="en-US" dirty="0">
                <a:latin typeface="Century Gothic" panose="020B0502020202020204" pitchFamily="34" charset="0"/>
              </a:rPr>
              <a:t> Not point </a:t>
            </a:r>
            <a:r>
              <a:rPr lang="en-US" i="1" dirty="0">
                <a:latin typeface="Century Gothic" panose="020B0502020202020204" pitchFamily="34" charset="0"/>
              </a:rPr>
              <a:t>predictions</a:t>
            </a:r>
          </a:p>
        </p:txBody>
      </p:sp>
    </p:spTree>
    <p:extLst>
      <p:ext uri="{BB962C8B-B14F-4D97-AF65-F5344CB8AC3E}">
        <p14:creationId xmlns:p14="http://schemas.microsoft.com/office/powerpoint/2010/main" val="35406827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C028163-DB05-499F-B48B-E31256FD398B}"/>
              </a:ext>
            </a:extLst>
          </p:cNvPr>
          <p:cNvSpPr/>
          <p:nvPr/>
        </p:nvSpPr>
        <p:spPr>
          <a:xfrm>
            <a:off x="1524000" y="-2596"/>
            <a:ext cx="9144000" cy="868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Title 2"/>
          <p:cNvSpPr txBox="1">
            <a:spLocks/>
          </p:cNvSpPr>
          <p:nvPr/>
        </p:nvSpPr>
        <p:spPr>
          <a:xfrm>
            <a:off x="4648200" y="246098"/>
            <a:ext cx="7315200" cy="619986"/>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Century Gothic" panose="020B0502020202020204" pitchFamily="34" charset="0"/>
                <a:cs typeface="Arial" panose="020B0604020202020204" pitchFamily="34" charset="0"/>
              </a:rPr>
              <a:t>Carbon prices are being </a:t>
            </a:r>
            <a:br>
              <a:rPr lang="en-US" sz="4000" b="1" dirty="0">
                <a:solidFill>
                  <a:schemeClr val="bg1"/>
                </a:solidFill>
                <a:latin typeface="Century Gothic" panose="020B0502020202020204" pitchFamily="34" charset="0"/>
                <a:cs typeface="Arial" panose="020B0604020202020204" pitchFamily="34" charset="0"/>
              </a:rPr>
            </a:br>
            <a:r>
              <a:rPr lang="en-US" sz="4000" b="1" dirty="0">
                <a:solidFill>
                  <a:schemeClr val="bg1"/>
                </a:solidFill>
                <a:latin typeface="Century Gothic" panose="020B0502020202020204" pitchFamily="34" charset="0"/>
                <a:cs typeface="Arial" panose="020B0604020202020204" pitchFamily="34" charset="0"/>
              </a:rPr>
              <a:t>enacted around the world</a:t>
            </a:r>
          </a:p>
        </p:txBody>
      </p:sp>
      <p:pic>
        <p:nvPicPr>
          <p:cNvPr id="3" name="Picture 2">
            <a:extLst>
              <a:ext uri="{FF2B5EF4-FFF2-40B4-BE49-F238E27FC236}">
                <a16:creationId xmlns:a16="http://schemas.microsoft.com/office/drawing/2014/main" id="{ED9BEDCB-3460-2348-8E1D-858D4387B59B}"/>
              </a:ext>
            </a:extLst>
          </p:cNvPr>
          <p:cNvPicPr>
            <a:picLocks noChangeAspect="1"/>
          </p:cNvPicPr>
          <p:nvPr/>
        </p:nvPicPr>
        <p:blipFill rotWithShape="1">
          <a:blip r:embed="rId3"/>
          <a:srcRect l="11994" t="2534" r="8827" b="5726"/>
          <a:stretch/>
        </p:blipFill>
        <p:spPr>
          <a:xfrm>
            <a:off x="-3048" y="13648"/>
            <a:ext cx="4319016" cy="6857740"/>
          </a:xfrm>
          <a:prstGeom prst="rect">
            <a:avLst/>
          </a:prstGeom>
        </p:spPr>
      </p:pic>
      <p:pic>
        <p:nvPicPr>
          <p:cNvPr id="4" name="Picture 3">
            <a:extLst>
              <a:ext uri="{FF2B5EF4-FFF2-40B4-BE49-F238E27FC236}">
                <a16:creationId xmlns:a16="http://schemas.microsoft.com/office/drawing/2014/main" id="{7B1A3DB5-52F2-5F43-8E0D-BD62D8BB3C28}"/>
              </a:ext>
            </a:extLst>
          </p:cNvPr>
          <p:cNvPicPr>
            <a:picLocks noChangeAspect="1"/>
          </p:cNvPicPr>
          <p:nvPr/>
        </p:nvPicPr>
        <p:blipFill rotWithShape="1">
          <a:blip r:embed="rId4"/>
          <a:srcRect t="1423"/>
          <a:stretch/>
        </p:blipFill>
        <p:spPr>
          <a:xfrm>
            <a:off x="4315968" y="1637184"/>
            <a:ext cx="7876032" cy="4348449"/>
          </a:xfrm>
          <a:prstGeom prst="rect">
            <a:avLst/>
          </a:prstGeom>
        </p:spPr>
      </p:pic>
    </p:spTree>
    <p:extLst>
      <p:ext uri="{BB962C8B-B14F-4D97-AF65-F5344CB8AC3E}">
        <p14:creationId xmlns:p14="http://schemas.microsoft.com/office/powerpoint/2010/main" val="2229268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ACC6FA6-99AE-2E41-A471-14EF698F8507}"/>
              </a:ext>
            </a:extLst>
          </p:cNvPr>
          <p:cNvSpPr>
            <a:spLocks noGrp="1"/>
          </p:cNvSpPr>
          <p:nvPr>
            <p:ph type="body" sz="quarter" idx="10"/>
          </p:nvPr>
        </p:nvSpPr>
        <p:spPr>
          <a:xfrm>
            <a:off x="1074058" y="2572657"/>
            <a:ext cx="9855200" cy="1244600"/>
          </a:xfrm>
        </p:spPr>
        <p:txBody>
          <a:bodyPr>
            <a:normAutofit/>
          </a:bodyPr>
          <a:lstStyle/>
          <a:p>
            <a:pPr marL="0" indent="0">
              <a:buNone/>
            </a:pPr>
            <a:r>
              <a:rPr lang="en-US" sz="8000" b="1" dirty="0"/>
              <a:t>Energy Efficiency </a:t>
            </a:r>
          </a:p>
        </p:txBody>
      </p:sp>
    </p:spTree>
    <p:extLst>
      <p:ext uri="{BB962C8B-B14F-4D97-AF65-F5344CB8AC3E}">
        <p14:creationId xmlns:p14="http://schemas.microsoft.com/office/powerpoint/2010/main" val="21486048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100">
            <a:extLst>
              <a:ext uri="{FF2B5EF4-FFF2-40B4-BE49-F238E27FC236}">
                <a16:creationId xmlns:a16="http://schemas.microsoft.com/office/drawing/2014/main" id="{F266BB86-176B-8A43-BC3F-374AE7571E21}"/>
              </a:ext>
            </a:extLst>
          </p:cNvPr>
          <p:cNvPicPr>
            <a:picLocks noChangeAspect="1"/>
          </p:cNvPicPr>
          <p:nvPr/>
        </p:nvPicPr>
        <p:blipFill>
          <a:blip r:embed="rId3"/>
          <a:stretch>
            <a:fillRect/>
          </a:stretch>
        </p:blipFill>
        <p:spPr>
          <a:xfrm>
            <a:off x="240367" y="255802"/>
            <a:ext cx="9927215" cy="6472544"/>
          </a:xfrm>
          <a:prstGeom prst="rect">
            <a:avLst/>
          </a:prstGeom>
        </p:spPr>
      </p:pic>
    </p:spTree>
    <p:extLst>
      <p:ext uri="{BB962C8B-B14F-4D97-AF65-F5344CB8AC3E}">
        <p14:creationId xmlns:p14="http://schemas.microsoft.com/office/powerpoint/2010/main" val="3061519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FAF66F0-FE90-EB43-AEE8-5F19CF4264EB}"/>
              </a:ext>
            </a:extLst>
          </p:cNvPr>
          <p:cNvPicPr>
            <a:picLocks noChangeAspect="1"/>
          </p:cNvPicPr>
          <p:nvPr/>
        </p:nvPicPr>
        <p:blipFill>
          <a:blip r:embed="rId3"/>
          <a:stretch>
            <a:fillRect/>
          </a:stretch>
        </p:blipFill>
        <p:spPr>
          <a:xfrm>
            <a:off x="872873" y="178243"/>
            <a:ext cx="8786949" cy="6555064"/>
          </a:xfrm>
          <a:prstGeom prst="rect">
            <a:avLst/>
          </a:prstGeom>
        </p:spPr>
      </p:pic>
    </p:spTree>
    <p:extLst>
      <p:ext uri="{BB962C8B-B14F-4D97-AF65-F5344CB8AC3E}">
        <p14:creationId xmlns:p14="http://schemas.microsoft.com/office/powerpoint/2010/main" val="41962195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0" y="160338"/>
            <a:ext cx="10833100" cy="5943600"/>
          </a:xfrm>
        </p:spPr>
      </p:pic>
    </p:spTree>
    <p:extLst>
      <p:ext uri="{BB962C8B-B14F-4D97-AF65-F5344CB8AC3E}">
        <p14:creationId xmlns:p14="http://schemas.microsoft.com/office/powerpoint/2010/main" val="42402415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ACC6FA6-99AE-2E41-A471-14EF698F8507}"/>
              </a:ext>
            </a:extLst>
          </p:cNvPr>
          <p:cNvSpPr>
            <a:spLocks noGrp="1"/>
          </p:cNvSpPr>
          <p:nvPr>
            <p:ph type="body" sz="quarter" idx="10"/>
          </p:nvPr>
        </p:nvSpPr>
        <p:spPr>
          <a:xfrm>
            <a:off x="1074058" y="2572657"/>
            <a:ext cx="9855200" cy="1244600"/>
          </a:xfrm>
        </p:spPr>
        <p:txBody>
          <a:bodyPr>
            <a:normAutofit/>
          </a:bodyPr>
          <a:lstStyle/>
          <a:p>
            <a:pPr marL="0" indent="0">
              <a:buNone/>
            </a:pPr>
            <a:r>
              <a:rPr lang="en-US" sz="8000" b="1" dirty="0"/>
              <a:t>Electrification</a:t>
            </a:r>
          </a:p>
        </p:txBody>
      </p:sp>
    </p:spTree>
    <p:extLst>
      <p:ext uri="{BB962C8B-B14F-4D97-AF65-F5344CB8AC3E}">
        <p14:creationId xmlns:p14="http://schemas.microsoft.com/office/powerpoint/2010/main" val="7940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94">
            <a:extLst>
              <a:ext uri="{FF2B5EF4-FFF2-40B4-BE49-F238E27FC236}">
                <a16:creationId xmlns:a16="http://schemas.microsoft.com/office/drawing/2014/main" id="{9E5D1808-1D3E-6D4C-9919-CC0C7761B24F}"/>
              </a:ext>
            </a:extLst>
          </p:cNvPr>
          <p:cNvPicPr>
            <a:picLocks noChangeAspect="1"/>
          </p:cNvPicPr>
          <p:nvPr/>
        </p:nvPicPr>
        <p:blipFill>
          <a:blip r:embed="rId3"/>
          <a:stretch>
            <a:fillRect/>
          </a:stretch>
        </p:blipFill>
        <p:spPr>
          <a:xfrm>
            <a:off x="170866" y="140875"/>
            <a:ext cx="11713610" cy="5973941"/>
          </a:xfrm>
          <a:prstGeom prst="rect">
            <a:avLst/>
          </a:prstGeom>
        </p:spPr>
      </p:pic>
    </p:spTree>
    <p:extLst>
      <p:ext uri="{BB962C8B-B14F-4D97-AF65-F5344CB8AC3E}">
        <p14:creationId xmlns:p14="http://schemas.microsoft.com/office/powerpoint/2010/main" val="3245344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96">
            <a:extLst>
              <a:ext uri="{FF2B5EF4-FFF2-40B4-BE49-F238E27FC236}">
                <a16:creationId xmlns:a16="http://schemas.microsoft.com/office/drawing/2014/main" id="{CF3C215A-55A2-9C4B-A4B2-EA5179F0CE6C}"/>
              </a:ext>
            </a:extLst>
          </p:cNvPr>
          <p:cNvPicPr>
            <a:picLocks noChangeAspect="1"/>
          </p:cNvPicPr>
          <p:nvPr/>
        </p:nvPicPr>
        <p:blipFill>
          <a:blip r:embed="rId3"/>
          <a:stretch>
            <a:fillRect/>
          </a:stretch>
        </p:blipFill>
        <p:spPr>
          <a:xfrm>
            <a:off x="219887" y="177112"/>
            <a:ext cx="11486308" cy="5892476"/>
          </a:xfrm>
          <a:prstGeom prst="rect">
            <a:avLst/>
          </a:prstGeom>
        </p:spPr>
      </p:pic>
    </p:spTree>
    <p:extLst>
      <p:ext uri="{BB962C8B-B14F-4D97-AF65-F5344CB8AC3E}">
        <p14:creationId xmlns:p14="http://schemas.microsoft.com/office/powerpoint/2010/main" val="16079079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93" y="229311"/>
            <a:ext cx="10712134" cy="5611930"/>
          </a:xfrm>
          <a:prstGeom prst="rect">
            <a:avLst/>
          </a:prstGeom>
        </p:spPr>
      </p:pic>
    </p:spTree>
    <p:extLst>
      <p:ext uri="{BB962C8B-B14F-4D97-AF65-F5344CB8AC3E}">
        <p14:creationId xmlns:p14="http://schemas.microsoft.com/office/powerpoint/2010/main" val="15714522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ACC6FA6-99AE-2E41-A471-14EF698F8507}"/>
              </a:ext>
            </a:extLst>
          </p:cNvPr>
          <p:cNvSpPr>
            <a:spLocks noGrp="1"/>
          </p:cNvSpPr>
          <p:nvPr>
            <p:ph type="body" sz="quarter" idx="10"/>
          </p:nvPr>
        </p:nvSpPr>
        <p:spPr>
          <a:xfrm>
            <a:off x="1045029" y="2021113"/>
            <a:ext cx="9855200" cy="2289629"/>
          </a:xfrm>
        </p:spPr>
        <p:txBody>
          <a:bodyPr>
            <a:noAutofit/>
          </a:bodyPr>
          <a:lstStyle/>
          <a:p>
            <a:pPr marL="0" indent="0">
              <a:buNone/>
            </a:pPr>
            <a:r>
              <a:rPr lang="en-US" sz="8000" b="1" dirty="0"/>
              <a:t>Population &amp; </a:t>
            </a:r>
            <a:br>
              <a:rPr lang="en-US" sz="8000" b="1" dirty="0"/>
            </a:br>
            <a:r>
              <a:rPr lang="en-US" sz="8000" b="1" dirty="0"/>
              <a:t>Economic Growth</a:t>
            </a:r>
          </a:p>
        </p:txBody>
      </p:sp>
    </p:spTree>
    <p:extLst>
      <p:ext uri="{BB962C8B-B14F-4D97-AF65-F5344CB8AC3E}">
        <p14:creationId xmlns:p14="http://schemas.microsoft.com/office/powerpoint/2010/main" val="3256685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wrap="square">
            <a:spAutoFit/>
          </a:bodyPr>
          <a:lstStyle/>
          <a:p>
            <a:r>
              <a:rPr lang="en-US" sz="2800" dirty="0">
                <a:solidFill>
                  <a:srgbClr val="FFFFFF"/>
                </a:solidFill>
                <a:latin typeface="Century Gothic"/>
                <a:cs typeface="Century Gothic"/>
              </a:rPr>
              <a:t>Built upon previous work by</a:t>
            </a:r>
          </a:p>
        </p:txBody>
      </p:sp>
      <p:sp>
        <p:nvSpPr>
          <p:cNvPr id="9" name="Content Placeholder 12"/>
          <p:cNvSpPr>
            <a:spLocks noGrp="1"/>
          </p:cNvSpPr>
          <p:nvPr>
            <p:ph idx="1"/>
          </p:nvPr>
        </p:nvSpPr>
        <p:spPr>
          <a:xfrm>
            <a:off x="466723" y="1279812"/>
            <a:ext cx="11443053" cy="4606924"/>
          </a:xfrm>
        </p:spPr>
        <p:txBody>
          <a:bodyPr>
            <a:noAutofit/>
          </a:bodyPr>
          <a:lstStyle/>
          <a:p>
            <a:pPr marL="0" indent="0">
              <a:buNone/>
            </a:pPr>
            <a:r>
              <a:rPr lang="en-US" sz="1800" b="1" dirty="0"/>
              <a:t>John Sterman </a:t>
            </a:r>
          </a:p>
          <a:p>
            <a:r>
              <a:rPr lang="en-US" sz="1800" dirty="0"/>
              <a:t>PhD Thesis, MIT, 1982 </a:t>
            </a:r>
          </a:p>
          <a:p>
            <a:pPr lvl="1"/>
            <a:r>
              <a:rPr lang="en-US" sz="1800" dirty="0">
                <a:hlinkClick r:id="rId2">
                  <a:extLst>
                    <a:ext uri="{A12FA001-AC4F-418D-AE19-62706E023703}">
                      <ahyp:hlinkClr xmlns:ahyp="http://schemas.microsoft.com/office/drawing/2018/hyperlinkcolor" val="tx"/>
                    </a:ext>
                  </a:extLst>
                </a:hlinkClick>
              </a:rPr>
              <a:t>The energy transition and the economy : a system dynamics approach </a:t>
            </a:r>
            <a:endParaRPr lang="en-US" sz="1800" dirty="0"/>
          </a:p>
          <a:p>
            <a:r>
              <a:rPr lang="en-US" sz="1800" dirty="0"/>
              <a:t>Professor and Director of System Dynamics Group, MIT Sloan</a:t>
            </a:r>
          </a:p>
          <a:p>
            <a:endParaRPr lang="en-US" sz="1800" dirty="0"/>
          </a:p>
          <a:p>
            <a:pPr marL="0" indent="0">
              <a:buNone/>
            </a:pPr>
            <a:endParaRPr lang="en-US" sz="1800" dirty="0"/>
          </a:p>
          <a:p>
            <a:pPr marL="0" indent="0">
              <a:buNone/>
            </a:pPr>
            <a:r>
              <a:rPr lang="en-US" sz="1800" b="1" dirty="0"/>
              <a:t>Tom Fiddaman </a:t>
            </a:r>
          </a:p>
          <a:p>
            <a:r>
              <a:rPr lang="en-US" sz="1800" dirty="0"/>
              <a:t>PhD Thesis, MIT, 1997 </a:t>
            </a:r>
          </a:p>
          <a:p>
            <a:pPr lvl="1"/>
            <a:r>
              <a:rPr lang="en-US" sz="1800" dirty="0">
                <a:hlinkClick r:id="rId3">
                  <a:extLst>
                    <a:ext uri="{A12FA001-AC4F-418D-AE19-62706E023703}">
                      <ahyp:hlinkClr xmlns:ahyp="http://schemas.microsoft.com/office/drawing/2018/hyperlinkcolor" val="tx"/>
                    </a:ext>
                  </a:extLst>
                </a:hlinkClick>
              </a:rPr>
              <a:t>Feedback complexity in integrated climate-economy models </a:t>
            </a:r>
            <a:endParaRPr lang="en-US" sz="1800" dirty="0"/>
          </a:p>
          <a:p>
            <a:r>
              <a:rPr lang="en-US" sz="1800" dirty="0"/>
              <a:t>Ventana Systems</a:t>
            </a:r>
          </a:p>
          <a:p>
            <a:endParaRPr lang="en-US" sz="1800" dirty="0"/>
          </a:p>
          <a:p>
            <a:endParaRPr lang="en-US" sz="1800" dirty="0"/>
          </a:p>
          <a:p>
            <a:endParaRPr lang="en-US" sz="1800" dirty="0"/>
          </a:p>
          <a:p>
            <a:endParaRPr lang="en-US" sz="1800" dirty="0"/>
          </a:p>
        </p:txBody>
      </p:sp>
      <p:pic>
        <p:nvPicPr>
          <p:cNvPr id="8" name="Picture 7" descr="tom fiddaman phot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5000" y="3247930"/>
            <a:ext cx="1632856" cy="2286000"/>
          </a:xfrm>
          <a:prstGeom prst="rect">
            <a:avLst/>
          </a:prstGeom>
        </p:spPr>
      </p:pic>
      <p:pic>
        <p:nvPicPr>
          <p:cNvPr id="13" name="Picture 12" descr="sterma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4328" y="949942"/>
            <a:ext cx="1854200" cy="1651000"/>
          </a:xfrm>
          <a:prstGeom prst="rect">
            <a:avLst/>
          </a:prstGeom>
          <a:ln>
            <a:solidFill>
              <a:schemeClr val="bg1">
                <a:lumMod val="50000"/>
              </a:schemeClr>
            </a:solidFill>
          </a:ln>
        </p:spPr>
      </p:pic>
      <p:sp>
        <p:nvSpPr>
          <p:cNvPr id="15" name="Title 1">
            <a:extLst>
              <a:ext uri="{FF2B5EF4-FFF2-40B4-BE49-F238E27FC236}">
                <a16:creationId xmlns:a16="http://schemas.microsoft.com/office/drawing/2014/main" id="{BF30D537-D8F9-B343-95C0-27BDB4437123}"/>
              </a:ext>
            </a:extLst>
          </p:cNvPr>
          <p:cNvSpPr txBox="1">
            <a:spLocks/>
          </p:cNvSpPr>
          <p:nvPr/>
        </p:nvSpPr>
        <p:spPr>
          <a:xfrm>
            <a:off x="119134" y="481710"/>
            <a:ext cx="7991738" cy="535531"/>
          </a:xfrm>
          <a:prstGeom prst="rect">
            <a:avLst/>
          </a:prstGeom>
          <a:solidFill>
            <a:srgbClr val="FFFFFF"/>
          </a:solidFill>
        </p:spPr>
        <p:txBody>
          <a:bodyPr vert="horz" wrap="square" lIns="91440" tIns="45720" rIns="91440" bIns="45720" rtlCol="0" anchor="b">
            <a:spAutoFit/>
          </a:bodyPr>
          <a:lstStyle>
            <a:lvl1pPr algn="l" defTabSz="914400" rtl="0" eaLnBrk="1" latinLnBrk="0" hangingPunct="1">
              <a:lnSpc>
                <a:spcPct val="90000"/>
              </a:lnSpc>
              <a:spcBef>
                <a:spcPct val="0"/>
              </a:spcBef>
              <a:buNone/>
              <a:defRPr sz="3200" b="1" i="0" kern="1200">
                <a:solidFill>
                  <a:schemeClr val="bg2">
                    <a:lumMod val="25000"/>
                  </a:schemeClr>
                </a:solidFill>
                <a:latin typeface="Helvetica" pitchFamily="2" charset="0"/>
                <a:ea typeface="+mj-ea"/>
                <a:cs typeface="Helvetica" pitchFamily="2" charset="0"/>
              </a:defRPr>
            </a:lvl1pPr>
          </a:lstStyle>
          <a:p>
            <a:r>
              <a:rPr lang="en-US" dirty="0">
                <a:solidFill>
                  <a:schemeClr val="tx1"/>
                </a:solidFill>
                <a:latin typeface="Century Gothic"/>
                <a:cs typeface="Century Gothic"/>
              </a:rPr>
              <a:t>Built upon previous work by our team</a:t>
            </a:r>
          </a:p>
        </p:txBody>
      </p:sp>
    </p:spTree>
    <p:extLst>
      <p:ext uri="{BB962C8B-B14F-4D97-AF65-F5344CB8AC3E}">
        <p14:creationId xmlns:p14="http://schemas.microsoft.com/office/powerpoint/2010/main" val="9378006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2406" y="178310"/>
            <a:ext cx="8921087" cy="954107"/>
          </a:xfrm>
          <a:prstGeom prst="rect">
            <a:avLst/>
          </a:prstGeom>
          <a:noFill/>
        </p:spPr>
        <p:txBody>
          <a:bodyPr wrap="square" rtlCol="0">
            <a:spAutoFit/>
          </a:bodyPr>
          <a:lstStyle/>
          <a:p>
            <a:r>
              <a:rPr lang="en-US" sz="2800" dirty="0">
                <a:solidFill>
                  <a:schemeClr val="bg1"/>
                </a:solidFill>
                <a:latin typeface="Century Gothic" pitchFamily="34" charset="0"/>
              </a:rPr>
              <a:t>World birth rates have decreased from a high of 36.1 in 1963, down to 19.4 by 2012.</a:t>
            </a:r>
          </a:p>
        </p:txBody>
      </p:sp>
      <p:grpSp>
        <p:nvGrpSpPr>
          <p:cNvPr id="31" name="Group 30"/>
          <p:cNvGrpSpPr/>
          <p:nvPr/>
        </p:nvGrpSpPr>
        <p:grpSpPr>
          <a:xfrm>
            <a:off x="1555845" y="1345836"/>
            <a:ext cx="9157648" cy="4517409"/>
            <a:chOff x="0" y="1310184"/>
            <a:chExt cx="9157648" cy="4517409"/>
          </a:xfrm>
        </p:grpSpPr>
        <p:sp>
          <p:nvSpPr>
            <p:cNvPr id="19" name="Rectangle 18"/>
            <p:cNvSpPr/>
            <p:nvPr/>
          </p:nvSpPr>
          <p:spPr>
            <a:xfrm>
              <a:off x="0" y="1310184"/>
              <a:ext cx="177421" cy="4517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World birth rate.png"/>
            <p:cNvPicPr>
              <a:picLocks noChangeAspect="1"/>
            </p:cNvPicPr>
            <p:nvPr/>
          </p:nvPicPr>
          <p:blipFill>
            <a:blip r:embed="rId3" cstate="print"/>
            <a:stretch>
              <a:fillRect/>
            </a:stretch>
          </p:blipFill>
          <p:spPr>
            <a:xfrm>
              <a:off x="81888" y="1315868"/>
              <a:ext cx="9075760" cy="4223786"/>
            </a:xfrm>
            <a:prstGeom prst="rect">
              <a:avLst/>
            </a:prstGeom>
          </p:spPr>
        </p:pic>
        <p:sp>
          <p:nvSpPr>
            <p:cNvPr id="5" name="TextBox 4"/>
            <p:cNvSpPr txBox="1"/>
            <p:nvPr/>
          </p:nvSpPr>
          <p:spPr>
            <a:xfrm>
              <a:off x="81888" y="1312845"/>
              <a:ext cx="4014240" cy="369332"/>
            </a:xfrm>
            <a:prstGeom prst="rect">
              <a:avLst/>
            </a:prstGeom>
            <a:solidFill>
              <a:schemeClr val="bg1"/>
            </a:solidFill>
          </p:spPr>
          <p:txBody>
            <a:bodyPr wrap="none" rtlCol="0">
              <a:spAutoFit/>
            </a:bodyPr>
            <a:lstStyle/>
            <a:p>
              <a:r>
                <a:rPr lang="en-US" b="1" dirty="0">
                  <a:solidFill>
                    <a:srgbClr val="0C4E8B"/>
                  </a:solidFill>
                  <a:latin typeface="Century Gothic" pitchFamily="34" charset="0"/>
                </a:rPr>
                <a:t>Birth rate, crude (per 1000 people)</a:t>
              </a:r>
            </a:p>
          </p:txBody>
        </p:sp>
        <p:grpSp>
          <p:nvGrpSpPr>
            <p:cNvPr id="18" name="Group 17"/>
            <p:cNvGrpSpPr/>
            <p:nvPr/>
          </p:nvGrpSpPr>
          <p:grpSpPr>
            <a:xfrm>
              <a:off x="68240" y="5345668"/>
              <a:ext cx="9075760" cy="468278"/>
              <a:chOff x="0" y="5386612"/>
              <a:chExt cx="9144000" cy="468278"/>
            </a:xfrm>
          </p:grpSpPr>
          <p:sp>
            <p:nvSpPr>
              <p:cNvPr id="7" name="Rectangle 6"/>
              <p:cNvSpPr/>
              <p:nvPr/>
            </p:nvSpPr>
            <p:spPr>
              <a:xfrm>
                <a:off x="0" y="5390867"/>
                <a:ext cx="9144000" cy="464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648" y="5386612"/>
                <a:ext cx="646331" cy="338554"/>
              </a:xfrm>
              <a:prstGeom prst="rect">
                <a:avLst/>
              </a:prstGeom>
              <a:solidFill>
                <a:schemeClr val="bg1"/>
              </a:solidFill>
            </p:spPr>
            <p:txBody>
              <a:bodyPr wrap="none" rtlCol="0">
                <a:spAutoFit/>
              </a:bodyPr>
              <a:lstStyle/>
              <a:p>
                <a:r>
                  <a:rPr lang="en-US" sz="1600" dirty="0">
                    <a:solidFill>
                      <a:srgbClr val="0C4E8B"/>
                    </a:solidFill>
                    <a:latin typeface="Century Gothic" pitchFamily="34" charset="0"/>
                  </a:rPr>
                  <a:t>1960</a:t>
                </a:r>
              </a:p>
            </p:txBody>
          </p:sp>
          <p:sp>
            <p:nvSpPr>
              <p:cNvPr id="8" name="TextBox 7"/>
              <p:cNvSpPr txBox="1"/>
              <p:nvPr/>
            </p:nvSpPr>
            <p:spPr>
              <a:xfrm>
                <a:off x="725606" y="5388886"/>
                <a:ext cx="639919" cy="338554"/>
              </a:xfrm>
              <a:prstGeom prst="rect">
                <a:avLst/>
              </a:prstGeom>
              <a:solidFill>
                <a:schemeClr val="bg1"/>
              </a:solidFill>
            </p:spPr>
            <p:txBody>
              <a:bodyPr wrap="none" rtlCol="0">
                <a:spAutoFit/>
              </a:bodyPr>
              <a:lstStyle/>
              <a:p>
                <a:r>
                  <a:rPr lang="en-US" sz="1600" dirty="0">
                    <a:solidFill>
                      <a:srgbClr val="0C4E8B"/>
                    </a:solidFill>
                    <a:latin typeface="Century Gothic" pitchFamily="34" charset="0"/>
                  </a:rPr>
                  <a:t>1965</a:t>
                </a:r>
              </a:p>
            </p:txBody>
          </p:sp>
          <p:sp>
            <p:nvSpPr>
              <p:cNvPr id="9" name="TextBox 8"/>
              <p:cNvSpPr txBox="1"/>
              <p:nvPr/>
            </p:nvSpPr>
            <p:spPr>
              <a:xfrm>
                <a:off x="6403178" y="5402534"/>
                <a:ext cx="639919" cy="338554"/>
              </a:xfrm>
              <a:prstGeom prst="rect">
                <a:avLst/>
              </a:prstGeom>
              <a:solidFill>
                <a:schemeClr val="bg1"/>
              </a:solidFill>
            </p:spPr>
            <p:txBody>
              <a:bodyPr wrap="none" rtlCol="0">
                <a:spAutoFit/>
              </a:bodyPr>
              <a:lstStyle/>
              <a:p>
                <a:r>
                  <a:rPr lang="en-US" sz="1600" dirty="0">
                    <a:solidFill>
                      <a:srgbClr val="0C4E8B"/>
                    </a:solidFill>
                    <a:latin typeface="Century Gothic" pitchFamily="34" charset="0"/>
                  </a:rPr>
                  <a:t>2000</a:t>
                </a:r>
              </a:p>
            </p:txBody>
          </p:sp>
          <p:sp>
            <p:nvSpPr>
              <p:cNvPr id="10" name="TextBox 9"/>
              <p:cNvSpPr txBox="1"/>
              <p:nvPr/>
            </p:nvSpPr>
            <p:spPr>
              <a:xfrm>
                <a:off x="7210671" y="5404809"/>
                <a:ext cx="639919" cy="338554"/>
              </a:xfrm>
              <a:prstGeom prst="rect">
                <a:avLst/>
              </a:prstGeom>
              <a:solidFill>
                <a:schemeClr val="bg1"/>
              </a:solidFill>
            </p:spPr>
            <p:txBody>
              <a:bodyPr wrap="none" rtlCol="0">
                <a:spAutoFit/>
              </a:bodyPr>
              <a:lstStyle/>
              <a:p>
                <a:r>
                  <a:rPr lang="en-US" sz="1600" dirty="0">
                    <a:solidFill>
                      <a:srgbClr val="0C4E8B"/>
                    </a:solidFill>
                    <a:latin typeface="Century Gothic" pitchFamily="34" charset="0"/>
                  </a:rPr>
                  <a:t>2005</a:t>
                </a:r>
              </a:p>
            </p:txBody>
          </p:sp>
          <p:sp>
            <p:nvSpPr>
              <p:cNvPr id="11" name="TextBox 10"/>
              <p:cNvSpPr txBox="1"/>
              <p:nvPr/>
            </p:nvSpPr>
            <p:spPr>
              <a:xfrm>
                <a:off x="8018164" y="5393435"/>
                <a:ext cx="639919" cy="338554"/>
              </a:xfrm>
              <a:prstGeom prst="rect">
                <a:avLst/>
              </a:prstGeom>
              <a:solidFill>
                <a:schemeClr val="bg1"/>
              </a:solidFill>
            </p:spPr>
            <p:txBody>
              <a:bodyPr wrap="none" rtlCol="0">
                <a:spAutoFit/>
              </a:bodyPr>
              <a:lstStyle/>
              <a:p>
                <a:r>
                  <a:rPr lang="en-US" sz="1600" dirty="0">
                    <a:solidFill>
                      <a:srgbClr val="0C4E8B"/>
                    </a:solidFill>
                    <a:latin typeface="Century Gothic" pitchFamily="34" charset="0"/>
                  </a:rPr>
                  <a:t>2010</a:t>
                </a:r>
              </a:p>
            </p:txBody>
          </p:sp>
          <p:sp>
            <p:nvSpPr>
              <p:cNvPr id="12" name="TextBox 11"/>
              <p:cNvSpPr txBox="1"/>
              <p:nvPr/>
            </p:nvSpPr>
            <p:spPr>
              <a:xfrm>
                <a:off x="3987420" y="5402535"/>
                <a:ext cx="639919" cy="338554"/>
              </a:xfrm>
              <a:prstGeom prst="rect">
                <a:avLst/>
              </a:prstGeom>
              <a:solidFill>
                <a:schemeClr val="bg1"/>
              </a:solidFill>
            </p:spPr>
            <p:txBody>
              <a:bodyPr wrap="none" rtlCol="0">
                <a:spAutoFit/>
              </a:bodyPr>
              <a:lstStyle/>
              <a:p>
                <a:r>
                  <a:rPr lang="en-US" sz="1600" dirty="0">
                    <a:solidFill>
                      <a:srgbClr val="0C4E8B"/>
                    </a:solidFill>
                    <a:latin typeface="Century Gothic" pitchFamily="34" charset="0"/>
                  </a:rPr>
                  <a:t>1985</a:t>
                </a:r>
              </a:p>
            </p:txBody>
          </p:sp>
          <p:sp>
            <p:nvSpPr>
              <p:cNvPr id="13" name="TextBox 12"/>
              <p:cNvSpPr txBox="1"/>
              <p:nvPr/>
            </p:nvSpPr>
            <p:spPr>
              <a:xfrm>
                <a:off x="4794914" y="5404809"/>
                <a:ext cx="639919" cy="338554"/>
              </a:xfrm>
              <a:prstGeom prst="rect">
                <a:avLst/>
              </a:prstGeom>
              <a:solidFill>
                <a:schemeClr val="bg1"/>
              </a:solidFill>
            </p:spPr>
            <p:txBody>
              <a:bodyPr wrap="none" rtlCol="0">
                <a:spAutoFit/>
              </a:bodyPr>
              <a:lstStyle/>
              <a:p>
                <a:r>
                  <a:rPr lang="en-US" sz="1600" dirty="0">
                    <a:solidFill>
                      <a:srgbClr val="0C4E8B"/>
                    </a:solidFill>
                    <a:latin typeface="Century Gothic" pitchFamily="34" charset="0"/>
                  </a:rPr>
                  <a:t>1990</a:t>
                </a:r>
              </a:p>
            </p:txBody>
          </p:sp>
          <p:sp>
            <p:nvSpPr>
              <p:cNvPr id="14" name="TextBox 13"/>
              <p:cNvSpPr txBox="1"/>
              <p:nvPr/>
            </p:nvSpPr>
            <p:spPr>
              <a:xfrm>
                <a:off x="5616154" y="5407084"/>
                <a:ext cx="639919" cy="338554"/>
              </a:xfrm>
              <a:prstGeom prst="rect">
                <a:avLst/>
              </a:prstGeom>
              <a:solidFill>
                <a:schemeClr val="bg1"/>
              </a:solidFill>
            </p:spPr>
            <p:txBody>
              <a:bodyPr wrap="none" rtlCol="0">
                <a:spAutoFit/>
              </a:bodyPr>
              <a:lstStyle/>
              <a:p>
                <a:r>
                  <a:rPr lang="en-US" sz="1600" dirty="0">
                    <a:solidFill>
                      <a:srgbClr val="0C4E8B"/>
                    </a:solidFill>
                    <a:latin typeface="Century Gothic" pitchFamily="34" charset="0"/>
                  </a:rPr>
                  <a:t>1995</a:t>
                </a:r>
              </a:p>
            </p:txBody>
          </p:sp>
          <p:sp>
            <p:nvSpPr>
              <p:cNvPr id="15" name="TextBox 14"/>
              <p:cNvSpPr txBox="1"/>
              <p:nvPr/>
            </p:nvSpPr>
            <p:spPr>
              <a:xfrm>
                <a:off x="1585416" y="5388886"/>
                <a:ext cx="639919" cy="338554"/>
              </a:xfrm>
              <a:prstGeom prst="rect">
                <a:avLst/>
              </a:prstGeom>
              <a:solidFill>
                <a:schemeClr val="bg1"/>
              </a:solidFill>
            </p:spPr>
            <p:txBody>
              <a:bodyPr wrap="none" rtlCol="0">
                <a:spAutoFit/>
              </a:bodyPr>
              <a:lstStyle/>
              <a:p>
                <a:r>
                  <a:rPr lang="en-US" sz="1600" dirty="0">
                    <a:solidFill>
                      <a:srgbClr val="0C4E8B"/>
                    </a:solidFill>
                    <a:latin typeface="Century Gothic" pitchFamily="34" charset="0"/>
                  </a:rPr>
                  <a:t>1970</a:t>
                </a:r>
              </a:p>
            </p:txBody>
          </p:sp>
          <p:sp>
            <p:nvSpPr>
              <p:cNvPr id="16" name="TextBox 15"/>
              <p:cNvSpPr txBox="1"/>
              <p:nvPr/>
            </p:nvSpPr>
            <p:spPr>
              <a:xfrm>
                <a:off x="2379259" y="5391161"/>
                <a:ext cx="639919" cy="338554"/>
              </a:xfrm>
              <a:prstGeom prst="rect">
                <a:avLst/>
              </a:prstGeom>
              <a:solidFill>
                <a:schemeClr val="bg1"/>
              </a:solidFill>
            </p:spPr>
            <p:txBody>
              <a:bodyPr wrap="none" rtlCol="0">
                <a:spAutoFit/>
              </a:bodyPr>
              <a:lstStyle/>
              <a:p>
                <a:r>
                  <a:rPr lang="en-US" sz="1600" dirty="0">
                    <a:solidFill>
                      <a:srgbClr val="0C4E8B"/>
                    </a:solidFill>
                    <a:latin typeface="Century Gothic" pitchFamily="34" charset="0"/>
                  </a:rPr>
                  <a:t>1975</a:t>
                </a:r>
              </a:p>
            </p:txBody>
          </p:sp>
          <p:sp>
            <p:nvSpPr>
              <p:cNvPr id="17" name="TextBox 16"/>
              <p:cNvSpPr txBox="1"/>
              <p:nvPr/>
            </p:nvSpPr>
            <p:spPr>
              <a:xfrm>
                <a:off x="3186754" y="5393434"/>
                <a:ext cx="639919" cy="338554"/>
              </a:xfrm>
              <a:prstGeom prst="rect">
                <a:avLst/>
              </a:prstGeom>
              <a:solidFill>
                <a:schemeClr val="bg1"/>
              </a:solidFill>
            </p:spPr>
            <p:txBody>
              <a:bodyPr wrap="none" rtlCol="0">
                <a:spAutoFit/>
              </a:bodyPr>
              <a:lstStyle/>
              <a:p>
                <a:r>
                  <a:rPr lang="en-US" sz="1600" dirty="0">
                    <a:solidFill>
                      <a:srgbClr val="0C4E8B"/>
                    </a:solidFill>
                    <a:latin typeface="Century Gothic" pitchFamily="34" charset="0"/>
                  </a:rPr>
                  <a:t>1980</a:t>
                </a:r>
              </a:p>
            </p:txBody>
          </p:sp>
        </p:grpSp>
        <p:sp>
          <p:nvSpPr>
            <p:cNvPr id="23" name="TextBox 22"/>
            <p:cNvSpPr txBox="1"/>
            <p:nvPr/>
          </p:nvSpPr>
          <p:spPr>
            <a:xfrm>
              <a:off x="0" y="1845018"/>
              <a:ext cx="383438" cy="292388"/>
            </a:xfrm>
            <a:prstGeom prst="rect">
              <a:avLst/>
            </a:prstGeom>
            <a:solidFill>
              <a:schemeClr val="bg1"/>
            </a:solidFill>
          </p:spPr>
          <p:txBody>
            <a:bodyPr wrap="square" rtlCol="0">
              <a:spAutoFit/>
            </a:bodyPr>
            <a:lstStyle/>
            <a:p>
              <a:r>
                <a:rPr lang="en-US" sz="1300" dirty="0">
                  <a:solidFill>
                    <a:srgbClr val="0C4E8B"/>
                  </a:solidFill>
                  <a:latin typeface="Century Gothic" pitchFamily="34" charset="0"/>
                </a:rPr>
                <a:t>35</a:t>
              </a:r>
            </a:p>
          </p:txBody>
        </p:sp>
        <p:sp>
          <p:nvSpPr>
            <p:cNvPr id="24" name="TextBox 23"/>
            <p:cNvSpPr txBox="1"/>
            <p:nvPr/>
          </p:nvSpPr>
          <p:spPr>
            <a:xfrm>
              <a:off x="0" y="2311315"/>
              <a:ext cx="383438" cy="292388"/>
            </a:xfrm>
            <a:prstGeom prst="rect">
              <a:avLst/>
            </a:prstGeom>
            <a:solidFill>
              <a:schemeClr val="bg1"/>
            </a:solidFill>
          </p:spPr>
          <p:txBody>
            <a:bodyPr wrap="square" rtlCol="0">
              <a:spAutoFit/>
            </a:bodyPr>
            <a:lstStyle/>
            <a:p>
              <a:r>
                <a:rPr lang="en-US" sz="1300" dirty="0">
                  <a:solidFill>
                    <a:srgbClr val="0C4E8B"/>
                  </a:solidFill>
                  <a:latin typeface="Century Gothic" pitchFamily="34" charset="0"/>
                </a:rPr>
                <a:t>30</a:t>
              </a:r>
            </a:p>
          </p:txBody>
        </p:sp>
        <p:sp>
          <p:nvSpPr>
            <p:cNvPr id="25" name="TextBox 24"/>
            <p:cNvSpPr txBox="1"/>
            <p:nvPr/>
          </p:nvSpPr>
          <p:spPr>
            <a:xfrm>
              <a:off x="40944" y="4729242"/>
              <a:ext cx="327546" cy="292388"/>
            </a:xfrm>
            <a:prstGeom prst="rect">
              <a:avLst/>
            </a:prstGeom>
            <a:solidFill>
              <a:schemeClr val="bg1"/>
            </a:solidFill>
          </p:spPr>
          <p:txBody>
            <a:bodyPr wrap="square" rtlCol="0">
              <a:spAutoFit/>
            </a:bodyPr>
            <a:lstStyle/>
            <a:p>
              <a:r>
                <a:rPr lang="en-US" sz="1300" dirty="0">
                  <a:solidFill>
                    <a:srgbClr val="0C4E8B"/>
                  </a:solidFill>
                  <a:latin typeface="Century Gothic" pitchFamily="34" charset="0"/>
                </a:rPr>
                <a:t>5</a:t>
              </a:r>
            </a:p>
          </p:txBody>
        </p:sp>
        <p:sp>
          <p:nvSpPr>
            <p:cNvPr id="26" name="TextBox 25"/>
            <p:cNvSpPr txBox="1"/>
            <p:nvPr/>
          </p:nvSpPr>
          <p:spPr>
            <a:xfrm>
              <a:off x="68240" y="5127305"/>
              <a:ext cx="245659" cy="292388"/>
            </a:xfrm>
            <a:prstGeom prst="rect">
              <a:avLst/>
            </a:prstGeom>
            <a:solidFill>
              <a:schemeClr val="bg1"/>
            </a:solidFill>
          </p:spPr>
          <p:txBody>
            <a:bodyPr wrap="square" rtlCol="0">
              <a:spAutoFit/>
            </a:bodyPr>
            <a:lstStyle/>
            <a:p>
              <a:r>
                <a:rPr lang="en-US" sz="1300" dirty="0">
                  <a:solidFill>
                    <a:srgbClr val="0C4E8B"/>
                  </a:solidFill>
                  <a:latin typeface="Century Gothic" pitchFamily="34" charset="0"/>
                </a:rPr>
                <a:t>0</a:t>
              </a:r>
            </a:p>
          </p:txBody>
        </p:sp>
        <p:sp>
          <p:nvSpPr>
            <p:cNvPr id="27" name="TextBox 26"/>
            <p:cNvSpPr txBox="1"/>
            <p:nvPr/>
          </p:nvSpPr>
          <p:spPr>
            <a:xfrm>
              <a:off x="13648" y="3280307"/>
              <a:ext cx="383438" cy="292388"/>
            </a:xfrm>
            <a:prstGeom prst="rect">
              <a:avLst/>
            </a:prstGeom>
            <a:solidFill>
              <a:schemeClr val="bg1"/>
            </a:solidFill>
          </p:spPr>
          <p:txBody>
            <a:bodyPr wrap="square" rtlCol="0">
              <a:spAutoFit/>
            </a:bodyPr>
            <a:lstStyle/>
            <a:p>
              <a:r>
                <a:rPr lang="en-US" sz="1300" dirty="0">
                  <a:solidFill>
                    <a:srgbClr val="0C4E8B"/>
                  </a:solidFill>
                  <a:latin typeface="Century Gothic" pitchFamily="34" charset="0"/>
                </a:rPr>
                <a:t>20</a:t>
              </a:r>
            </a:p>
          </p:txBody>
        </p:sp>
        <p:sp>
          <p:nvSpPr>
            <p:cNvPr id="28" name="TextBox 27"/>
            <p:cNvSpPr txBox="1"/>
            <p:nvPr/>
          </p:nvSpPr>
          <p:spPr>
            <a:xfrm>
              <a:off x="0" y="3719308"/>
              <a:ext cx="383438" cy="292388"/>
            </a:xfrm>
            <a:prstGeom prst="rect">
              <a:avLst/>
            </a:prstGeom>
            <a:solidFill>
              <a:schemeClr val="bg1"/>
            </a:solidFill>
          </p:spPr>
          <p:txBody>
            <a:bodyPr wrap="square" rtlCol="0">
              <a:spAutoFit/>
            </a:bodyPr>
            <a:lstStyle/>
            <a:p>
              <a:r>
                <a:rPr lang="en-US" sz="1300" dirty="0">
                  <a:solidFill>
                    <a:srgbClr val="0C4E8B"/>
                  </a:solidFill>
                  <a:latin typeface="Century Gothic" pitchFamily="34" charset="0"/>
                </a:rPr>
                <a:t>15</a:t>
              </a:r>
            </a:p>
          </p:txBody>
        </p:sp>
        <p:sp>
          <p:nvSpPr>
            <p:cNvPr id="29" name="TextBox 28"/>
            <p:cNvSpPr txBox="1"/>
            <p:nvPr/>
          </p:nvSpPr>
          <p:spPr>
            <a:xfrm>
              <a:off x="0" y="4240197"/>
              <a:ext cx="383438" cy="292388"/>
            </a:xfrm>
            <a:prstGeom prst="rect">
              <a:avLst/>
            </a:prstGeom>
            <a:solidFill>
              <a:schemeClr val="bg1"/>
            </a:solidFill>
          </p:spPr>
          <p:txBody>
            <a:bodyPr wrap="square" rtlCol="0">
              <a:spAutoFit/>
            </a:bodyPr>
            <a:lstStyle/>
            <a:p>
              <a:r>
                <a:rPr lang="en-US" sz="1300" dirty="0">
                  <a:solidFill>
                    <a:srgbClr val="0C4E8B"/>
                  </a:solidFill>
                  <a:latin typeface="Century Gothic" pitchFamily="34" charset="0"/>
                </a:rPr>
                <a:t>10</a:t>
              </a:r>
            </a:p>
          </p:txBody>
        </p:sp>
        <p:sp>
          <p:nvSpPr>
            <p:cNvPr id="30" name="TextBox 29"/>
            <p:cNvSpPr txBox="1"/>
            <p:nvPr/>
          </p:nvSpPr>
          <p:spPr>
            <a:xfrm>
              <a:off x="0" y="2761691"/>
              <a:ext cx="383438" cy="292388"/>
            </a:xfrm>
            <a:prstGeom prst="rect">
              <a:avLst/>
            </a:prstGeom>
            <a:solidFill>
              <a:schemeClr val="bg1"/>
            </a:solidFill>
          </p:spPr>
          <p:txBody>
            <a:bodyPr wrap="square" rtlCol="0">
              <a:spAutoFit/>
            </a:bodyPr>
            <a:lstStyle/>
            <a:p>
              <a:r>
                <a:rPr lang="en-US" sz="1300" dirty="0">
                  <a:solidFill>
                    <a:srgbClr val="0C4E8B"/>
                  </a:solidFill>
                  <a:latin typeface="Century Gothic" pitchFamily="34" charset="0"/>
                </a:rPr>
                <a:t>25</a:t>
              </a:r>
            </a:p>
          </p:txBody>
        </p:sp>
      </p:grpSp>
    </p:spTree>
    <p:extLst>
      <p:ext uri="{BB962C8B-B14F-4D97-AF65-F5344CB8AC3E}">
        <p14:creationId xmlns:p14="http://schemas.microsoft.com/office/powerpoint/2010/main" val="33047739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dia-fertility-literacy-Map.png"/>
          <p:cNvPicPr>
            <a:picLocks noChangeAspect="1"/>
          </p:cNvPicPr>
          <p:nvPr/>
        </p:nvPicPr>
        <p:blipFill>
          <a:blip r:embed="rId3" cstate="print"/>
          <a:stretch>
            <a:fillRect/>
          </a:stretch>
        </p:blipFill>
        <p:spPr>
          <a:xfrm>
            <a:off x="1278341" y="1142817"/>
            <a:ext cx="9144000" cy="4956912"/>
          </a:xfrm>
          <a:prstGeom prst="rect">
            <a:avLst/>
          </a:prstGeom>
        </p:spPr>
      </p:pic>
      <p:sp>
        <p:nvSpPr>
          <p:cNvPr id="4" name="TextBox 3"/>
          <p:cNvSpPr txBox="1"/>
          <p:nvPr/>
        </p:nvSpPr>
        <p:spPr>
          <a:xfrm>
            <a:off x="1455761" y="134118"/>
            <a:ext cx="9075761" cy="954107"/>
          </a:xfrm>
          <a:prstGeom prst="rect">
            <a:avLst/>
          </a:prstGeom>
          <a:noFill/>
        </p:spPr>
        <p:txBody>
          <a:bodyPr wrap="square" rtlCol="0">
            <a:spAutoFit/>
          </a:bodyPr>
          <a:lstStyle/>
          <a:p>
            <a:r>
              <a:rPr lang="en-US" sz="2800" dirty="0">
                <a:solidFill>
                  <a:schemeClr val="bg1"/>
                </a:solidFill>
                <a:latin typeface="Century Gothic" pitchFamily="34" charset="0"/>
              </a:rPr>
              <a:t>Across the globe, the education of women is often correlated to significant reductions in fertility rates. </a:t>
            </a:r>
          </a:p>
        </p:txBody>
      </p:sp>
    </p:spTree>
    <p:extLst>
      <p:ext uri="{BB962C8B-B14F-4D97-AF65-F5344CB8AC3E}">
        <p14:creationId xmlns:p14="http://schemas.microsoft.com/office/powerpoint/2010/main" val="35929108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ACC6FA6-99AE-2E41-A471-14EF698F8507}"/>
              </a:ext>
            </a:extLst>
          </p:cNvPr>
          <p:cNvSpPr>
            <a:spLocks noGrp="1"/>
          </p:cNvSpPr>
          <p:nvPr>
            <p:ph type="body" sz="quarter" idx="10"/>
          </p:nvPr>
        </p:nvSpPr>
        <p:spPr>
          <a:xfrm>
            <a:off x="1045029" y="2021113"/>
            <a:ext cx="9855200" cy="2289629"/>
          </a:xfrm>
        </p:spPr>
        <p:txBody>
          <a:bodyPr>
            <a:noAutofit/>
          </a:bodyPr>
          <a:lstStyle/>
          <a:p>
            <a:pPr marL="0" indent="0">
              <a:buNone/>
            </a:pPr>
            <a:r>
              <a:rPr lang="en-US" sz="8000" b="1" dirty="0"/>
              <a:t>Methane &amp; </a:t>
            </a:r>
          </a:p>
          <a:p>
            <a:pPr marL="0" indent="0">
              <a:buNone/>
            </a:pPr>
            <a:r>
              <a:rPr lang="en-US" sz="8000" b="1" dirty="0"/>
              <a:t>Other Gases</a:t>
            </a:r>
          </a:p>
        </p:txBody>
      </p:sp>
    </p:spTree>
    <p:extLst>
      <p:ext uri="{BB962C8B-B14F-4D97-AF65-F5344CB8AC3E}">
        <p14:creationId xmlns:p14="http://schemas.microsoft.com/office/powerpoint/2010/main" val="12367601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D84B1-066B-4AE9-BBD3-A26C5586FE3F}"/>
              </a:ext>
            </a:extLst>
          </p:cNvPr>
          <p:cNvSpPr>
            <a:spLocks noGrp="1"/>
          </p:cNvSpPr>
          <p:nvPr>
            <p:ph type="title"/>
          </p:nvPr>
        </p:nvSpPr>
        <p:spPr>
          <a:xfrm>
            <a:off x="82989" y="4383"/>
            <a:ext cx="10515600" cy="1170137"/>
          </a:xfrm>
        </p:spPr>
        <p:txBody>
          <a:bodyPr/>
          <a:lstStyle/>
          <a:p>
            <a:r>
              <a:rPr lang="en-US" dirty="0"/>
              <a:t>What’s happening?</a:t>
            </a:r>
          </a:p>
        </p:txBody>
      </p:sp>
      <p:grpSp>
        <p:nvGrpSpPr>
          <p:cNvPr id="13" name="Group 12"/>
          <p:cNvGrpSpPr/>
          <p:nvPr/>
        </p:nvGrpSpPr>
        <p:grpSpPr>
          <a:xfrm>
            <a:off x="0" y="1691403"/>
            <a:ext cx="5190565" cy="4760466"/>
            <a:chOff x="0" y="1584964"/>
            <a:chExt cx="5607424" cy="5142783"/>
          </a:xfrm>
        </p:grpSpPr>
        <p:pic>
          <p:nvPicPr>
            <p:cNvPr id="8" name="Picture 7"/>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0" y="1584964"/>
              <a:ext cx="5607424" cy="514278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402573" y="4903540"/>
              <a:ext cx="1977927" cy="10307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Energy CO</a:t>
              </a:r>
              <a:r>
                <a:rPr kumimoji="0" lang="en-US" sz="2800" b="1" i="0" u="none" strike="noStrike" kern="1200" cap="none" spc="0" normalizeH="0" baseline="-6000" noProof="0" dirty="0">
                  <a:ln>
                    <a:noFill/>
                  </a:ln>
                  <a:solidFill>
                    <a:prstClr val="black"/>
                  </a:solidFill>
                  <a:effectLst/>
                  <a:uLnTx/>
                  <a:uFillTx/>
                  <a:latin typeface="Calibri"/>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63%</a:t>
              </a:r>
            </a:p>
          </p:txBody>
        </p:sp>
        <p:sp>
          <p:nvSpPr>
            <p:cNvPr id="10" name="TextBox 9"/>
            <p:cNvSpPr txBox="1"/>
            <p:nvPr/>
          </p:nvSpPr>
          <p:spPr>
            <a:xfrm>
              <a:off x="1980991" y="1690689"/>
              <a:ext cx="861022" cy="16957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Land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Use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a:t>
              </a:r>
              <a:r>
                <a:rPr kumimoji="0" lang="en-US" sz="2400" b="1" i="0" u="none" strike="noStrike" kern="1200" cap="none" spc="0" normalizeH="0" baseline="-6000" noProof="0" dirty="0">
                  <a:ln>
                    <a:noFill/>
                  </a:ln>
                  <a:solidFill>
                    <a:prstClr val="black"/>
                  </a:solidFill>
                  <a:effectLst/>
                  <a:uLnTx/>
                  <a:uFillTx/>
                  <a:latin typeface="Calibri"/>
                  <a:ea typeface="+mn-ea"/>
                  <a:cs typeface="+mn-cs"/>
                </a:rPr>
                <a:t>2</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7%</a:t>
              </a:r>
            </a:p>
          </p:txBody>
        </p:sp>
        <p:sp>
          <p:nvSpPr>
            <p:cNvPr id="11" name="TextBox 10"/>
            <p:cNvSpPr txBox="1"/>
            <p:nvPr/>
          </p:nvSpPr>
          <p:spPr>
            <a:xfrm>
              <a:off x="2986259" y="3315585"/>
              <a:ext cx="2119999" cy="10307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Other GHGs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30%</a:t>
              </a:r>
            </a:p>
          </p:txBody>
        </p:sp>
      </p:grpSp>
      <p:sp>
        <p:nvSpPr>
          <p:cNvPr id="3" name="Content Placeholder 2"/>
          <p:cNvSpPr>
            <a:spLocks noGrp="1"/>
          </p:cNvSpPr>
          <p:nvPr>
            <p:ph sz="quarter" idx="10"/>
          </p:nvPr>
        </p:nvSpPr>
        <p:spPr>
          <a:xfrm>
            <a:off x="5893451" y="1793927"/>
            <a:ext cx="5880847" cy="5342308"/>
          </a:xfrm>
        </p:spPr>
        <p:txBody>
          <a:bodyPr>
            <a:normAutofit fontScale="85000" lnSpcReduction="20000"/>
          </a:bodyPr>
          <a:lstStyle/>
          <a:p>
            <a:pPr marL="0" indent="0">
              <a:buNone/>
            </a:pPr>
            <a:r>
              <a:rPr lang="en-US" dirty="0"/>
              <a:t>63% of emissions come from fossil fuels, so cutting emissions from deforestation, methane, N</a:t>
            </a:r>
            <a:r>
              <a:rPr lang="en-US" baseline="-25000" dirty="0"/>
              <a:t>2</a:t>
            </a:r>
            <a:r>
              <a:rPr lang="en-US" dirty="0"/>
              <a:t>O and other sources from agriculture and industry is essential to limiting warming. </a:t>
            </a:r>
          </a:p>
          <a:p>
            <a:pPr marL="0" indent="0">
              <a:buNone/>
            </a:pPr>
            <a:endParaRPr lang="en-US" dirty="0"/>
          </a:p>
          <a:p>
            <a:pPr marL="0" indent="0">
              <a:buNone/>
            </a:pPr>
            <a:r>
              <a:rPr lang="en-US" dirty="0"/>
              <a:t>Some action is being taken, but more is needed. </a:t>
            </a:r>
          </a:p>
          <a:p>
            <a:r>
              <a:rPr lang="en-US" dirty="0"/>
              <a:t>HFC emissions are being reduced through an amendment to the Montreal Protocol.</a:t>
            </a:r>
          </a:p>
          <a:p>
            <a:r>
              <a:rPr lang="en-US" dirty="0"/>
              <a:t>50 governments (incl. US, Canada, EU) are aiming to end deforestation by 2030 under the NY Declaration on Forests.</a:t>
            </a:r>
          </a:p>
        </p:txBody>
      </p:sp>
      <p:sp>
        <p:nvSpPr>
          <p:cNvPr id="12" name="TextBox 11"/>
          <p:cNvSpPr txBox="1"/>
          <p:nvPr/>
        </p:nvSpPr>
        <p:spPr>
          <a:xfrm>
            <a:off x="0" y="6484808"/>
            <a:ext cx="22515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a:ea typeface="+mn-ea"/>
                <a:cs typeface="+mn-cs"/>
              </a:rPr>
              <a:t>From RCP 8.5 in 2015</a:t>
            </a:r>
          </a:p>
        </p:txBody>
      </p:sp>
      <p:sp>
        <p:nvSpPr>
          <p:cNvPr id="14" name="TextBox 13"/>
          <p:cNvSpPr txBox="1"/>
          <p:nvPr/>
        </p:nvSpPr>
        <p:spPr>
          <a:xfrm>
            <a:off x="150224" y="1389158"/>
            <a:ext cx="51905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2015 Global Greenhouse Gas (GHG) Emissions</a:t>
            </a:r>
          </a:p>
        </p:txBody>
      </p:sp>
    </p:spTree>
    <p:extLst>
      <p:ext uri="{BB962C8B-B14F-4D97-AF65-F5344CB8AC3E}">
        <p14:creationId xmlns:p14="http://schemas.microsoft.com/office/powerpoint/2010/main" val="22890897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0893" y="1654235"/>
            <a:ext cx="5669707" cy="5199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1285063" y="143218"/>
            <a:ext cx="8981365" cy="1325562"/>
          </a:xfrm>
        </p:spPr>
        <p:txBody>
          <a:bodyPr>
            <a:normAutofit fontScale="90000"/>
          </a:bodyPr>
          <a:lstStyle/>
          <a:p>
            <a:pPr algn="ctr"/>
            <a:r>
              <a:rPr lang="en-US" b="0" dirty="0">
                <a:latin typeface="Century Gothic" panose="020B0502020202020204" pitchFamily="34" charset="0"/>
              </a:rPr>
              <a:t>Other GHGs are 30% of Anthropogenic Global CO</a:t>
            </a:r>
            <a:r>
              <a:rPr lang="en-US" b="0" baseline="-6000" dirty="0">
                <a:latin typeface="Century Gothic" panose="020B0502020202020204" pitchFamily="34" charset="0"/>
              </a:rPr>
              <a:t>2</a:t>
            </a:r>
            <a:r>
              <a:rPr lang="en-US" b="0" dirty="0">
                <a:latin typeface="Century Gothic" panose="020B0502020202020204" pitchFamily="34" charset="0"/>
              </a:rPr>
              <a:t>e Emissions</a:t>
            </a:r>
          </a:p>
        </p:txBody>
      </p:sp>
      <p:sp>
        <p:nvSpPr>
          <p:cNvPr id="4" name="TextBox 3"/>
          <p:cNvSpPr txBox="1"/>
          <p:nvPr/>
        </p:nvSpPr>
        <p:spPr>
          <a:xfrm>
            <a:off x="4023814" y="4610101"/>
            <a:ext cx="1830886"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Energy CO</a:t>
            </a:r>
            <a:r>
              <a:rPr kumimoji="0" lang="en-US" sz="2800" b="1" i="0" u="none" strike="noStrike" kern="1200" cap="none" spc="0" normalizeH="0" baseline="-6000" noProof="0" dirty="0">
                <a:ln>
                  <a:noFill/>
                </a:ln>
                <a:solidFill>
                  <a:prstClr val="white"/>
                </a:solidFill>
                <a:effectLst/>
                <a:uLnTx/>
                <a:uFillTx/>
                <a:latin typeface="Calibri"/>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63%</a:t>
            </a:r>
          </a:p>
        </p:txBody>
      </p:sp>
      <p:sp>
        <p:nvSpPr>
          <p:cNvPr id="7" name="TextBox 6"/>
          <p:cNvSpPr txBox="1"/>
          <p:nvPr/>
        </p:nvSpPr>
        <p:spPr>
          <a:xfrm>
            <a:off x="4955095" y="1730564"/>
            <a:ext cx="899605" cy="181588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Land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Use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CO</a:t>
            </a:r>
            <a:r>
              <a:rPr kumimoji="0" lang="en-US" sz="2800" b="1" i="0" u="none" strike="noStrike" kern="1200" cap="none" spc="0" normalizeH="0" baseline="-6000" noProof="0" dirty="0">
                <a:ln>
                  <a:noFill/>
                </a:ln>
                <a:solidFill>
                  <a:prstClr val="white"/>
                </a:solidFill>
                <a:effectLst/>
                <a:uLnTx/>
                <a:uFillTx/>
                <a:latin typeface="Calibri"/>
                <a:ea typeface="+mn-ea"/>
                <a:cs typeface="+mn-cs"/>
              </a:rPr>
              <a:t>2</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7%</a:t>
            </a:r>
          </a:p>
        </p:txBody>
      </p:sp>
      <p:sp>
        <p:nvSpPr>
          <p:cNvPr id="8" name="TextBox 7"/>
          <p:cNvSpPr txBox="1"/>
          <p:nvPr/>
        </p:nvSpPr>
        <p:spPr>
          <a:xfrm>
            <a:off x="5906505" y="3069393"/>
            <a:ext cx="1962397"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Other GHGs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30%</a:t>
            </a:r>
          </a:p>
        </p:txBody>
      </p:sp>
      <p:sp>
        <p:nvSpPr>
          <p:cNvPr id="12" name="TextBox 11"/>
          <p:cNvSpPr txBox="1"/>
          <p:nvPr/>
        </p:nvSpPr>
        <p:spPr>
          <a:xfrm>
            <a:off x="0" y="6484808"/>
            <a:ext cx="22515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From RCP 8.5 in 2015</a:t>
            </a:r>
          </a:p>
        </p:txBody>
      </p:sp>
    </p:spTree>
    <p:extLst>
      <p:ext uri="{BB962C8B-B14F-4D97-AF65-F5344CB8AC3E}">
        <p14:creationId xmlns:p14="http://schemas.microsoft.com/office/powerpoint/2010/main" val="7939310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7596" y="1059271"/>
            <a:ext cx="6356808" cy="57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1923244" y="0"/>
            <a:ext cx="8931275" cy="1325563"/>
          </a:xfrm>
        </p:spPr>
        <p:txBody>
          <a:bodyPr>
            <a:normAutofit/>
          </a:bodyPr>
          <a:lstStyle/>
          <a:p>
            <a:r>
              <a:rPr lang="en-US" dirty="0"/>
              <a:t>Other GHGs Breakdown by Gas</a:t>
            </a:r>
          </a:p>
        </p:txBody>
      </p:sp>
      <p:sp>
        <p:nvSpPr>
          <p:cNvPr id="11" name="TextBox 10"/>
          <p:cNvSpPr txBox="1"/>
          <p:nvPr/>
        </p:nvSpPr>
        <p:spPr>
          <a:xfrm>
            <a:off x="4051611" y="2651761"/>
            <a:ext cx="989373"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N</a:t>
            </a:r>
            <a:r>
              <a:rPr kumimoji="0" lang="en-US" sz="3600" b="1" i="0" u="none" strike="noStrike" kern="1200" cap="none" spc="0" normalizeH="0" baseline="-6000" noProof="0" dirty="0">
                <a:ln>
                  <a:noFill/>
                </a:ln>
                <a:solidFill>
                  <a:prstClr val="white"/>
                </a:solidFill>
                <a:effectLst/>
                <a:uLnTx/>
                <a:uFillTx/>
                <a:latin typeface="Calibri"/>
                <a:ea typeface="+mn-ea"/>
                <a:cs typeface="+mn-cs"/>
              </a:rPr>
              <a:t>2</a:t>
            </a:r>
            <a:r>
              <a:rPr kumimoji="0" lang="en-US" sz="3600" b="1" i="0" u="none" strike="noStrike" kern="1200" cap="none" spc="0" normalizeH="0" baseline="0" noProof="0" dirty="0">
                <a:ln>
                  <a:noFill/>
                </a:ln>
                <a:solidFill>
                  <a:prstClr val="white"/>
                </a:solidFill>
                <a:effectLst/>
                <a:uLnTx/>
                <a:uFillTx/>
                <a:latin typeface="Calibri"/>
                <a:ea typeface="+mn-ea"/>
                <a:cs typeface="+mn-cs"/>
              </a:rPr>
              <a:t>O</a:t>
            </a:r>
            <a:br>
              <a:rPr kumimoji="0" lang="en-US" sz="3600" b="1" i="0" u="none" strike="noStrike" kern="1200" cap="none" spc="0" normalizeH="0" baseline="0" noProof="0" dirty="0">
                <a:ln>
                  <a:noFill/>
                </a:ln>
                <a:solidFill>
                  <a:prstClr val="white"/>
                </a:solidFill>
                <a:effectLst/>
                <a:uLnTx/>
                <a:uFillTx/>
                <a:latin typeface="Calibri"/>
                <a:ea typeface="+mn-ea"/>
                <a:cs typeface="+mn-cs"/>
              </a:rPr>
            </a:br>
            <a:r>
              <a:rPr kumimoji="0" lang="en-US" sz="3600" b="1" i="0" u="none" strike="noStrike" kern="1200" cap="none" spc="0" normalizeH="0" baseline="0" noProof="0" dirty="0">
                <a:ln>
                  <a:noFill/>
                </a:ln>
                <a:solidFill>
                  <a:prstClr val="white"/>
                </a:solidFill>
                <a:effectLst/>
                <a:uLnTx/>
                <a:uFillTx/>
                <a:latin typeface="Calibri"/>
                <a:ea typeface="+mn-ea"/>
                <a:cs typeface="+mn-cs"/>
              </a:rPr>
              <a:t>23%</a:t>
            </a:r>
          </a:p>
        </p:txBody>
      </p:sp>
      <p:sp>
        <p:nvSpPr>
          <p:cNvPr id="12" name="TextBox 11"/>
          <p:cNvSpPr txBox="1"/>
          <p:nvPr/>
        </p:nvSpPr>
        <p:spPr>
          <a:xfrm>
            <a:off x="6112073" y="4194632"/>
            <a:ext cx="1935209"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Methane</a:t>
            </a:r>
            <a:br>
              <a:rPr kumimoji="0" lang="en-US" sz="3600" b="1" i="0" u="none" strike="noStrike" kern="1200" cap="none" spc="0" normalizeH="0" baseline="0" noProof="0" dirty="0">
                <a:ln>
                  <a:noFill/>
                </a:ln>
                <a:solidFill>
                  <a:prstClr val="white"/>
                </a:solidFill>
                <a:effectLst/>
                <a:uLnTx/>
                <a:uFillTx/>
                <a:latin typeface="Calibri"/>
                <a:ea typeface="+mn-ea"/>
                <a:cs typeface="+mn-cs"/>
              </a:rPr>
            </a:br>
            <a:r>
              <a:rPr kumimoji="0" lang="en-US" sz="3600" b="1" i="0" u="none" strike="noStrike" kern="1200" cap="none" spc="0" normalizeH="0" baseline="0" noProof="0" dirty="0">
                <a:ln>
                  <a:noFill/>
                </a:ln>
                <a:solidFill>
                  <a:prstClr val="white"/>
                </a:solidFill>
                <a:effectLst/>
                <a:uLnTx/>
                <a:uFillTx/>
                <a:latin typeface="Calibri"/>
                <a:ea typeface="+mn-ea"/>
                <a:cs typeface="+mn-cs"/>
              </a:rPr>
              <a:t>70%</a:t>
            </a:r>
          </a:p>
        </p:txBody>
      </p:sp>
      <p:sp>
        <p:nvSpPr>
          <p:cNvPr id="13" name="TextBox 12"/>
          <p:cNvSpPr txBox="1"/>
          <p:nvPr/>
        </p:nvSpPr>
        <p:spPr>
          <a:xfrm>
            <a:off x="4964784" y="1299032"/>
            <a:ext cx="1661032"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F-Gases</a:t>
            </a:r>
            <a:br>
              <a:rPr kumimoji="0" lang="en-US" sz="3600" b="1" i="0" u="none" strike="noStrike" kern="1200" cap="none" spc="0" normalizeH="0" baseline="0" noProof="0" dirty="0">
                <a:ln>
                  <a:noFill/>
                </a:ln>
                <a:solidFill>
                  <a:prstClr val="white"/>
                </a:solidFill>
                <a:effectLst/>
                <a:uLnTx/>
                <a:uFillTx/>
                <a:latin typeface="Calibri"/>
                <a:ea typeface="+mn-ea"/>
                <a:cs typeface="+mn-cs"/>
              </a:rPr>
            </a:br>
            <a:r>
              <a:rPr kumimoji="0" lang="en-US" sz="3600" b="1" i="0" u="none" strike="noStrike" kern="1200" cap="none" spc="0" normalizeH="0" baseline="0" noProof="0" dirty="0">
                <a:ln>
                  <a:noFill/>
                </a:ln>
                <a:solidFill>
                  <a:prstClr val="white"/>
                </a:solidFill>
                <a:effectLst/>
                <a:uLnTx/>
                <a:uFillTx/>
                <a:latin typeface="Calibri"/>
                <a:ea typeface="+mn-ea"/>
                <a:cs typeface="+mn-cs"/>
              </a:rPr>
              <a:t>   7%</a:t>
            </a:r>
          </a:p>
        </p:txBody>
      </p:sp>
      <p:sp>
        <p:nvSpPr>
          <p:cNvPr id="14" name="TextBox 13"/>
          <p:cNvSpPr txBox="1"/>
          <p:nvPr/>
        </p:nvSpPr>
        <p:spPr>
          <a:xfrm>
            <a:off x="8382000" y="6400800"/>
            <a:ext cx="22515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From RCP 8.5 in 2015</a:t>
            </a:r>
          </a:p>
        </p:txBody>
      </p:sp>
    </p:spTree>
    <p:extLst>
      <p:ext uri="{BB962C8B-B14F-4D97-AF65-F5344CB8AC3E}">
        <p14:creationId xmlns:p14="http://schemas.microsoft.com/office/powerpoint/2010/main" val="5777100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7484" y="1034204"/>
            <a:ext cx="6197032" cy="5823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1676400" y="46039"/>
            <a:ext cx="8586716" cy="1325563"/>
          </a:xfrm>
        </p:spPr>
        <p:txBody>
          <a:bodyPr>
            <a:normAutofit/>
          </a:bodyPr>
          <a:lstStyle/>
          <a:p>
            <a:r>
              <a:rPr lang="en-US" dirty="0"/>
              <a:t>Other GHG Breakdown by Source</a:t>
            </a:r>
          </a:p>
        </p:txBody>
      </p:sp>
      <p:sp>
        <p:nvSpPr>
          <p:cNvPr id="5" name="TextBox 4"/>
          <p:cNvSpPr txBox="1"/>
          <p:nvPr/>
        </p:nvSpPr>
        <p:spPr>
          <a:xfrm>
            <a:off x="112831" y="6488668"/>
            <a:ext cx="31271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From EPA 2012, 2015 Estimates</a:t>
            </a:r>
          </a:p>
        </p:txBody>
      </p:sp>
      <p:sp>
        <p:nvSpPr>
          <p:cNvPr id="10" name="TextBox 9"/>
          <p:cNvSpPr txBox="1"/>
          <p:nvPr/>
        </p:nvSpPr>
        <p:spPr>
          <a:xfrm>
            <a:off x="6383659" y="3524072"/>
            <a:ext cx="2317879"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Agriculture</a:t>
            </a:r>
            <a:br>
              <a:rPr kumimoji="0" lang="en-US" sz="3600" b="1" i="0" u="none" strike="noStrike" kern="1200" cap="none" spc="0" normalizeH="0" baseline="0" noProof="0" dirty="0">
                <a:ln>
                  <a:noFill/>
                </a:ln>
                <a:solidFill>
                  <a:prstClr val="white"/>
                </a:solidFill>
                <a:effectLst/>
                <a:uLnTx/>
                <a:uFillTx/>
                <a:latin typeface="Calibri"/>
                <a:ea typeface="+mn-ea"/>
                <a:cs typeface="+mn-cs"/>
              </a:rPr>
            </a:br>
            <a:r>
              <a:rPr kumimoji="0" lang="en-US" sz="3600" b="1" i="0" u="none" strike="noStrike" kern="1200" cap="none" spc="0" normalizeH="0" baseline="0" noProof="0" dirty="0">
                <a:ln>
                  <a:noFill/>
                </a:ln>
                <a:solidFill>
                  <a:prstClr val="white"/>
                </a:solidFill>
                <a:effectLst/>
                <a:uLnTx/>
                <a:uFillTx/>
                <a:latin typeface="Calibri"/>
                <a:ea typeface="+mn-ea"/>
                <a:cs typeface="+mn-cs"/>
              </a:rPr>
              <a:t>50%</a:t>
            </a:r>
          </a:p>
        </p:txBody>
      </p:sp>
      <p:sp>
        <p:nvSpPr>
          <p:cNvPr id="11" name="TextBox 10"/>
          <p:cNvSpPr txBox="1"/>
          <p:nvPr/>
        </p:nvSpPr>
        <p:spPr>
          <a:xfrm>
            <a:off x="4012213" y="4133672"/>
            <a:ext cx="1485728"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Energy</a:t>
            </a:r>
            <a:br>
              <a:rPr kumimoji="0" lang="en-US" sz="3600" b="1" i="0" u="none" strike="noStrike" kern="1200" cap="none" spc="0" normalizeH="0" baseline="0" noProof="0" dirty="0">
                <a:ln>
                  <a:noFill/>
                </a:ln>
                <a:solidFill>
                  <a:prstClr val="white"/>
                </a:solidFill>
                <a:effectLst/>
                <a:uLnTx/>
                <a:uFillTx/>
                <a:latin typeface="Calibri"/>
                <a:ea typeface="+mn-ea"/>
                <a:cs typeface="+mn-cs"/>
              </a:rPr>
            </a:br>
            <a:r>
              <a:rPr kumimoji="0" lang="en-US" sz="3600" b="1" i="0" u="none" strike="noStrike" kern="1200" cap="none" spc="0" normalizeH="0" baseline="0" noProof="0" dirty="0">
                <a:ln>
                  <a:noFill/>
                </a:ln>
                <a:solidFill>
                  <a:prstClr val="white"/>
                </a:solidFill>
                <a:effectLst/>
                <a:uLnTx/>
                <a:uFillTx/>
                <a:latin typeface="Calibri"/>
                <a:ea typeface="+mn-ea"/>
                <a:cs typeface="+mn-cs"/>
              </a:rPr>
              <a:t>28%</a:t>
            </a:r>
          </a:p>
        </p:txBody>
      </p:sp>
      <p:sp>
        <p:nvSpPr>
          <p:cNvPr id="12" name="TextBox 11"/>
          <p:cNvSpPr txBox="1"/>
          <p:nvPr/>
        </p:nvSpPr>
        <p:spPr>
          <a:xfrm>
            <a:off x="4586738" y="1524001"/>
            <a:ext cx="1380251"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Waste</a:t>
            </a:r>
            <a:br>
              <a:rPr kumimoji="0" lang="en-US" sz="3600" b="1" i="0" u="none" strike="noStrike" kern="1200" cap="none" spc="0" normalizeH="0" baseline="0" noProof="0" dirty="0">
                <a:ln>
                  <a:noFill/>
                </a:ln>
                <a:solidFill>
                  <a:prstClr val="white"/>
                </a:solidFill>
                <a:effectLst/>
                <a:uLnTx/>
                <a:uFillTx/>
                <a:latin typeface="Calibri"/>
                <a:ea typeface="+mn-ea"/>
                <a:cs typeface="+mn-cs"/>
              </a:rPr>
            </a:br>
            <a:r>
              <a:rPr kumimoji="0" lang="en-US" sz="3600" b="1" i="0" u="none" strike="noStrike" kern="1200" cap="none" spc="0" normalizeH="0" baseline="0" noProof="0" dirty="0">
                <a:ln>
                  <a:noFill/>
                </a:ln>
                <a:solidFill>
                  <a:prstClr val="white"/>
                </a:solidFill>
                <a:effectLst/>
                <a:uLnTx/>
                <a:uFillTx/>
                <a:latin typeface="Calibri"/>
                <a:ea typeface="+mn-ea"/>
                <a:cs typeface="+mn-cs"/>
              </a:rPr>
              <a:t>13%</a:t>
            </a:r>
          </a:p>
        </p:txBody>
      </p:sp>
      <p:sp>
        <p:nvSpPr>
          <p:cNvPr id="13" name="TextBox 12"/>
          <p:cNvSpPr txBox="1"/>
          <p:nvPr/>
        </p:nvSpPr>
        <p:spPr>
          <a:xfrm>
            <a:off x="3367538" y="3048001"/>
            <a:ext cx="245137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Industry 9%</a:t>
            </a:r>
          </a:p>
        </p:txBody>
      </p:sp>
    </p:spTree>
    <p:extLst>
      <p:ext uri="{BB962C8B-B14F-4D97-AF65-F5344CB8AC3E}">
        <p14:creationId xmlns:p14="http://schemas.microsoft.com/office/powerpoint/2010/main" val="4054533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7478" y="19586"/>
            <a:ext cx="7601803" cy="1325563"/>
          </a:xfrm>
        </p:spPr>
        <p:txBody>
          <a:bodyPr/>
          <a:lstStyle/>
          <a:p>
            <a:r>
              <a:rPr lang="en-US" dirty="0"/>
              <a:t>Detail by Source - Agriculture</a:t>
            </a:r>
          </a:p>
        </p:txBody>
      </p:sp>
      <p:sp>
        <p:nvSpPr>
          <p:cNvPr id="5" name="TextBox 4"/>
          <p:cNvSpPr txBox="1"/>
          <p:nvPr/>
        </p:nvSpPr>
        <p:spPr>
          <a:xfrm>
            <a:off x="197478" y="6482406"/>
            <a:ext cx="15938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From EPA 2012</a:t>
            </a:r>
          </a:p>
        </p:txBody>
      </p:sp>
      <p:graphicFrame>
        <p:nvGraphicFramePr>
          <p:cNvPr id="7" name="Chart 6"/>
          <p:cNvGraphicFramePr>
            <a:graphicFrameLocks/>
          </p:cNvGraphicFramePr>
          <p:nvPr/>
        </p:nvGraphicFramePr>
        <p:xfrm>
          <a:off x="1981201" y="1143000"/>
          <a:ext cx="7967277" cy="552407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1"/>
          <p:cNvSpPr txBox="1"/>
          <p:nvPr/>
        </p:nvSpPr>
        <p:spPr>
          <a:xfrm>
            <a:off x="8020679" y="2209800"/>
            <a:ext cx="1371645" cy="38103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Manure</a:t>
            </a:r>
          </a:p>
        </p:txBody>
      </p:sp>
      <p:sp>
        <p:nvSpPr>
          <p:cNvPr id="10" name="TextBox 1"/>
          <p:cNvSpPr txBox="1"/>
          <p:nvPr/>
        </p:nvSpPr>
        <p:spPr>
          <a:xfrm>
            <a:off x="8305756" y="3352770"/>
            <a:ext cx="1371645" cy="38103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Burning &amp; Other</a:t>
            </a:r>
          </a:p>
        </p:txBody>
      </p:sp>
      <p:graphicFrame>
        <p:nvGraphicFramePr>
          <p:cNvPr id="11" name="Chart 10"/>
          <p:cNvGraphicFramePr>
            <a:graphicFrameLocks/>
          </p:cNvGraphicFramePr>
          <p:nvPr/>
        </p:nvGraphicFramePr>
        <p:xfrm>
          <a:off x="1219200" y="2541374"/>
          <a:ext cx="4560888" cy="2727325"/>
        </p:xfrm>
        <a:graphic>
          <a:graphicData uri="http://schemas.openxmlformats.org/drawingml/2006/chart">
            <c:chart xmlns:c="http://schemas.openxmlformats.org/drawingml/2006/chart" xmlns:r="http://schemas.openxmlformats.org/officeDocument/2006/relationships" r:id="rId3"/>
          </a:graphicData>
        </a:graphic>
      </p:graphicFrame>
      <p:cxnSp>
        <p:nvCxnSpPr>
          <p:cNvPr id="12" name="Straight Connector 11"/>
          <p:cNvCxnSpPr/>
          <p:nvPr/>
        </p:nvCxnSpPr>
        <p:spPr>
          <a:xfrm flipH="1">
            <a:off x="3499644" y="1140570"/>
            <a:ext cx="1834356" cy="1723644"/>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3499644" y="4930594"/>
            <a:ext cx="1758156" cy="1654873"/>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71222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770903146"/>
              </p:ext>
            </p:extLst>
          </p:nvPr>
        </p:nvGraphicFramePr>
        <p:xfrm>
          <a:off x="0" y="1011170"/>
          <a:ext cx="8510588" cy="50165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idx="4294967295"/>
          </p:nvPr>
        </p:nvSpPr>
        <p:spPr>
          <a:xfrm>
            <a:off x="153465" y="145919"/>
            <a:ext cx="6834188" cy="1325563"/>
          </a:xfrm>
        </p:spPr>
        <p:txBody>
          <a:bodyPr/>
          <a:lstStyle/>
          <a:p>
            <a:r>
              <a:rPr lang="en-US" dirty="0"/>
              <a:t>Detail by Source - Energy</a:t>
            </a:r>
          </a:p>
        </p:txBody>
      </p:sp>
      <p:sp>
        <p:nvSpPr>
          <p:cNvPr id="5" name="TextBox 4"/>
          <p:cNvSpPr txBox="1"/>
          <p:nvPr/>
        </p:nvSpPr>
        <p:spPr>
          <a:xfrm>
            <a:off x="0" y="6432609"/>
            <a:ext cx="15938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From EPA 2012</a:t>
            </a:r>
          </a:p>
        </p:txBody>
      </p:sp>
      <p:graphicFrame>
        <p:nvGraphicFramePr>
          <p:cNvPr id="10" name="Chart 9"/>
          <p:cNvGraphicFramePr>
            <a:graphicFrameLocks/>
          </p:cNvGraphicFramePr>
          <p:nvPr>
            <p:extLst>
              <p:ext uri="{D42A27DB-BD31-4B8C-83A1-F6EECF244321}">
                <p14:modId xmlns:p14="http://schemas.microsoft.com/office/powerpoint/2010/main" val="75187945"/>
              </p:ext>
            </p:extLst>
          </p:nvPr>
        </p:nvGraphicFramePr>
        <p:xfrm>
          <a:off x="2628900" y="255031"/>
          <a:ext cx="7238999" cy="685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3950537642"/>
              </p:ext>
            </p:extLst>
          </p:nvPr>
        </p:nvGraphicFramePr>
        <p:xfrm>
          <a:off x="6030911" y="1073084"/>
          <a:ext cx="4560888" cy="2727325"/>
        </p:xfrm>
        <a:graphic>
          <a:graphicData uri="http://schemas.openxmlformats.org/drawingml/2006/chart">
            <c:chart xmlns:c="http://schemas.openxmlformats.org/drawingml/2006/chart" xmlns:r="http://schemas.openxmlformats.org/officeDocument/2006/relationships" r:id="rId4"/>
          </a:graphicData>
        </a:graphic>
      </p:graphicFrame>
      <p:cxnSp>
        <p:nvCxnSpPr>
          <p:cNvPr id="8" name="Straight Connector 7"/>
          <p:cNvCxnSpPr/>
          <p:nvPr/>
        </p:nvCxnSpPr>
        <p:spPr>
          <a:xfrm flipH="1">
            <a:off x="7315200" y="3473994"/>
            <a:ext cx="990600" cy="1683726"/>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181600" y="2216083"/>
            <a:ext cx="2133600" cy="286056"/>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15971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4294967295"/>
          </p:nvPr>
        </p:nvGraphicFramePr>
        <p:xfrm>
          <a:off x="0" y="806450"/>
          <a:ext cx="8510588" cy="50165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idx="4294967295"/>
          </p:nvPr>
        </p:nvSpPr>
        <p:spPr>
          <a:xfrm>
            <a:off x="311624" y="122676"/>
            <a:ext cx="6089176" cy="1325563"/>
          </a:xfrm>
        </p:spPr>
        <p:txBody>
          <a:bodyPr>
            <a:normAutofit/>
          </a:bodyPr>
          <a:lstStyle/>
          <a:p>
            <a:r>
              <a:rPr lang="en-US" dirty="0"/>
              <a:t>Detail by Source – Industry &amp; Waste</a:t>
            </a:r>
          </a:p>
        </p:txBody>
      </p:sp>
      <p:sp>
        <p:nvSpPr>
          <p:cNvPr id="5" name="TextBox 4"/>
          <p:cNvSpPr txBox="1"/>
          <p:nvPr/>
        </p:nvSpPr>
        <p:spPr>
          <a:xfrm>
            <a:off x="8046078" y="6400800"/>
            <a:ext cx="15938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From EPA 2012</a:t>
            </a:r>
          </a:p>
        </p:txBody>
      </p:sp>
      <p:graphicFrame>
        <p:nvGraphicFramePr>
          <p:cNvPr id="9" name="Chart 8"/>
          <p:cNvGraphicFramePr>
            <a:graphicFrameLocks/>
          </p:cNvGraphicFramePr>
          <p:nvPr/>
        </p:nvGraphicFramePr>
        <p:xfrm>
          <a:off x="2057400" y="2514601"/>
          <a:ext cx="6705600" cy="54101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nvGraphicFramePr>
        <p:xfrm>
          <a:off x="2984501" y="1492768"/>
          <a:ext cx="7162799" cy="54101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nvGraphicFramePr>
        <p:xfrm>
          <a:off x="4572000" y="3982062"/>
          <a:ext cx="4560888" cy="2727325"/>
        </p:xfrm>
        <a:graphic>
          <a:graphicData uri="http://schemas.openxmlformats.org/drawingml/2006/chart">
            <c:chart xmlns:c="http://schemas.openxmlformats.org/drawingml/2006/chart" xmlns:r="http://schemas.openxmlformats.org/officeDocument/2006/relationships" r:id="rId5"/>
          </a:graphicData>
        </a:graphic>
      </p:graphicFrame>
      <p:cxnSp>
        <p:nvCxnSpPr>
          <p:cNvPr id="6" name="Straight Connector 5"/>
          <p:cNvCxnSpPr/>
          <p:nvPr/>
        </p:nvCxnSpPr>
        <p:spPr>
          <a:xfrm flipH="1" flipV="1">
            <a:off x="6400800" y="2057400"/>
            <a:ext cx="451644" cy="22098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3962400" y="4724400"/>
            <a:ext cx="1877522" cy="412386"/>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8745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494972" y="1993221"/>
            <a:ext cx="9144000" cy="2387600"/>
          </a:xfrm>
        </p:spPr>
        <p:txBody>
          <a:bodyPr>
            <a:normAutofit/>
          </a:bodyPr>
          <a:lstStyle/>
          <a:p>
            <a:r>
              <a:rPr lang="en-US" sz="8000" dirty="0"/>
              <a:t>Framing</a:t>
            </a:r>
          </a:p>
        </p:txBody>
      </p:sp>
    </p:spTree>
    <p:extLst>
      <p:ext uri="{BB962C8B-B14F-4D97-AF65-F5344CB8AC3E}">
        <p14:creationId xmlns:p14="http://schemas.microsoft.com/office/powerpoint/2010/main" val="15581608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ACC6FA6-99AE-2E41-A471-14EF698F8507}"/>
              </a:ext>
            </a:extLst>
          </p:cNvPr>
          <p:cNvSpPr>
            <a:spLocks noGrp="1"/>
          </p:cNvSpPr>
          <p:nvPr>
            <p:ph type="body" sz="quarter" idx="10"/>
          </p:nvPr>
        </p:nvSpPr>
        <p:spPr>
          <a:xfrm>
            <a:off x="1045029" y="2021113"/>
            <a:ext cx="9855200" cy="2289629"/>
          </a:xfrm>
        </p:spPr>
        <p:txBody>
          <a:bodyPr>
            <a:noAutofit/>
          </a:bodyPr>
          <a:lstStyle/>
          <a:p>
            <a:pPr marL="0" indent="0">
              <a:buNone/>
            </a:pPr>
            <a:r>
              <a:rPr lang="en-US" sz="8000" b="1" dirty="0"/>
              <a:t>Carbon Dioxide Removal (CDR)</a:t>
            </a:r>
          </a:p>
        </p:txBody>
      </p:sp>
    </p:spTree>
    <p:extLst>
      <p:ext uri="{BB962C8B-B14F-4D97-AF65-F5344CB8AC3E}">
        <p14:creationId xmlns:p14="http://schemas.microsoft.com/office/powerpoint/2010/main" val="1165857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42B5B3-A8BC-5547-824E-7461CBE9163F}"/>
              </a:ext>
            </a:extLst>
          </p:cNvPr>
          <p:cNvPicPr>
            <a:picLocks noChangeAspect="1"/>
          </p:cNvPicPr>
          <p:nvPr/>
        </p:nvPicPr>
        <p:blipFill>
          <a:blip r:embed="rId2"/>
          <a:stretch>
            <a:fillRect/>
          </a:stretch>
        </p:blipFill>
        <p:spPr>
          <a:xfrm>
            <a:off x="276890" y="0"/>
            <a:ext cx="11915110" cy="6858000"/>
          </a:xfrm>
          <a:prstGeom prst="rect">
            <a:avLst/>
          </a:prstGeom>
        </p:spPr>
      </p:pic>
      <p:pic>
        <p:nvPicPr>
          <p:cNvPr id="3" name="Picture 2">
            <a:extLst>
              <a:ext uri="{FF2B5EF4-FFF2-40B4-BE49-F238E27FC236}">
                <a16:creationId xmlns:a16="http://schemas.microsoft.com/office/drawing/2014/main" id="{C81C16FA-5299-494D-A458-D5E16E681CF2}"/>
              </a:ext>
            </a:extLst>
          </p:cNvPr>
          <p:cNvPicPr>
            <a:picLocks noChangeAspect="1"/>
          </p:cNvPicPr>
          <p:nvPr/>
        </p:nvPicPr>
        <p:blipFill>
          <a:blip r:embed="rId3"/>
          <a:stretch>
            <a:fillRect/>
          </a:stretch>
        </p:blipFill>
        <p:spPr>
          <a:xfrm rot="18482617">
            <a:off x="10200387" y="1571881"/>
            <a:ext cx="459732" cy="214688"/>
          </a:xfrm>
          <a:prstGeom prst="rect">
            <a:avLst/>
          </a:prstGeom>
        </p:spPr>
      </p:pic>
    </p:spTree>
    <p:extLst>
      <p:ext uri="{BB962C8B-B14F-4D97-AF65-F5344CB8AC3E}">
        <p14:creationId xmlns:p14="http://schemas.microsoft.com/office/powerpoint/2010/main" val="945263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9BFB88-4B53-4343-8981-7AB22377E629}"/>
              </a:ext>
            </a:extLst>
          </p:cNvPr>
          <p:cNvPicPr>
            <a:picLocks noChangeAspect="1"/>
          </p:cNvPicPr>
          <p:nvPr/>
        </p:nvPicPr>
        <p:blipFill rotWithShape="1">
          <a:blip r:embed="rId2"/>
          <a:srcRect l="6318" t="16034" r="68328" b="47510"/>
          <a:stretch/>
        </p:blipFill>
        <p:spPr>
          <a:xfrm>
            <a:off x="2129743" y="0"/>
            <a:ext cx="8229600" cy="6810705"/>
          </a:xfrm>
          <a:prstGeom prst="rect">
            <a:avLst/>
          </a:prstGeom>
        </p:spPr>
      </p:pic>
    </p:spTree>
    <p:extLst>
      <p:ext uri="{BB962C8B-B14F-4D97-AF65-F5344CB8AC3E}">
        <p14:creationId xmlns:p14="http://schemas.microsoft.com/office/powerpoint/2010/main" val="32215867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9BFB88-4B53-4343-8981-7AB22377E629}"/>
              </a:ext>
            </a:extLst>
          </p:cNvPr>
          <p:cNvPicPr>
            <a:picLocks noChangeAspect="1"/>
          </p:cNvPicPr>
          <p:nvPr/>
        </p:nvPicPr>
        <p:blipFill rotWithShape="1">
          <a:blip r:embed="rId2"/>
          <a:srcRect l="37389" t="16609" r="37257" b="45098"/>
          <a:stretch/>
        </p:blipFill>
        <p:spPr>
          <a:xfrm>
            <a:off x="2291107" y="0"/>
            <a:ext cx="7889279" cy="6858000"/>
          </a:xfrm>
          <a:prstGeom prst="rect">
            <a:avLst/>
          </a:prstGeom>
        </p:spPr>
      </p:pic>
      <p:pic>
        <p:nvPicPr>
          <p:cNvPr id="2" name="Picture 1">
            <a:extLst>
              <a:ext uri="{FF2B5EF4-FFF2-40B4-BE49-F238E27FC236}">
                <a16:creationId xmlns:a16="http://schemas.microsoft.com/office/drawing/2014/main" id="{BC1306A0-AF67-684E-8E78-BC7092D04953}"/>
              </a:ext>
            </a:extLst>
          </p:cNvPr>
          <p:cNvPicPr>
            <a:picLocks noChangeAspect="1"/>
          </p:cNvPicPr>
          <p:nvPr/>
        </p:nvPicPr>
        <p:blipFill>
          <a:blip r:embed="rId3"/>
          <a:stretch>
            <a:fillRect/>
          </a:stretch>
        </p:blipFill>
        <p:spPr>
          <a:xfrm rot="18482617">
            <a:off x="7828965" y="1687800"/>
            <a:ext cx="969150" cy="368856"/>
          </a:xfrm>
          <a:prstGeom prst="rect">
            <a:avLst/>
          </a:prstGeom>
        </p:spPr>
      </p:pic>
    </p:spTree>
    <p:extLst>
      <p:ext uri="{BB962C8B-B14F-4D97-AF65-F5344CB8AC3E}">
        <p14:creationId xmlns:p14="http://schemas.microsoft.com/office/powerpoint/2010/main" val="20496388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9BFB88-4B53-4343-8981-7AB22377E629}"/>
              </a:ext>
            </a:extLst>
          </p:cNvPr>
          <p:cNvPicPr>
            <a:picLocks noChangeAspect="1"/>
          </p:cNvPicPr>
          <p:nvPr/>
        </p:nvPicPr>
        <p:blipFill rotWithShape="1">
          <a:blip r:embed="rId2"/>
          <a:srcRect l="68181" t="15708" r="6465" b="45999"/>
          <a:stretch/>
        </p:blipFill>
        <p:spPr>
          <a:xfrm>
            <a:off x="1948207" y="0"/>
            <a:ext cx="7889279" cy="6858000"/>
          </a:xfrm>
          <a:prstGeom prst="rect">
            <a:avLst/>
          </a:prstGeom>
        </p:spPr>
      </p:pic>
      <p:pic>
        <p:nvPicPr>
          <p:cNvPr id="3" name="Picture 2">
            <a:extLst>
              <a:ext uri="{FF2B5EF4-FFF2-40B4-BE49-F238E27FC236}">
                <a16:creationId xmlns:a16="http://schemas.microsoft.com/office/drawing/2014/main" id="{FE501596-8AC6-DA46-80AF-54481A5959A7}"/>
              </a:ext>
            </a:extLst>
          </p:cNvPr>
          <p:cNvPicPr>
            <a:picLocks noChangeAspect="1"/>
          </p:cNvPicPr>
          <p:nvPr/>
        </p:nvPicPr>
        <p:blipFill>
          <a:blip r:embed="rId3"/>
          <a:stretch>
            <a:fillRect/>
          </a:stretch>
        </p:blipFill>
        <p:spPr>
          <a:xfrm rot="18482617">
            <a:off x="7107352" y="1075427"/>
            <a:ext cx="800592" cy="240429"/>
          </a:xfrm>
          <a:prstGeom prst="rect">
            <a:avLst/>
          </a:prstGeom>
        </p:spPr>
      </p:pic>
    </p:spTree>
    <p:extLst>
      <p:ext uri="{BB962C8B-B14F-4D97-AF65-F5344CB8AC3E}">
        <p14:creationId xmlns:p14="http://schemas.microsoft.com/office/powerpoint/2010/main" val="36373899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85A94E-B409-5441-943D-96FD06DC0250}"/>
              </a:ext>
            </a:extLst>
          </p:cNvPr>
          <p:cNvPicPr>
            <a:picLocks noChangeAspect="1"/>
          </p:cNvPicPr>
          <p:nvPr/>
        </p:nvPicPr>
        <p:blipFill rotWithShape="1">
          <a:blip r:embed="rId2"/>
          <a:srcRect l="6251" t="56061" r="67761" b="7424"/>
          <a:stretch/>
        </p:blipFill>
        <p:spPr>
          <a:xfrm>
            <a:off x="1685058" y="36368"/>
            <a:ext cx="8390078" cy="6785264"/>
          </a:xfrm>
          <a:prstGeom prst="rect">
            <a:avLst/>
          </a:prstGeom>
        </p:spPr>
      </p:pic>
    </p:spTree>
    <p:extLst>
      <p:ext uri="{BB962C8B-B14F-4D97-AF65-F5344CB8AC3E}">
        <p14:creationId xmlns:p14="http://schemas.microsoft.com/office/powerpoint/2010/main" val="9866104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9BFB88-4B53-4343-8981-7AB22377E629}"/>
              </a:ext>
            </a:extLst>
          </p:cNvPr>
          <p:cNvPicPr>
            <a:picLocks noChangeAspect="1"/>
          </p:cNvPicPr>
          <p:nvPr/>
        </p:nvPicPr>
        <p:blipFill rotWithShape="1">
          <a:blip r:embed="rId2"/>
          <a:srcRect l="37498" t="55105" r="37148" b="6602"/>
          <a:stretch/>
        </p:blipFill>
        <p:spPr>
          <a:xfrm>
            <a:off x="2291107" y="1"/>
            <a:ext cx="7889279" cy="6858000"/>
          </a:xfrm>
          <a:prstGeom prst="rect">
            <a:avLst/>
          </a:prstGeom>
        </p:spPr>
      </p:pic>
    </p:spTree>
    <p:extLst>
      <p:ext uri="{BB962C8B-B14F-4D97-AF65-F5344CB8AC3E}">
        <p14:creationId xmlns:p14="http://schemas.microsoft.com/office/powerpoint/2010/main" val="8348346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9BFB88-4B53-4343-8981-7AB22377E629}"/>
              </a:ext>
            </a:extLst>
          </p:cNvPr>
          <p:cNvPicPr>
            <a:picLocks noChangeAspect="1"/>
          </p:cNvPicPr>
          <p:nvPr/>
        </p:nvPicPr>
        <p:blipFill rotWithShape="1">
          <a:blip r:embed="rId2"/>
          <a:srcRect l="68181" t="55405" r="6465" b="6302"/>
          <a:stretch/>
        </p:blipFill>
        <p:spPr>
          <a:xfrm>
            <a:off x="2291107" y="1"/>
            <a:ext cx="7889279" cy="6858000"/>
          </a:xfrm>
          <a:prstGeom prst="rect">
            <a:avLst/>
          </a:prstGeom>
        </p:spPr>
      </p:pic>
    </p:spTree>
    <p:extLst>
      <p:ext uri="{BB962C8B-B14F-4D97-AF65-F5344CB8AC3E}">
        <p14:creationId xmlns:p14="http://schemas.microsoft.com/office/powerpoint/2010/main" val="31395191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6F619-59F9-1647-9279-91BAEAE6B3B6}"/>
              </a:ext>
            </a:extLst>
          </p:cNvPr>
          <p:cNvSpPr>
            <a:spLocks noGrp="1"/>
          </p:cNvSpPr>
          <p:nvPr>
            <p:ph type="ctrTitle"/>
          </p:nvPr>
        </p:nvSpPr>
        <p:spPr>
          <a:xfrm>
            <a:off x="0" y="1122363"/>
            <a:ext cx="12192000" cy="4741408"/>
          </a:xfrm>
        </p:spPr>
        <p:txBody>
          <a:bodyPr>
            <a:noAutofit/>
          </a:bodyPr>
          <a:lstStyle/>
          <a:p>
            <a:r>
              <a:rPr lang="en-US" sz="8000" dirty="0"/>
              <a:t>User Quotes &amp; Press for Climate Interactive Simulations</a:t>
            </a:r>
          </a:p>
        </p:txBody>
      </p:sp>
    </p:spTree>
    <p:extLst>
      <p:ext uri="{BB962C8B-B14F-4D97-AF65-F5344CB8AC3E}">
        <p14:creationId xmlns:p14="http://schemas.microsoft.com/office/powerpoint/2010/main" val="5878804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180460" y="5098638"/>
            <a:ext cx="3385192" cy="854062"/>
          </a:xfrm>
          <a:prstGeom prst="rect">
            <a:avLst/>
          </a:prstGeom>
        </p:spPr>
        <p:txBody>
          <a:bodyPr wrap="square" lIns="68562" tIns="34281" rIns="68562" bIns="34281">
            <a:spAutoFit/>
          </a:bodyPr>
          <a:lstStyle/>
          <a:p>
            <a:r>
              <a:rPr lang="en-US" sz="1700" b="1" dirty="0">
                <a:solidFill>
                  <a:schemeClr val="bg1"/>
                </a:solidFill>
                <a:latin typeface="Helvetica" pitchFamily="2" charset="0"/>
                <a:cs typeface="Arial"/>
              </a:rPr>
              <a:t>- John Holdren </a:t>
            </a:r>
            <a:br>
              <a:rPr lang="en-US" sz="1700" b="1" dirty="0">
                <a:solidFill>
                  <a:schemeClr val="bg1"/>
                </a:solidFill>
                <a:latin typeface="Helvetica" pitchFamily="2" charset="0"/>
                <a:cs typeface="Arial"/>
              </a:rPr>
            </a:br>
            <a:r>
              <a:rPr lang="en-US" sz="1700" dirty="0">
                <a:solidFill>
                  <a:schemeClr val="bg1"/>
                </a:solidFill>
                <a:latin typeface="Helvetica Light" panose="020B0403020202020204" pitchFamily="34" charset="0"/>
                <a:cs typeface="Arial"/>
              </a:rPr>
              <a:t>White House Science Advisor, 2009-2017</a:t>
            </a:r>
          </a:p>
        </p:txBody>
      </p:sp>
      <p:sp>
        <p:nvSpPr>
          <p:cNvPr id="2" name="Text Placeholder 1">
            <a:extLst>
              <a:ext uri="{FF2B5EF4-FFF2-40B4-BE49-F238E27FC236}">
                <a16:creationId xmlns:a16="http://schemas.microsoft.com/office/drawing/2014/main" id="{17624F81-ED5A-DA4C-BEEF-7907CC6B8B0D}"/>
              </a:ext>
            </a:extLst>
          </p:cNvPr>
          <p:cNvSpPr>
            <a:spLocks noGrp="1"/>
          </p:cNvSpPr>
          <p:nvPr>
            <p:ph type="body" sz="quarter" idx="10"/>
          </p:nvPr>
        </p:nvSpPr>
        <p:spPr>
          <a:xfrm>
            <a:off x="803868" y="853273"/>
            <a:ext cx="6593628" cy="5085305"/>
          </a:xfrm>
        </p:spPr>
        <p:txBody>
          <a:bodyPr>
            <a:noAutofit/>
          </a:bodyPr>
          <a:lstStyle/>
          <a:p>
            <a:pPr marL="0" indent="0">
              <a:buNone/>
            </a:pPr>
            <a:r>
              <a:rPr lang="en-US" sz="2300" dirty="0">
                <a:latin typeface="Helvetica Light" panose="020B0403020202020204" pitchFamily="34" charset="0"/>
                <a:cs typeface="Arial"/>
              </a:rPr>
              <a:t>“The C-ROADS model from Climate Interactive was used by me and other members of President Obama’s climate-change team for </a:t>
            </a:r>
            <a:r>
              <a:rPr lang="en-US" sz="2300" b="1" dirty="0">
                <a:solidFill>
                  <a:srgbClr val="FFBE4A"/>
                </a:solidFill>
                <a:cs typeface="Arial"/>
              </a:rPr>
              <a:t>gaining rapid insights </a:t>
            </a:r>
            <a:r>
              <a:rPr lang="en-US" sz="2300" dirty="0">
                <a:latin typeface="Helvetica Light" panose="020B0403020202020204" pitchFamily="34" charset="0"/>
                <a:cs typeface="Arial"/>
              </a:rPr>
              <a:t>into the consequences of alternative greenhouse-gas-emissions trajectories for the United States and the rest of the world.</a:t>
            </a:r>
          </a:p>
          <a:p>
            <a:pPr marL="0" indent="0">
              <a:buNone/>
            </a:pPr>
            <a:endParaRPr lang="en-US" sz="2300" dirty="0">
              <a:latin typeface="Helvetica Light" panose="020B0403020202020204" pitchFamily="34" charset="0"/>
              <a:cs typeface="Arial"/>
            </a:endParaRPr>
          </a:p>
          <a:p>
            <a:pPr marL="0" indent="0">
              <a:buNone/>
            </a:pPr>
            <a:r>
              <a:rPr lang="en-US" sz="2300" dirty="0">
                <a:latin typeface="Helvetica Light" panose="020B0403020202020204" pitchFamily="34" charset="0"/>
                <a:cs typeface="Arial"/>
              </a:rPr>
              <a:t>I used those insights in my </a:t>
            </a:r>
            <a:r>
              <a:rPr lang="en-US" sz="2300" b="1" dirty="0">
                <a:solidFill>
                  <a:srgbClr val="FFBE4A"/>
                </a:solidFill>
                <a:cs typeface="Arial"/>
              </a:rPr>
              <a:t>briefings and memos for the President</a:t>
            </a:r>
            <a:r>
              <a:rPr lang="en-US" sz="2300" dirty="0">
                <a:latin typeface="Helvetica Light" panose="020B0403020202020204" pitchFamily="34" charset="0"/>
                <a:cs typeface="Arial"/>
              </a:rPr>
              <a:t>…, and the U.S. team used them in its interactions with experts and negotiators from other countries in the discussions leading up to the path-breaking Paris agreement in December 2015." </a:t>
            </a:r>
          </a:p>
        </p:txBody>
      </p:sp>
      <p:pic>
        <p:nvPicPr>
          <p:cNvPr id="3" name="Picture 2">
            <a:extLst>
              <a:ext uri="{FF2B5EF4-FFF2-40B4-BE49-F238E27FC236}">
                <a16:creationId xmlns:a16="http://schemas.microsoft.com/office/drawing/2014/main" id="{F47B3AF3-CD60-1243-AA97-D319D2EBEDE0}"/>
              </a:ext>
            </a:extLst>
          </p:cNvPr>
          <p:cNvPicPr>
            <a:picLocks noChangeAspect="1"/>
          </p:cNvPicPr>
          <p:nvPr/>
        </p:nvPicPr>
        <p:blipFill>
          <a:blip r:embed="rId3"/>
          <a:stretch>
            <a:fillRect/>
          </a:stretch>
        </p:blipFill>
        <p:spPr>
          <a:xfrm>
            <a:off x="8180460" y="785622"/>
            <a:ext cx="3086100" cy="4152900"/>
          </a:xfrm>
          <a:prstGeom prst="rect">
            <a:avLst/>
          </a:prstGeom>
        </p:spPr>
      </p:pic>
    </p:spTree>
    <p:extLst>
      <p:ext uri="{BB962C8B-B14F-4D97-AF65-F5344CB8AC3E}">
        <p14:creationId xmlns:p14="http://schemas.microsoft.com/office/powerpoint/2010/main" val="589629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alphaModFix amt="35000"/>
            <a:extLst>
              <a:ext uri="{BEBA8EAE-BF5A-486C-A8C5-ECC9F3942E4B}">
                <a14:imgProps xmlns:a14="http://schemas.microsoft.com/office/drawing/2010/main">
                  <a14:imgLayer r:embed="rId4">
                    <a14:imgEffect>
                      <a14:saturation sat="22000"/>
                    </a14:imgEffect>
                  </a14:imgLayer>
                </a14:imgProps>
              </a:ext>
              <a:ext uri="{28A0092B-C50C-407E-A947-70E740481C1C}">
                <a14:useLocalDpi xmlns:a14="http://schemas.microsoft.com/office/drawing/2010/main"/>
              </a:ext>
            </a:extLst>
          </a:blip>
          <a:srcRect r="6142"/>
          <a:stretch/>
        </p:blipFill>
        <p:spPr>
          <a:xfrm>
            <a:off x="439429" y="837988"/>
            <a:ext cx="6436723" cy="5143500"/>
          </a:xfrm>
          <a:prstGeom prst="rect">
            <a:avLst/>
          </a:prstGeom>
        </p:spPr>
      </p:pic>
      <p:sp>
        <p:nvSpPr>
          <p:cNvPr id="4" name="Title 3"/>
          <p:cNvSpPr>
            <a:spLocks noGrp="1"/>
          </p:cNvSpPr>
          <p:nvPr>
            <p:ph type="ctrTitle"/>
          </p:nvPr>
        </p:nvSpPr>
        <p:spPr>
          <a:xfrm>
            <a:off x="7397087" y="1995460"/>
            <a:ext cx="4430973" cy="2419124"/>
          </a:xfrm>
          <a:noFill/>
        </p:spPr>
        <p:txBody>
          <a:bodyPr wrap="square" rtlCol="0">
            <a:spAutoFit/>
          </a:bodyPr>
          <a:lstStyle/>
          <a:p>
            <a:pPr algn="r"/>
            <a:r>
              <a:rPr lang="en-US" sz="2800" dirty="0">
                <a:solidFill>
                  <a:srgbClr val="565759"/>
                </a:solidFill>
                <a:latin typeface="Helvetica Neue" charset="0"/>
                <a:ea typeface="Helvetica Neue" charset="0"/>
                <a:cs typeface="Helvetica Neue" charset="0"/>
              </a:rPr>
              <a:t>“Research shows </a:t>
            </a:r>
            <a:br>
              <a:rPr lang="en-US" sz="2800" dirty="0">
                <a:solidFill>
                  <a:srgbClr val="565759"/>
                </a:solidFill>
                <a:latin typeface="Helvetica Neue" charset="0"/>
                <a:ea typeface="Helvetica Neue" charset="0"/>
                <a:cs typeface="Helvetica Neue" charset="0"/>
              </a:rPr>
            </a:br>
            <a:r>
              <a:rPr lang="en-US" sz="2800" dirty="0">
                <a:solidFill>
                  <a:srgbClr val="565759"/>
                </a:solidFill>
                <a:latin typeface="Helvetica Neue" charset="0"/>
                <a:ea typeface="Helvetica Neue" charset="0"/>
                <a:cs typeface="Helvetica Neue" charset="0"/>
              </a:rPr>
              <a:t>that showing people research doesn’t work.”</a:t>
            </a:r>
            <a:br>
              <a:rPr lang="en-US" sz="2800" dirty="0">
                <a:solidFill>
                  <a:srgbClr val="565759"/>
                </a:solidFill>
                <a:latin typeface="Helvetica Neue" charset="0"/>
                <a:ea typeface="Helvetica Neue" charset="0"/>
                <a:cs typeface="Helvetica Neue" charset="0"/>
              </a:rPr>
            </a:br>
            <a:br>
              <a:rPr lang="en-US" sz="2800" dirty="0">
                <a:solidFill>
                  <a:srgbClr val="565759"/>
                </a:solidFill>
                <a:latin typeface="Helvetica Neue" charset="0"/>
                <a:ea typeface="Helvetica Neue" charset="0"/>
                <a:cs typeface="Helvetica Neue" charset="0"/>
              </a:rPr>
            </a:br>
            <a:r>
              <a:rPr lang="ru-RU" sz="2800" dirty="0">
                <a:solidFill>
                  <a:srgbClr val="565759"/>
                </a:solidFill>
                <a:latin typeface="Helvetica Neue" charset="0"/>
                <a:ea typeface="Helvetica Neue" charset="0"/>
                <a:cs typeface="Helvetica Neue" charset="0"/>
              </a:rPr>
              <a:t> - </a:t>
            </a:r>
            <a:r>
              <a:rPr lang="en-US" sz="2800" dirty="0">
                <a:solidFill>
                  <a:srgbClr val="565759"/>
                </a:solidFill>
                <a:latin typeface="Helvetica Neue" charset="0"/>
                <a:ea typeface="Helvetica Neue" charset="0"/>
                <a:cs typeface="Helvetica Neue" charset="0"/>
              </a:rPr>
              <a:t>Prof. John </a:t>
            </a:r>
            <a:r>
              <a:rPr lang="en-US" sz="2800" dirty="0" err="1">
                <a:solidFill>
                  <a:srgbClr val="565759"/>
                </a:solidFill>
                <a:latin typeface="Helvetica Neue" charset="0"/>
                <a:ea typeface="Helvetica Neue" charset="0"/>
                <a:cs typeface="Helvetica Neue" charset="0"/>
              </a:rPr>
              <a:t>Sterman</a:t>
            </a:r>
            <a:r>
              <a:rPr lang="en-US" sz="2800" dirty="0">
                <a:solidFill>
                  <a:srgbClr val="565759"/>
                </a:solidFill>
                <a:latin typeface="Helvetica Neue" charset="0"/>
                <a:ea typeface="Helvetica Neue" charset="0"/>
                <a:cs typeface="Helvetica Neue" charset="0"/>
              </a:rPr>
              <a:t>, </a:t>
            </a:r>
            <a:br>
              <a:rPr lang="en-US" sz="2800" dirty="0">
                <a:solidFill>
                  <a:srgbClr val="565759"/>
                </a:solidFill>
                <a:latin typeface="Helvetica Neue" charset="0"/>
                <a:ea typeface="Helvetica Neue" charset="0"/>
                <a:cs typeface="Helvetica Neue" charset="0"/>
              </a:rPr>
            </a:br>
            <a:r>
              <a:rPr lang="en-US" sz="2800" dirty="0">
                <a:solidFill>
                  <a:srgbClr val="565759"/>
                </a:solidFill>
                <a:latin typeface="Helvetica Neue" charset="0"/>
                <a:ea typeface="Helvetica Neue" charset="0"/>
                <a:cs typeface="Helvetica Neue" charset="0"/>
              </a:rPr>
              <a:t>MIT Sloan</a:t>
            </a:r>
          </a:p>
        </p:txBody>
      </p:sp>
    </p:spTree>
    <p:extLst>
      <p:ext uri="{BB962C8B-B14F-4D97-AF65-F5344CB8AC3E}">
        <p14:creationId xmlns:p14="http://schemas.microsoft.com/office/powerpoint/2010/main" val="13110653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97FA0C-3C45-7A46-BDE2-B8B6658BE4ED}"/>
              </a:ext>
            </a:extLst>
          </p:cNvPr>
          <p:cNvPicPr>
            <a:picLocks noChangeAspect="1"/>
          </p:cNvPicPr>
          <p:nvPr/>
        </p:nvPicPr>
        <p:blipFill>
          <a:blip r:embed="rId2"/>
          <a:stretch>
            <a:fillRect/>
          </a:stretch>
        </p:blipFill>
        <p:spPr>
          <a:xfrm>
            <a:off x="430492" y="641950"/>
            <a:ext cx="6595950" cy="5552451"/>
          </a:xfrm>
          <a:prstGeom prst="rect">
            <a:avLst/>
          </a:prstGeom>
        </p:spPr>
      </p:pic>
      <p:sp>
        <p:nvSpPr>
          <p:cNvPr id="9" name="Title 9">
            <a:extLst>
              <a:ext uri="{FF2B5EF4-FFF2-40B4-BE49-F238E27FC236}">
                <a16:creationId xmlns:a16="http://schemas.microsoft.com/office/drawing/2014/main" id="{BF092804-EA38-C646-A55B-BA46005E4E1E}"/>
              </a:ext>
            </a:extLst>
          </p:cNvPr>
          <p:cNvSpPr txBox="1">
            <a:spLocks/>
          </p:cNvSpPr>
          <p:nvPr/>
        </p:nvSpPr>
        <p:spPr>
          <a:xfrm>
            <a:off x="7311993" y="4511675"/>
            <a:ext cx="4571197" cy="6359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chemeClr val="bg1"/>
                </a:solidFill>
                <a:latin typeface="Helvetica" pitchFamily="2" charset="0"/>
                <a:ea typeface="+mj-ea"/>
                <a:cs typeface="+mj-cs"/>
              </a:defRPr>
            </a:lvl1pPr>
          </a:lstStyle>
          <a:p>
            <a:r>
              <a:rPr lang="en-US" sz="3200" dirty="0">
                <a:solidFill>
                  <a:srgbClr val="FFC349"/>
                </a:solidFill>
              </a:rPr>
              <a:t>Rep. John Curtis</a:t>
            </a:r>
          </a:p>
        </p:txBody>
      </p:sp>
      <p:sp>
        <p:nvSpPr>
          <p:cNvPr id="11" name="Rectangle 10">
            <a:extLst>
              <a:ext uri="{FF2B5EF4-FFF2-40B4-BE49-F238E27FC236}">
                <a16:creationId xmlns:a16="http://schemas.microsoft.com/office/drawing/2014/main" id="{8BA05C26-5704-8546-BF74-6B547D6C1F6C}"/>
              </a:ext>
            </a:extLst>
          </p:cNvPr>
          <p:cNvSpPr/>
          <p:nvPr/>
        </p:nvSpPr>
        <p:spPr>
          <a:xfrm>
            <a:off x="7311994" y="5042253"/>
            <a:ext cx="4803003" cy="430887"/>
          </a:xfrm>
          <a:prstGeom prst="rect">
            <a:avLst/>
          </a:prstGeom>
        </p:spPr>
        <p:txBody>
          <a:bodyPr wrap="square">
            <a:spAutoFit/>
          </a:bodyPr>
          <a:lstStyle/>
          <a:p>
            <a:r>
              <a:rPr lang="en-US" sz="2100" dirty="0">
                <a:solidFill>
                  <a:srgbClr val="FFFFFF"/>
                </a:solidFill>
                <a:latin typeface="Helvetica" pitchFamily="2" charset="0"/>
              </a:rPr>
              <a:t>U.S. House of Representatives </a:t>
            </a:r>
          </a:p>
        </p:txBody>
      </p:sp>
      <p:sp>
        <p:nvSpPr>
          <p:cNvPr id="12" name="Rectangle 11">
            <a:extLst>
              <a:ext uri="{FF2B5EF4-FFF2-40B4-BE49-F238E27FC236}">
                <a16:creationId xmlns:a16="http://schemas.microsoft.com/office/drawing/2014/main" id="{14C66129-F2E1-E141-92A7-C882F45D3562}"/>
              </a:ext>
            </a:extLst>
          </p:cNvPr>
          <p:cNvSpPr/>
          <p:nvPr/>
        </p:nvSpPr>
        <p:spPr>
          <a:xfrm>
            <a:off x="7311994" y="5451934"/>
            <a:ext cx="4571197" cy="415498"/>
          </a:xfrm>
          <a:prstGeom prst="rect">
            <a:avLst/>
          </a:prstGeom>
        </p:spPr>
        <p:txBody>
          <a:bodyPr wrap="square">
            <a:spAutoFit/>
          </a:bodyPr>
          <a:lstStyle/>
          <a:p>
            <a:r>
              <a:rPr lang="en-US" sz="2100" i="1" dirty="0">
                <a:solidFill>
                  <a:srgbClr val="FFFFFF"/>
                </a:solidFill>
                <a:latin typeface="Helvetica Light Oblique" panose="020B0403020202020204" pitchFamily="34" charset="0"/>
              </a:rPr>
              <a:t>Republican, Utah: 3</a:t>
            </a:r>
            <a:r>
              <a:rPr lang="en-US" sz="2100" i="1" baseline="30000" dirty="0">
                <a:solidFill>
                  <a:srgbClr val="FFFFFF"/>
                </a:solidFill>
                <a:latin typeface="Helvetica Light Oblique" panose="020B0403020202020204" pitchFamily="34" charset="0"/>
              </a:rPr>
              <a:t>rd</a:t>
            </a:r>
            <a:r>
              <a:rPr lang="en-US" sz="2100" i="1" dirty="0">
                <a:solidFill>
                  <a:srgbClr val="FFFFFF"/>
                </a:solidFill>
                <a:latin typeface="Helvetica Light Oblique" panose="020B0403020202020204" pitchFamily="34" charset="0"/>
              </a:rPr>
              <a:t> District</a:t>
            </a:r>
          </a:p>
        </p:txBody>
      </p:sp>
      <p:sp>
        <p:nvSpPr>
          <p:cNvPr id="15" name="Rectangle 14">
            <a:extLst>
              <a:ext uri="{FF2B5EF4-FFF2-40B4-BE49-F238E27FC236}">
                <a16:creationId xmlns:a16="http://schemas.microsoft.com/office/drawing/2014/main" id="{3C16AFA8-1E1B-C240-9E69-C1D3E70A16C6}"/>
              </a:ext>
            </a:extLst>
          </p:cNvPr>
          <p:cNvSpPr/>
          <p:nvPr/>
        </p:nvSpPr>
        <p:spPr>
          <a:xfrm>
            <a:off x="7311994" y="689092"/>
            <a:ext cx="4462113" cy="3108543"/>
          </a:xfrm>
          <a:prstGeom prst="rect">
            <a:avLst/>
          </a:prstGeom>
        </p:spPr>
        <p:txBody>
          <a:bodyPr wrap="square">
            <a:spAutoFit/>
          </a:bodyPr>
          <a:lstStyle/>
          <a:p>
            <a:r>
              <a:rPr lang="en-US" sz="2800" i="1" u="none" strike="noStrike" dirty="0">
                <a:solidFill>
                  <a:srgbClr val="FFFFFF"/>
                </a:solidFill>
                <a:effectLst/>
                <a:latin typeface="Helvetica Light Oblique" panose="020B0403020202020204" pitchFamily="34" charset="0"/>
              </a:rPr>
              <a:t>“What I like about </a:t>
            </a:r>
            <a:r>
              <a:rPr lang="en-US" sz="2800" i="1" u="none" strike="noStrike" dirty="0" err="1">
                <a:solidFill>
                  <a:srgbClr val="FFFFFF"/>
                </a:solidFill>
                <a:effectLst/>
                <a:latin typeface="Helvetica Light Oblique" panose="020B0403020202020204" pitchFamily="34" charset="0"/>
              </a:rPr>
              <a:t>En</a:t>
            </a:r>
            <a:r>
              <a:rPr lang="en-US" sz="2800" i="1" u="none" strike="noStrike" dirty="0">
                <a:solidFill>
                  <a:srgbClr val="FFFFFF"/>
                </a:solidFill>
                <a:effectLst/>
                <a:latin typeface="Helvetica Light Oblique" panose="020B0403020202020204" pitchFamily="34" charset="0"/>
              </a:rPr>
              <a:t>-ROADS is how it can </a:t>
            </a:r>
            <a:r>
              <a:rPr lang="en-US" sz="2800" b="1" i="1" u="none" strike="noStrike" dirty="0">
                <a:solidFill>
                  <a:srgbClr val="FFC349"/>
                </a:solidFill>
                <a:effectLst/>
                <a:latin typeface="Helvetica Bold Oblique" pitchFamily="2" charset="0"/>
              </a:rPr>
              <a:t>support a really thoughtful conversation </a:t>
            </a:r>
            <a:r>
              <a:rPr lang="en-US" sz="2800" i="1" dirty="0">
                <a:solidFill>
                  <a:srgbClr val="FFFFFF"/>
                </a:solidFill>
                <a:latin typeface="Helvetica Light Oblique" panose="020B0403020202020204" pitchFamily="34" charset="0"/>
              </a:rPr>
              <a:t>–</a:t>
            </a:r>
            <a:r>
              <a:rPr lang="en-US" sz="2800" i="1" u="none" strike="noStrike" dirty="0">
                <a:solidFill>
                  <a:srgbClr val="FFFFFF"/>
                </a:solidFill>
                <a:effectLst/>
                <a:latin typeface="Helvetica Light Oblique" panose="020B0403020202020204" pitchFamily="34" charset="0"/>
              </a:rPr>
              <a:t> I can see the ways that policy actions could be worth the pain.”</a:t>
            </a:r>
            <a:endParaRPr lang="en-US" sz="2800" i="1" dirty="0">
              <a:solidFill>
                <a:srgbClr val="FFFFFF"/>
              </a:solidFill>
              <a:latin typeface="Helvetica Light Oblique" panose="020B0403020202020204" pitchFamily="34" charset="0"/>
            </a:endParaRPr>
          </a:p>
        </p:txBody>
      </p:sp>
    </p:spTree>
    <p:extLst>
      <p:ext uri="{BB962C8B-B14F-4D97-AF65-F5344CB8AC3E}">
        <p14:creationId xmlns:p14="http://schemas.microsoft.com/office/powerpoint/2010/main" val="5210601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C7BE7A-9EE4-644D-8B32-FA4EE4F2F4E8}"/>
              </a:ext>
            </a:extLst>
          </p:cNvPr>
          <p:cNvPicPr>
            <a:picLocks noChangeAspect="1"/>
          </p:cNvPicPr>
          <p:nvPr/>
        </p:nvPicPr>
        <p:blipFill rotWithShape="1">
          <a:blip r:embed="rId2">
            <a:extLst>
              <a:ext uri="{BEBA8EAE-BF5A-486C-A8C5-ECC9F3942E4B}">
                <a14:imgProps xmlns:a14="http://schemas.microsoft.com/office/drawing/2010/main">
                  <a14:imgLayer>
                    <a14:imgEffect>
                      <a14:brightnessContrast bright="30000" contrast="-12000"/>
                    </a14:imgEffect>
                  </a14:imgLayer>
                </a14:imgProps>
              </a:ext>
            </a:extLst>
          </a:blip>
          <a:srcRect/>
          <a:stretch/>
        </p:blipFill>
        <p:spPr>
          <a:xfrm>
            <a:off x="298385" y="798580"/>
            <a:ext cx="7882605" cy="5313461"/>
          </a:xfrm>
          <a:prstGeom prst="rect">
            <a:avLst/>
          </a:prstGeom>
        </p:spPr>
      </p:pic>
      <p:sp>
        <p:nvSpPr>
          <p:cNvPr id="10" name="Title 9">
            <a:extLst>
              <a:ext uri="{FF2B5EF4-FFF2-40B4-BE49-F238E27FC236}">
                <a16:creationId xmlns:a16="http://schemas.microsoft.com/office/drawing/2014/main" id="{C3BAC52D-E3A5-C04F-BE55-A0B5BEA6B7DA}"/>
              </a:ext>
            </a:extLst>
          </p:cNvPr>
          <p:cNvSpPr>
            <a:spLocks noGrp="1"/>
          </p:cNvSpPr>
          <p:nvPr>
            <p:ph type="title"/>
          </p:nvPr>
        </p:nvSpPr>
        <p:spPr>
          <a:xfrm>
            <a:off x="8403659" y="1462407"/>
            <a:ext cx="3740216" cy="1059414"/>
          </a:xfrm>
        </p:spPr>
        <p:txBody>
          <a:bodyPr>
            <a:noAutofit/>
          </a:bodyPr>
          <a:lstStyle/>
          <a:p>
            <a:r>
              <a:rPr lang="en-US" sz="3600" dirty="0">
                <a:solidFill>
                  <a:srgbClr val="F2B542"/>
                </a:solidFill>
              </a:rPr>
              <a:t>Rep. Lisa Blunt Rochester</a:t>
            </a:r>
          </a:p>
        </p:txBody>
      </p:sp>
      <p:sp>
        <p:nvSpPr>
          <p:cNvPr id="13" name="Rectangle 12">
            <a:extLst>
              <a:ext uri="{FF2B5EF4-FFF2-40B4-BE49-F238E27FC236}">
                <a16:creationId xmlns:a16="http://schemas.microsoft.com/office/drawing/2014/main" id="{843DA282-79C3-454C-9D51-AF5172F149BD}"/>
              </a:ext>
            </a:extLst>
          </p:cNvPr>
          <p:cNvSpPr/>
          <p:nvPr/>
        </p:nvSpPr>
        <p:spPr>
          <a:xfrm>
            <a:off x="8403659" y="2521821"/>
            <a:ext cx="3958251" cy="954107"/>
          </a:xfrm>
          <a:prstGeom prst="rect">
            <a:avLst/>
          </a:prstGeom>
        </p:spPr>
        <p:txBody>
          <a:bodyPr wrap="square">
            <a:spAutoFit/>
          </a:bodyPr>
          <a:lstStyle/>
          <a:p>
            <a:r>
              <a:rPr lang="en-US" sz="2800" dirty="0">
                <a:solidFill>
                  <a:srgbClr val="FFFFFF"/>
                </a:solidFill>
                <a:latin typeface="Helvetica" pitchFamily="2" charset="0"/>
              </a:rPr>
              <a:t>U.S. House of Representatives </a:t>
            </a:r>
          </a:p>
        </p:txBody>
      </p:sp>
      <p:sp>
        <p:nvSpPr>
          <p:cNvPr id="14" name="Rectangle 13">
            <a:extLst>
              <a:ext uri="{FF2B5EF4-FFF2-40B4-BE49-F238E27FC236}">
                <a16:creationId xmlns:a16="http://schemas.microsoft.com/office/drawing/2014/main" id="{E5E462E5-8CB7-2343-A531-D2F2B5189F57}"/>
              </a:ext>
            </a:extLst>
          </p:cNvPr>
          <p:cNvSpPr/>
          <p:nvPr/>
        </p:nvSpPr>
        <p:spPr>
          <a:xfrm>
            <a:off x="8403660" y="3474560"/>
            <a:ext cx="3740216" cy="861774"/>
          </a:xfrm>
          <a:prstGeom prst="rect">
            <a:avLst/>
          </a:prstGeom>
        </p:spPr>
        <p:txBody>
          <a:bodyPr wrap="square">
            <a:spAutoFit/>
          </a:bodyPr>
          <a:lstStyle/>
          <a:p>
            <a:r>
              <a:rPr lang="en-US" sz="2500" i="1" dirty="0">
                <a:solidFill>
                  <a:srgbClr val="FFFFFF"/>
                </a:solidFill>
                <a:latin typeface="Helvetica Light Oblique" panose="020B0403020202020204" pitchFamily="34" charset="0"/>
              </a:rPr>
              <a:t>Delaware:</a:t>
            </a:r>
            <a:br>
              <a:rPr lang="en-US" sz="2500" i="1" dirty="0">
                <a:solidFill>
                  <a:srgbClr val="FFFFFF"/>
                </a:solidFill>
                <a:latin typeface="Helvetica Light Oblique" panose="020B0403020202020204" pitchFamily="34" charset="0"/>
              </a:rPr>
            </a:br>
            <a:r>
              <a:rPr lang="en-US" sz="2500" i="1" dirty="0">
                <a:solidFill>
                  <a:srgbClr val="FFFFFF"/>
                </a:solidFill>
                <a:latin typeface="Helvetica Light Oblique" panose="020B0403020202020204" pitchFamily="34" charset="0"/>
              </a:rPr>
              <a:t>At-large District</a:t>
            </a:r>
          </a:p>
        </p:txBody>
      </p:sp>
    </p:spTree>
    <p:extLst>
      <p:ext uri="{BB962C8B-B14F-4D97-AF65-F5344CB8AC3E}">
        <p14:creationId xmlns:p14="http://schemas.microsoft.com/office/powerpoint/2010/main" val="38141534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3BAC52D-E3A5-C04F-BE55-A0B5BEA6B7DA}"/>
              </a:ext>
            </a:extLst>
          </p:cNvPr>
          <p:cNvSpPr>
            <a:spLocks noGrp="1"/>
          </p:cNvSpPr>
          <p:nvPr>
            <p:ph type="title"/>
          </p:nvPr>
        </p:nvSpPr>
        <p:spPr>
          <a:xfrm>
            <a:off x="8347904" y="1462407"/>
            <a:ext cx="3740216" cy="1059414"/>
          </a:xfrm>
        </p:spPr>
        <p:txBody>
          <a:bodyPr>
            <a:noAutofit/>
          </a:bodyPr>
          <a:lstStyle/>
          <a:p>
            <a:r>
              <a:rPr lang="en-US" sz="3600" dirty="0">
                <a:solidFill>
                  <a:srgbClr val="FFC349"/>
                </a:solidFill>
              </a:rPr>
              <a:t>Senator Chris Van </a:t>
            </a:r>
            <a:r>
              <a:rPr lang="en-US" sz="3600" dirty="0" err="1">
                <a:solidFill>
                  <a:srgbClr val="FFC349"/>
                </a:solidFill>
              </a:rPr>
              <a:t>Hollen</a:t>
            </a:r>
            <a:endParaRPr lang="en-US" sz="3600" dirty="0">
              <a:solidFill>
                <a:srgbClr val="FFC349"/>
              </a:solidFill>
            </a:endParaRPr>
          </a:p>
        </p:txBody>
      </p:sp>
      <p:sp>
        <p:nvSpPr>
          <p:cNvPr id="13" name="Rectangle 12">
            <a:extLst>
              <a:ext uri="{FF2B5EF4-FFF2-40B4-BE49-F238E27FC236}">
                <a16:creationId xmlns:a16="http://schemas.microsoft.com/office/drawing/2014/main" id="{843DA282-79C3-454C-9D51-AF5172F149BD}"/>
              </a:ext>
            </a:extLst>
          </p:cNvPr>
          <p:cNvSpPr/>
          <p:nvPr/>
        </p:nvSpPr>
        <p:spPr>
          <a:xfrm>
            <a:off x="8347904" y="2521821"/>
            <a:ext cx="3958251" cy="523220"/>
          </a:xfrm>
          <a:prstGeom prst="rect">
            <a:avLst/>
          </a:prstGeom>
        </p:spPr>
        <p:txBody>
          <a:bodyPr wrap="square">
            <a:spAutoFit/>
          </a:bodyPr>
          <a:lstStyle/>
          <a:p>
            <a:r>
              <a:rPr lang="en-US" sz="2800" dirty="0">
                <a:solidFill>
                  <a:srgbClr val="FFFFFF"/>
                </a:solidFill>
                <a:latin typeface="Helvetica" pitchFamily="2" charset="0"/>
              </a:rPr>
              <a:t>U.S. Senate</a:t>
            </a:r>
          </a:p>
        </p:txBody>
      </p:sp>
      <p:sp>
        <p:nvSpPr>
          <p:cNvPr id="14" name="Rectangle 13">
            <a:extLst>
              <a:ext uri="{FF2B5EF4-FFF2-40B4-BE49-F238E27FC236}">
                <a16:creationId xmlns:a16="http://schemas.microsoft.com/office/drawing/2014/main" id="{E5E462E5-8CB7-2343-A531-D2F2B5189F57}"/>
              </a:ext>
            </a:extLst>
          </p:cNvPr>
          <p:cNvSpPr/>
          <p:nvPr/>
        </p:nvSpPr>
        <p:spPr>
          <a:xfrm>
            <a:off x="8347904" y="3045041"/>
            <a:ext cx="5381543" cy="477054"/>
          </a:xfrm>
          <a:prstGeom prst="rect">
            <a:avLst/>
          </a:prstGeom>
        </p:spPr>
        <p:txBody>
          <a:bodyPr wrap="square">
            <a:spAutoFit/>
          </a:bodyPr>
          <a:lstStyle/>
          <a:p>
            <a:r>
              <a:rPr lang="en-US" sz="2500" i="1" dirty="0">
                <a:solidFill>
                  <a:srgbClr val="FFFFFF"/>
                </a:solidFill>
                <a:latin typeface="Helvetica Light Oblique" panose="020B0403020202020204" pitchFamily="34" charset="0"/>
              </a:rPr>
              <a:t>Maryland: 8</a:t>
            </a:r>
            <a:r>
              <a:rPr lang="en-US" sz="2500" i="1" baseline="30000" dirty="0">
                <a:solidFill>
                  <a:srgbClr val="FFFFFF"/>
                </a:solidFill>
                <a:latin typeface="Helvetica Light Oblique" panose="020B0403020202020204" pitchFamily="34" charset="0"/>
              </a:rPr>
              <a:t>th</a:t>
            </a:r>
            <a:r>
              <a:rPr lang="en-US" sz="2500" i="1" dirty="0">
                <a:solidFill>
                  <a:srgbClr val="FFFFFF"/>
                </a:solidFill>
                <a:latin typeface="Helvetica Light Oblique" panose="020B0403020202020204" pitchFamily="34" charset="0"/>
              </a:rPr>
              <a:t> District</a:t>
            </a:r>
          </a:p>
        </p:txBody>
      </p:sp>
      <p:pic>
        <p:nvPicPr>
          <p:cNvPr id="7" name="Picture 6">
            <a:extLst>
              <a:ext uri="{FF2B5EF4-FFF2-40B4-BE49-F238E27FC236}">
                <a16:creationId xmlns:a16="http://schemas.microsoft.com/office/drawing/2014/main" id="{DC5A2F24-F284-F040-9C3D-33E3C1F4E402}"/>
              </a:ext>
            </a:extLst>
          </p:cNvPr>
          <p:cNvPicPr>
            <a:picLocks noChangeAspect="1"/>
          </p:cNvPicPr>
          <p:nvPr/>
        </p:nvPicPr>
        <p:blipFill>
          <a:blip r:embed="rId2">
            <a:extLst>
              <a:ext uri="{BEBA8EAE-BF5A-486C-A8C5-ECC9F3942E4B}">
                <a14:imgProps xmlns:a14="http://schemas.microsoft.com/office/drawing/2010/main">
                  <a14:imgLayer>
                    <a14:imgEffect>
                      <a14:sharpenSoften amount="-1000"/>
                    </a14:imgEffect>
                    <a14:imgEffect>
                      <a14:colorTemperature colorTemp="6109"/>
                    </a14:imgEffect>
                    <a14:imgEffect>
                      <a14:saturation sat="87000"/>
                    </a14:imgEffect>
                    <a14:imgEffect>
                      <a14:brightnessContrast bright="32000"/>
                    </a14:imgEffect>
                  </a14:imgLayer>
                </a14:imgProps>
              </a:ext>
            </a:extLst>
          </a:blip>
          <a:stretch>
            <a:fillRect/>
          </a:stretch>
        </p:blipFill>
        <p:spPr>
          <a:xfrm>
            <a:off x="487620" y="948900"/>
            <a:ext cx="7510973" cy="5051320"/>
          </a:xfrm>
          <a:prstGeom prst="rect">
            <a:avLst/>
          </a:prstGeom>
        </p:spPr>
      </p:pic>
    </p:spTree>
    <p:extLst>
      <p:ext uri="{BB962C8B-B14F-4D97-AF65-F5344CB8AC3E}">
        <p14:creationId xmlns:p14="http://schemas.microsoft.com/office/powerpoint/2010/main" val="1099813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D9EB16-0691-6549-A083-4B3397947B66}"/>
              </a:ext>
            </a:extLst>
          </p:cNvPr>
          <p:cNvPicPr>
            <a:picLocks noChangeAspect="1"/>
          </p:cNvPicPr>
          <p:nvPr/>
        </p:nvPicPr>
        <p:blipFill rotWithShape="1">
          <a:blip r:embed="rId2"/>
          <a:srcRect l="5688"/>
          <a:stretch/>
        </p:blipFill>
        <p:spPr>
          <a:xfrm>
            <a:off x="229279" y="279130"/>
            <a:ext cx="8299238" cy="6294923"/>
          </a:xfrm>
          <a:prstGeom prst="rect">
            <a:avLst/>
          </a:prstGeom>
        </p:spPr>
      </p:pic>
      <p:sp>
        <p:nvSpPr>
          <p:cNvPr id="11" name="TextBox 10">
            <a:extLst>
              <a:ext uri="{FF2B5EF4-FFF2-40B4-BE49-F238E27FC236}">
                <a16:creationId xmlns:a16="http://schemas.microsoft.com/office/drawing/2014/main" id="{F83B73F2-EDDD-6C41-9D74-607C3EF67393}"/>
              </a:ext>
            </a:extLst>
          </p:cNvPr>
          <p:cNvSpPr txBox="1"/>
          <p:nvPr/>
        </p:nvSpPr>
        <p:spPr>
          <a:xfrm>
            <a:off x="8677966" y="553440"/>
            <a:ext cx="3311091" cy="4154984"/>
          </a:xfrm>
          <a:prstGeom prst="rect">
            <a:avLst/>
          </a:prstGeom>
          <a:noFill/>
        </p:spPr>
        <p:txBody>
          <a:bodyPr wrap="square" rtlCol="0">
            <a:spAutoFit/>
          </a:bodyPr>
          <a:lstStyle/>
          <a:p>
            <a:r>
              <a:rPr lang="en-US" sz="2400" i="1" dirty="0">
                <a:solidFill>
                  <a:schemeClr val="bg1"/>
                </a:solidFill>
                <a:latin typeface="Helvetica Light Oblique" panose="020B0403020202020204" pitchFamily="34" charset="0"/>
              </a:rPr>
              <a:t>“This MIT/CI simulator is a </a:t>
            </a:r>
            <a:r>
              <a:rPr lang="en-US" sz="2400" b="1" i="1" dirty="0">
                <a:solidFill>
                  <a:srgbClr val="F3B543"/>
                </a:solidFill>
                <a:latin typeface="Helvetica Bold Oblique" pitchFamily="2" charset="0"/>
              </a:rPr>
              <a:t>terrific, fantastic tool — absolutely wonderful. </a:t>
            </a:r>
            <a:r>
              <a:rPr lang="en-US" sz="2400" i="1" dirty="0">
                <a:solidFill>
                  <a:schemeClr val="bg1"/>
                </a:solidFill>
                <a:latin typeface="Helvetica Light Oblique" panose="020B0403020202020204" pitchFamily="34" charset="0"/>
              </a:rPr>
              <a:t>What I like: it is </a:t>
            </a:r>
            <a:r>
              <a:rPr lang="en-US" sz="2400" b="1" i="1" dirty="0">
                <a:solidFill>
                  <a:srgbClr val="F3B543"/>
                </a:solidFill>
                <a:latin typeface="Helvetica Bold Oblique" pitchFamily="2" charset="0"/>
              </a:rPr>
              <a:t>honest</a:t>
            </a:r>
            <a:r>
              <a:rPr lang="en-US" sz="2400" i="1" dirty="0">
                <a:solidFill>
                  <a:schemeClr val="bg1"/>
                </a:solidFill>
                <a:latin typeface="Helvetica Light Oblique" panose="020B0403020202020204" pitchFamily="34" charset="0"/>
              </a:rPr>
              <a:t>, shows the interesting interplay between policies, and </a:t>
            </a:r>
            <a:r>
              <a:rPr lang="en-US" sz="2400" b="1" i="1" dirty="0">
                <a:solidFill>
                  <a:srgbClr val="F3B543"/>
                </a:solidFill>
                <a:latin typeface="Helvetica Bold Oblique" pitchFamily="2" charset="0"/>
              </a:rPr>
              <a:t>is a bugle call about how aggressive we need to be</a:t>
            </a:r>
            <a:r>
              <a:rPr lang="en-US" sz="2400" i="1" dirty="0">
                <a:solidFill>
                  <a:schemeClr val="bg1"/>
                </a:solidFill>
                <a:latin typeface="Helvetica Light Oblique" panose="020B0403020202020204" pitchFamily="34" charset="0"/>
              </a:rPr>
              <a:t>.” </a:t>
            </a:r>
          </a:p>
          <a:p>
            <a:endParaRPr lang="en-US" sz="2400" i="1" dirty="0">
              <a:solidFill>
                <a:schemeClr val="bg1"/>
              </a:solidFill>
              <a:latin typeface="Helvetica Light Oblique" panose="020B0403020202020204" pitchFamily="34" charset="0"/>
            </a:endParaRPr>
          </a:p>
        </p:txBody>
      </p:sp>
      <p:sp>
        <p:nvSpPr>
          <p:cNvPr id="12" name="Rectangle 11">
            <a:extLst>
              <a:ext uri="{FF2B5EF4-FFF2-40B4-BE49-F238E27FC236}">
                <a16:creationId xmlns:a16="http://schemas.microsoft.com/office/drawing/2014/main" id="{8B231A43-E9BE-7E4D-A0ED-1BB61617DB2C}"/>
              </a:ext>
            </a:extLst>
          </p:cNvPr>
          <p:cNvSpPr/>
          <p:nvPr/>
        </p:nvSpPr>
        <p:spPr>
          <a:xfrm>
            <a:off x="8677966" y="4650022"/>
            <a:ext cx="3311091" cy="738664"/>
          </a:xfrm>
          <a:prstGeom prst="rect">
            <a:avLst/>
          </a:prstGeom>
        </p:spPr>
        <p:txBody>
          <a:bodyPr wrap="square">
            <a:spAutoFit/>
          </a:bodyPr>
          <a:lstStyle/>
          <a:p>
            <a:r>
              <a:rPr lang="en-US" sz="1400" dirty="0">
                <a:solidFill>
                  <a:schemeClr val="bg1"/>
                </a:solidFill>
                <a:latin typeface="Helvetica Light" panose="020B0403020202020204" pitchFamily="34" charset="0"/>
              </a:rPr>
              <a:t>— </a:t>
            </a:r>
            <a:r>
              <a:rPr lang="en-US" sz="1400" b="1" dirty="0">
                <a:solidFill>
                  <a:schemeClr val="bg1"/>
                </a:solidFill>
                <a:latin typeface="Helvetica" pitchFamily="2" charset="0"/>
              </a:rPr>
              <a:t>Washington State Governor &amp; Former Presidential Candidate </a:t>
            </a:r>
            <a:br>
              <a:rPr lang="en-US" sz="1400" b="1" dirty="0">
                <a:solidFill>
                  <a:schemeClr val="bg1"/>
                </a:solidFill>
                <a:latin typeface="Helvetica" pitchFamily="2" charset="0"/>
              </a:rPr>
            </a:br>
            <a:r>
              <a:rPr lang="en-US" sz="1400" dirty="0">
                <a:solidFill>
                  <a:schemeClr val="bg1"/>
                </a:solidFill>
                <a:latin typeface="Helvetica Light" panose="020B0403020202020204" pitchFamily="34" charset="0"/>
              </a:rPr>
              <a:t>Jay Inslee</a:t>
            </a:r>
          </a:p>
        </p:txBody>
      </p:sp>
    </p:spTree>
    <p:extLst>
      <p:ext uri="{BB962C8B-B14F-4D97-AF65-F5344CB8AC3E}">
        <p14:creationId xmlns:p14="http://schemas.microsoft.com/office/powerpoint/2010/main" val="30175251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BF092804-EA38-C646-A55B-BA46005E4E1E}"/>
              </a:ext>
            </a:extLst>
          </p:cNvPr>
          <p:cNvSpPr txBox="1">
            <a:spLocks/>
          </p:cNvSpPr>
          <p:nvPr/>
        </p:nvSpPr>
        <p:spPr>
          <a:xfrm>
            <a:off x="6158753" y="4511674"/>
            <a:ext cx="4571197" cy="6359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chemeClr val="bg1"/>
                </a:solidFill>
                <a:latin typeface="Helvetica" pitchFamily="2" charset="0"/>
                <a:ea typeface="+mj-ea"/>
                <a:cs typeface="+mj-cs"/>
              </a:defRPr>
            </a:lvl1pPr>
          </a:lstStyle>
          <a:p>
            <a:r>
              <a:rPr lang="en-US" sz="3200" dirty="0">
                <a:solidFill>
                  <a:srgbClr val="FFC349"/>
                </a:solidFill>
              </a:rPr>
              <a:t>Rep. </a:t>
            </a:r>
            <a:r>
              <a:rPr lang="en-US" sz="3200" dirty="0" err="1">
                <a:solidFill>
                  <a:srgbClr val="FFC349"/>
                </a:solidFill>
              </a:rPr>
              <a:t>Conor</a:t>
            </a:r>
            <a:r>
              <a:rPr lang="en-US" sz="3200" dirty="0">
                <a:solidFill>
                  <a:srgbClr val="FFC349"/>
                </a:solidFill>
              </a:rPr>
              <a:t> Lamb</a:t>
            </a:r>
          </a:p>
        </p:txBody>
      </p:sp>
      <p:sp>
        <p:nvSpPr>
          <p:cNvPr id="11" name="Rectangle 10">
            <a:extLst>
              <a:ext uri="{FF2B5EF4-FFF2-40B4-BE49-F238E27FC236}">
                <a16:creationId xmlns:a16="http://schemas.microsoft.com/office/drawing/2014/main" id="{8BA05C26-5704-8546-BF74-6B547D6C1F6C}"/>
              </a:ext>
            </a:extLst>
          </p:cNvPr>
          <p:cNvSpPr/>
          <p:nvPr/>
        </p:nvSpPr>
        <p:spPr>
          <a:xfrm>
            <a:off x="6158754" y="5042252"/>
            <a:ext cx="4803003" cy="430887"/>
          </a:xfrm>
          <a:prstGeom prst="rect">
            <a:avLst/>
          </a:prstGeom>
        </p:spPr>
        <p:txBody>
          <a:bodyPr wrap="square">
            <a:spAutoFit/>
          </a:bodyPr>
          <a:lstStyle/>
          <a:p>
            <a:r>
              <a:rPr lang="en-US" sz="2100" dirty="0">
                <a:solidFill>
                  <a:srgbClr val="FFFFFF"/>
                </a:solidFill>
                <a:latin typeface="Helvetica" pitchFamily="2" charset="0"/>
              </a:rPr>
              <a:t>U.S. House of Representatives </a:t>
            </a:r>
          </a:p>
        </p:txBody>
      </p:sp>
      <p:sp>
        <p:nvSpPr>
          <p:cNvPr id="12" name="Rectangle 11">
            <a:extLst>
              <a:ext uri="{FF2B5EF4-FFF2-40B4-BE49-F238E27FC236}">
                <a16:creationId xmlns:a16="http://schemas.microsoft.com/office/drawing/2014/main" id="{14C66129-F2E1-E141-92A7-C882F45D3562}"/>
              </a:ext>
            </a:extLst>
          </p:cNvPr>
          <p:cNvSpPr/>
          <p:nvPr/>
        </p:nvSpPr>
        <p:spPr>
          <a:xfrm>
            <a:off x="6158754" y="5451933"/>
            <a:ext cx="4571197" cy="415498"/>
          </a:xfrm>
          <a:prstGeom prst="rect">
            <a:avLst/>
          </a:prstGeom>
        </p:spPr>
        <p:txBody>
          <a:bodyPr wrap="square">
            <a:spAutoFit/>
          </a:bodyPr>
          <a:lstStyle/>
          <a:p>
            <a:r>
              <a:rPr lang="en-US" sz="2100" i="1" dirty="0">
                <a:solidFill>
                  <a:srgbClr val="FFFFFF"/>
                </a:solidFill>
                <a:latin typeface="Helvetica Light Oblique" panose="020B0403020202020204" pitchFamily="34" charset="0"/>
              </a:rPr>
              <a:t>Pennsylvania: 17</a:t>
            </a:r>
            <a:r>
              <a:rPr lang="en-US" sz="2100" i="1" baseline="30000" dirty="0">
                <a:solidFill>
                  <a:srgbClr val="FFFFFF"/>
                </a:solidFill>
                <a:latin typeface="Helvetica Light Oblique" panose="020B0403020202020204" pitchFamily="34" charset="0"/>
              </a:rPr>
              <a:t>th</a:t>
            </a:r>
            <a:r>
              <a:rPr lang="en-US" sz="2100" i="1" dirty="0">
                <a:solidFill>
                  <a:srgbClr val="FFFFFF"/>
                </a:solidFill>
                <a:latin typeface="Helvetica Light Oblique" panose="020B0403020202020204" pitchFamily="34" charset="0"/>
              </a:rPr>
              <a:t> District</a:t>
            </a:r>
          </a:p>
        </p:txBody>
      </p:sp>
      <p:sp>
        <p:nvSpPr>
          <p:cNvPr id="15" name="Rectangle 14">
            <a:extLst>
              <a:ext uri="{FF2B5EF4-FFF2-40B4-BE49-F238E27FC236}">
                <a16:creationId xmlns:a16="http://schemas.microsoft.com/office/drawing/2014/main" id="{3C16AFA8-1E1B-C240-9E69-C1D3E70A16C6}"/>
              </a:ext>
            </a:extLst>
          </p:cNvPr>
          <p:cNvSpPr/>
          <p:nvPr/>
        </p:nvSpPr>
        <p:spPr>
          <a:xfrm>
            <a:off x="6158753" y="919228"/>
            <a:ext cx="5862918" cy="2062103"/>
          </a:xfrm>
          <a:prstGeom prst="rect">
            <a:avLst/>
          </a:prstGeom>
        </p:spPr>
        <p:txBody>
          <a:bodyPr wrap="square">
            <a:spAutoFit/>
          </a:bodyPr>
          <a:lstStyle/>
          <a:p>
            <a:r>
              <a:rPr lang="en-US" sz="3200" i="1" dirty="0">
                <a:solidFill>
                  <a:schemeClr val="bg1"/>
                </a:solidFill>
                <a:latin typeface="Helvetica Light Oblique" panose="020B0403020202020204" pitchFamily="34" charset="0"/>
              </a:rPr>
              <a:t>“En-ROADS gives me a </a:t>
            </a:r>
            <a:r>
              <a:rPr lang="en-US" sz="3200" b="1" i="1" dirty="0">
                <a:solidFill>
                  <a:srgbClr val="FFC349"/>
                </a:solidFill>
                <a:latin typeface="Helvetica Bold Oblique" pitchFamily="2" charset="0"/>
              </a:rPr>
              <a:t>sense of integrity as a policymaker</a:t>
            </a:r>
            <a:r>
              <a:rPr lang="en-US" sz="3200" i="1" dirty="0">
                <a:solidFill>
                  <a:schemeClr val="bg1"/>
                </a:solidFill>
                <a:latin typeface="Helvetica Light Oblique" panose="020B0403020202020204" pitchFamily="34" charset="0"/>
              </a:rPr>
              <a:t> – I can see climate results in a </a:t>
            </a:r>
            <a:r>
              <a:rPr lang="en-US" sz="3200" b="1" i="1" dirty="0">
                <a:solidFill>
                  <a:srgbClr val="FFC349"/>
                </a:solidFill>
                <a:latin typeface="Helvetica Bold Oblique" pitchFamily="2" charset="0"/>
              </a:rPr>
              <a:t>scientifically validated tool</a:t>
            </a:r>
            <a:r>
              <a:rPr lang="en-US" sz="3200" i="1" dirty="0">
                <a:solidFill>
                  <a:schemeClr val="bg1"/>
                </a:solidFill>
                <a:latin typeface="Helvetica Light Oblique" panose="020B0403020202020204" pitchFamily="34" charset="0"/>
              </a:rPr>
              <a:t>.”</a:t>
            </a:r>
          </a:p>
        </p:txBody>
      </p:sp>
      <p:pic>
        <p:nvPicPr>
          <p:cNvPr id="14" name="Picture 13">
            <a:extLst>
              <a:ext uri="{FF2B5EF4-FFF2-40B4-BE49-F238E27FC236}">
                <a16:creationId xmlns:a16="http://schemas.microsoft.com/office/drawing/2014/main" id="{28005F8B-FCE6-C846-B7F6-2C0C3E48416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0648" y="754026"/>
            <a:ext cx="5284694" cy="5113405"/>
          </a:xfrm>
          <a:prstGeom prst="rect">
            <a:avLst/>
          </a:prstGeom>
        </p:spPr>
      </p:pic>
    </p:spTree>
    <p:extLst>
      <p:ext uri="{BB962C8B-B14F-4D97-AF65-F5344CB8AC3E}">
        <p14:creationId xmlns:p14="http://schemas.microsoft.com/office/powerpoint/2010/main" val="37962754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BF092804-EA38-C646-A55B-BA46005E4E1E}"/>
              </a:ext>
            </a:extLst>
          </p:cNvPr>
          <p:cNvSpPr txBox="1">
            <a:spLocks/>
          </p:cNvSpPr>
          <p:nvPr/>
        </p:nvSpPr>
        <p:spPr>
          <a:xfrm>
            <a:off x="6494928" y="4484780"/>
            <a:ext cx="4571197" cy="6359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chemeClr val="bg1"/>
                </a:solidFill>
                <a:latin typeface="Helvetica" pitchFamily="2" charset="0"/>
                <a:ea typeface="+mj-ea"/>
                <a:cs typeface="+mj-cs"/>
              </a:defRPr>
            </a:lvl1pPr>
          </a:lstStyle>
          <a:p>
            <a:r>
              <a:rPr lang="en-US" sz="3200" dirty="0">
                <a:solidFill>
                  <a:srgbClr val="FFC349"/>
                </a:solidFill>
              </a:rPr>
              <a:t>Rep. Greg Stanton</a:t>
            </a:r>
          </a:p>
        </p:txBody>
      </p:sp>
      <p:sp>
        <p:nvSpPr>
          <p:cNvPr id="11" name="Rectangle 10">
            <a:extLst>
              <a:ext uri="{FF2B5EF4-FFF2-40B4-BE49-F238E27FC236}">
                <a16:creationId xmlns:a16="http://schemas.microsoft.com/office/drawing/2014/main" id="{8BA05C26-5704-8546-BF74-6B547D6C1F6C}"/>
              </a:ext>
            </a:extLst>
          </p:cNvPr>
          <p:cNvSpPr/>
          <p:nvPr/>
        </p:nvSpPr>
        <p:spPr>
          <a:xfrm>
            <a:off x="6494929" y="5015358"/>
            <a:ext cx="4803003" cy="430887"/>
          </a:xfrm>
          <a:prstGeom prst="rect">
            <a:avLst/>
          </a:prstGeom>
        </p:spPr>
        <p:txBody>
          <a:bodyPr wrap="square">
            <a:spAutoFit/>
          </a:bodyPr>
          <a:lstStyle/>
          <a:p>
            <a:r>
              <a:rPr lang="en-US" sz="2100" dirty="0">
                <a:solidFill>
                  <a:srgbClr val="FFFFFF"/>
                </a:solidFill>
                <a:latin typeface="Helvetica" pitchFamily="2" charset="0"/>
              </a:rPr>
              <a:t>U.S. House of Representatives </a:t>
            </a:r>
          </a:p>
        </p:txBody>
      </p:sp>
      <p:sp>
        <p:nvSpPr>
          <p:cNvPr id="12" name="Rectangle 11">
            <a:extLst>
              <a:ext uri="{FF2B5EF4-FFF2-40B4-BE49-F238E27FC236}">
                <a16:creationId xmlns:a16="http://schemas.microsoft.com/office/drawing/2014/main" id="{14C66129-F2E1-E141-92A7-C882F45D3562}"/>
              </a:ext>
            </a:extLst>
          </p:cNvPr>
          <p:cNvSpPr/>
          <p:nvPr/>
        </p:nvSpPr>
        <p:spPr>
          <a:xfrm>
            <a:off x="6494929" y="5425039"/>
            <a:ext cx="4571197" cy="415498"/>
          </a:xfrm>
          <a:prstGeom prst="rect">
            <a:avLst/>
          </a:prstGeom>
        </p:spPr>
        <p:txBody>
          <a:bodyPr wrap="square">
            <a:spAutoFit/>
          </a:bodyPr>
          <a:lstStyle/>
          <a:p>
            <a:r>
              <a:rPr lang="en-US" sz="2100" i="1" dirty="0">
                <a:solidFill>
                  <a:srgbClr val="FFFFFF"/>
                </a:solidFill>
                <a:latin typeface="Helvetica Light Oblique" panose="020B0403020202020204" pitchFamily="34" charset="0"/>
              </a:rPr>
              <a:t>Arizona: 9</a:t>
            </a:r>
            <a:r>
              <a:rPr lang="en-US" sz="2100" i="1" baseline="30000" dirty="0">
                <a:solidFill>
                  <a:srgbClr val="FFFFFF"/>
                </a:solidFill>
                <a:latin typeface="Helvetica Light Oblique" panose="020B0403020202020204" pitchFamily="34" charset="0"/>
              </a:rPr>
              <a:t>th</a:t>
            </a:r>
            <a:r>
              <a:rPr lang="en-US" sz="2100" i="1" dirty="0">
                <a:solidFill>
                  <a:srgbClr val="FFFFFF"/>
                </a:solidFill>
                <a:latin typeface="Helvetica Light Oblique" panose="020B0403020202020204" pitchFamily="34" charset="0"/>
              </a:rPr>
              <a:t> District </a:t>
            </a:r>
          </a:p>
        </p:txBody>
      </p:sp>
      <p:sp>
        <p:nvSpPr>
          <p:cNvPr id="15" name="Rectangle 14">
            <a:extLst>
              <a:ext uri="{FF2B5EF4-FFF2-40B4-BE49-F238E27FC236}">
                <a16:creationId xmlns:a16="http://schemas.microsoft.com/office/drawing/2014/main" id="{3C16AFA8-1E1B-C240-9E69-C1D3E70A16C6}"/>
              </a:ext>
            </a:extLst>
          </p:cNvPr>
          <p:cNvSpPr/>
          <p:nvPr/>
        </p:nvSpPr>
        <p:spPr>
          <a:xfrm>
            <a:off x="6494928" y="1161275"/>
            <a:ext cx="5244353" cy="2308324"/>
          </a:xfrm>
          <a:prstGeom prst="rect">
            <a:avLst/>
          </a:prstGeom>
        </p:spPr>
        <p:txBody>
          <a:bodyPr wrap="square">
            <a:spAutoFit/>
          </a:bodyPr>
          <a:lstStyle/>
          <a:p>
            <a:r>
              <a:rPr lang="en-US" sz="3600" i="1" dirty="0">
                <a:solidFill>
                  <a:schemeClr val="bg1"/>
                </a:solidFill>
                <a:latin typeface="Helvetica Light Oblique" panose="020B0403020202020204" pitchFamily="34" charset="0"/>
              </a:rPr>
              <a:t>“This is a </a:t>
            </a:r>
            <a:r>
              <a:rPr lang="en-US" sz="3600" b="1" i="1" dirty="0">
                <a:solidFill>
                  <a:srgbClr val="FFC349"/>
                </a:solidFill>
                <a:latin typeface="Helvetica Bold Oblique" pitchFamily="2" charset="0"/>
              </a:rPr>
              <a:t>game-changer</a:t>
            </a:r>
            <a:r>
              <a:rPr lang="en-US" sz="3600" i="1" dirty="0">
                <a:solidFill>
                  <a:schemeClr val="bg1"/>
                </a:solidFill>
                <a:latin typeface="Helvetica Light Oblique" panose="020B0403020202020204" pitchFamily="34" charset="0"/>
              </a:rPr>
              <a:t> for how I think about climate change policy.”</a:t>
            </a:r>
          </a:p>
        </p:txBody>
      </p:sp>
      <p:pic>
        <p:nvPicPr>
          <p:cNvPr id="7" name="Picture 6">
            <a:extLst>
              <a:ext uri="{FF2B5EF4-FFF2-40B4-BE49-F238E27FC236}">
                <a16:creationId xmlns:a16="http://schemas.microsoft.com/office/drawing/2014/main" id="{3E43CFE0-EE8E-A845-B15F-2B4487D58D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5505" y="622996"/>
            <a:ext cx="5803247" cy="5701553"/>
          </a:xfrm>
          <a:prstGeom prst="rect">
            <a:avLst/>
          </a:prstGeom>
        </p:spPr>
      </p:pic>
    </p:spTree>
    <p:extLst>
      <p:ext uri="{BB962C8B-B14F-4D97-AF65-F5344CB8AC3E}">
        <p14:creationId xmlns:p14="http://schemas.microsoft.com/office/powerpoint/2010/main" val="24861132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BF092804-EA38-C646-A55B-BA46005E4E1E}"/>
              </a:ext>
            </a:extLst>
          </p:cNvPr>
          <p:cNvSpPr txBox="1">
            <a:spLocks/>
          </p:cNvSpPr>
          <p:nvPr/>
        </p:nvSpPr>
        <p:spPr>
          <a:xfrm>
            <a:off x="7931360" y="4296521"/>
            <a:ext cx="4571197" cy="6359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chemeClr val="bg1"/>
                </a:solidFill>
                <a:latin typeface="Helvetica" pitchFamily="2" charset="0"/>
                <a:ea typeface="+mj-ea"/>
                <a:cs typeface="+mj-cs"/>
              </a:defRPr>
            </a:lvl1pPr>
          </a:lstStyle>
          <a:p>
            <a:r>
              <a:rPr lang="en-US" sz="3200" dirty="0">
                <a:solidFill>
                  <a:srgbClr val="FFC349"/>
                </a:solidFill>
              </a:rPr>
              <a:t>Rep. David </a:t>
            </a:r>
            <a:r>
              <a:rPr lang="en-US" sz="3200" dirty="0" err="1">
                <a:solidFill>
                  <a:srgbClr val="FFC349"/>
                </a:solidFill>
              </a:rPr>
              <a:t>Trone</a:t>
            </a:r>
            <a:endParaRPr lang="en-US" sz="3200" dirty="0">
              <a:solidFill>
                <a:srgbClr val="FFC349"/>
              </a:solidFill>
            </a:endParaRPr>
          </a:p>
        </p:txBody>
      </p:sp>
      <p:sp>
        <p:nvSpPr>
          <p:cNvPr id="11" name="Rectangle 10">
            <a:extLst>
              <a:ext uri="{FF2B5EF4-FFF2-40B4-BE49-F238E27FC236}">
                <a16:creationId xmlns:a16="http://schemas.microsoft.com/office/drawing/2014/main" id="{8BA05C26-5704-8546-BF74-6B547D6C1F6C}"/>
              </a:ext>
            </a:extLst>
          </p:cNvPr>
          <p:cNvSpPr/>
          <p:nvPr/>
        </p:nvSpPr>
        <p:spPr>
          <a:xfrm>
            <a:off x="7931361" y="4827099"/>
            <a:ext cx="4803003" cy="430887"/>
          </a:xfrm>
          <a:prstGeom prst="rect">
            <a:avLst/>
          </a:prstGeom>
        </p:spPr>
        <p:txBody>
          <a:bodyPr wrap="square">
            <a:spAutoFit/>
          </a:bodyPr>
          <a:lstStyle/>
          <a:p>
            <a:r>
              <a:rPr lang="en-US" sz="2100" dirty="0">
                <a:solidFill>
                  <a:srgbClr val="FFFFFF"/>
                </a:solidFill>
                <a:latin typeface="Helvetica" pitchFamily="2" charset="0"/>
              </a:rPr>
              <a:t>U.S. House of Representatives </a:t>
            </a:r>
          </a:p>
        </p:txBody>
      </p:sp>
      <p:sp>
        <p:nvSpPr>
          <p:cNvPr id="12" name="Rectangle 11">
            <a:extLst>
              <a:ext uri="{FF2B5EF4-FFF2-40B4-BE49-F238E27FC236}">
                <a16:creationId xmlns:a16="http://schemas.microsoft.com/office/drawing/2014/main" id="{14C66129-F2E1-E141-92A7-C882F45D3562}"/>
              </a:ext>
            </a:extLst>
          </p:cNvPr>
          <p:cNvSpPr/>
          <p:nvPr/>
        </p:nvSpPr>
        <p:spPr>
          <a:xfrm>
            <a:off x="7931361" y="5236780"/>
            <a:ext cx="4571197" cy="415498"/>
          </a:xfrm>
          <a:prstGeom prst="rect">
            <a:avLst/>
          </a:prstGeom>
        </p:spPr>
        <p:txBody>
          <a:bodyPr wrap="square">
            <a:spAutoFit/>
          </a:bodyPr>
          <a:lstStyle/>
          <a:p>
            <a:r>
              <a:rPr lang="en-US" sz="2100" i="1" dirty="0">
                <a:solidFill>
                  <a:srgbClr val="FFFFFF"/>
                </a:solidFill>
                <a:latin typeface="Helvetica Light Oblique" panose="020B0403020202020204" pitchFamily="34" charset="0"/>
              </a:rPr>
              <a:t>Maryland: 6</a:t>
            </a:r>
            <a:r>
              <a:rPr lang="en-US" sz="2100" i="1" baseline="30000" dirty="0">
                <a:solidFill>
                  <a:srgbClr val="FFFFFF"/>
                </a:solidFill>
                <a:latin typeface="Helvetica Light Oblique" panose="020B0403020202020204" pitchFamily="34" charset="0"/>
              </a:rPr>
              <a:t>th</a:t>
            </a:r>
            <a:r>
              <a:rPr lang="en-US" sz="2100" i="1" dirty="0">
                <a:solidFill>
                  <a:srgbClr val="FFFFFF"/>
                </a:solidFill>
                <a:latin typeface="Helvetica Light Oblique" panose="020B0403020202020204" pitchFamily="34" charset="0"/>
              </a:rPr>
              <a:t> District </a:t>
            </a:r>
          </a:p>
        </p:txBody>
      </p:sp>
      <p:sp>
        <p:nvSpPr>
          <p:cNvPr id="15" name="Rectangle 14">
            <a:extLst>
              <a:ext uri="{FF2B5EF4-FFF2-40B4-BE49-F238E27FC236}">
                <a16:creationId xmlns:a16="http://schemas.microsoft.com/office/drawing/2014/main" id="{3C16AFA8-1E1B-C240-9E69-C1D3E70A16C6}"/>
              </a:ext>
            </a:extLst>
          </p:cNvPr>
          <p:cNvSpPr/>
          <p:nvPr/>
        </p:nvSpPr>
        <p:spPr>
          <a:xfrm>
            <a:off x="201705" y="442418"/>
            <a:ext cx="12532659" cy="738664"/>
          </a:xfrm>
          <a:prstGeom prst="rect">
            <a:avLst/>
          </a:prstGeom>
        </p:spPr>
        <p:txBody>
          <a:bodyPr wrap="square">
            <a:spAutoFit/>
          </a:bodyPr>
          <a:lstStyle/>
          <a:p>
            <a:r>
              <a:rPr lang="en-US" sz="4200" i="1" dirty="0">
                <a:solidFill>
                  <a:schemeClr val="bg1"/>
                </a:solidFill>
                <a:latin typeface="Helvetica Light Oblique" panose="020B0403020202020204" pitchFamily="34" charset="0"/>
              </a:rPr>
              <a:t>“This simulator is pretty </a:t>
            </a:r>
            <a:r>
              <a:rPr lang="en-US" sz="4200" b="1" i="1" dirty="0">
                <a:solidFill>
                  <a:srgbClr val="FFC349"/>
                </a:solidFill>
                <a:latin typeface="Helvetica Bold Oblique" pitchFamily="2" charset="0"/>
              </a:rPr>
              <a:t>un-</a:t>
            </a:r>
            <a:r>
              <a:rPr lang="en-US" sz="4200" b="1" i="1" dirty="0" err="1">
                <a:solidFill>
                  <a:srgbClr val="FFC349"/>
                </a:solidFill>
                <a:latin typeface="Helvetica Bold Oblique" pitchFamily="2" charset="0"/>
              </a:rPr>
              <a:t>friggin</a:t>
            </a:r>
            <a:r>
              <a:rPr lang="en-US" sz="4200" b="1" i="1" dirty="0">
                <a:solidFill>
                  <a:srgbClr val="FFC349"/>
                </a:solidFill>
                <a:latin typeface="Helvetica Bold Oblique" pitchFamily="2" charset="0"/>
              </a:rPr>
              <a:t>-believable.</a:t>
            </a:r>
            <a:r>
              <a:rPr lang="en-US" sz="4200" i="1" dirty="0">
                <a:solidFill>
                  <a:schemeClr val="bg1"/>
                </a:solidFill>
                <a:latin typeface="Helvetica Light Oblique" panose="020B0403020202020204" pitchFamily="34" charset="0"/>
              </a:rPr>
              <a:t>”</a:t>
            </a:r>
          </a:p>
        </p:txBody>
      </p:sp>
      <p:pic>
        <p:nvPicPr>
          <p:cNvPr id="8" name="Picture 7">
            <a:extLst>
              <a:ext uri="{FF2B5EF4-FFF2-40B4-BE49-F238E27FC236}">
                <a16:creationId xmlns:a16="http://schemas.microsoft.com/office/drawing/2014/main" id="{F0CAA3CE-3533-BF43-AD10-BC8EAC6CDD86}"/>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4000"/>
                    </a14:imgEffect>
                  </a14:imgLayer>
                </a14:imgProps>
              </a:ext>
              <a:ext uri="{28A0092B-C50C-407E-A947-70E740481C1C}">
                <a14:useLocalDpi xmlns:a14="http://schemas.microsoft.com/office/drawing/2010/main"/>
              </a:ext>
            </a:extLst>
          </a:blip>
          <a:srcRect/>
          <a:stretch/>
        </p:blipFill>
        <p:spPr>
          <a:xfrm>
            <a:off x="560013" y="1400323"/>
            <a:ext cx="7139540" cy="5009464"/>
          </a:xfrm>
          <a:prstGeom prst="rect">
            <a:avLst/>
          </a:prstGeom>
        </p:spPr>
      </p:pic>
    </p:spTree>
    <p:extLst>
      <p:ext uri="{BB962C8B-B14F-4D97-AF65-F5344CB8AC3E}">
        <p14:creationId xmlns:p14="http://schemas.microsoft.com/office/powerpoint/2010/main" val="33395912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D2FA4E-8E84-2E4D-80D6-D96975A35B65}"/>
              </a:ext>
            </a:extLst>
          </p:cNvPr>
          <p:cNvSpPr/>
          <p:nvPr/>
        </p:nvSpPr>
        <p:spPr>
          <a:xfrm>
            <a:off x="549799" y="1027906"/>
            <a:ext cx="4791635" cy="3293530"/>
          </a:xfrm>
          <a:prstGeom prst="rect">
            <a:avLst/>
          </a:prstGeom>
        </p:spPr>
        <p:txBody>
          <a:bodyPr wrap="square">
            <a:spAutoFit/>
          </a:bodyPr>
          <a:lstStyle/>
          <a:p>
            <a:pPr marL="0" marR="0">
              <a:lnSpc>
                <a:spcPct val="125000"/>
              </a:lnSpc>
              <a:spcBef>
                <a:spcPts val="0"/>
              </a:spcBef>
              <a:spcAft>
                <a:spcPts val="800"/>
              </a:spcAft>
            </a:pPr>
            <a:r>
              <a:rPr lang="en-US" sz="2400" dirty="0">
                <a:solidFill>
                  <a:schemeClr val="bg2">
                    <a:lumMod val="25000"/>
                  </a:schemeClr>
                </a:solidFill>
                <a:latin typeface="Helvetica Light" panose="020B0403020202020204" pitchFamily="34" charset="0"/>
                <a:ea typeface="Meiryo" panose="020B0604030504040204" pitchFamily="34" charset="-128"/>
                <a:cs typeface="Calibri" panose="020F0502020204030204" pitchFamily="34" charset="0"/>
              </a:rPr>
              <a:t>“Engaging with the En-ROADS climate simulation has been one of the best ways for me, as a policy maker, to learn about how solutions to tackle climate change can reinforce or interfere with one another.”</a:t>
            </a:r>
            <a:endParaRPr lang="en-US" sz="2400" dirty="0">
              <a:solidFill>
                <a:schemeClr val="bg2">
                  <a:lumMod val="25000"/>
                </a:schemeClr>
              </a:solidFill>
              <a:effectLst/>
              <a:latin typeface="Helvetica Light" panose="020B0403020202020204" pitchFamily="34" charset="0"/>
              <a:ea typeface="Meiryo" panose="020B0604030504040204" pitchFamily="34" charset="-128"/>
              <a:cs typeface="Times New Roman" panose="02020603050405020304" pitchFamily="18" charset="0"/>
            </a:endParaRPr>
          </a:p>
        </p:txBody>
      </p:sp>
      <p:sp>
        <p:nvSpPr>
          <p:cNvPr id="9" name="Text Placeholder 8">
            <a:extLst>
              <a:ext uri="{FF2B5EF4-FFF2-40B4-BE49-F238E27FC236}">
                <a16:creationId xmlns:a16="http://schemas.microsoft.com/office/drawing/2014/main" id="{CF7AA863-5D0B-B140-ACAC-5AD24941B827}"/>
              </a:ext>
            </a:extLst>
          </p:cNvPr>
          <p:cNvSpPr>
            <a:spLocks noGrp="1"/>
          </p:cNvSpPr>
          <p:nvPr>
            <p:ph sz="half" idx="1"/>
          </p:nvPr>
        </p:nvSpPr>
        <p:spPr>
          <a:xfrm>
            <a:off x="2375210" y="4594301"/>
            <a:ext cx="3139765" cy="1070519"/>
          </a:xfrm>
        </p:spPr>
        <p:txBody>
          <a:bodyPr>
            <a:normAutofit/>
          </a:bodyPr>
          <a:lstStyle/>
          <a:p>
            <a:pPr marL="0" indent="0">
              <a:buNone/>
            </a:pPr>
            <a:r>
              <a:rPr lang="en-US" sz="2000">
                <a:solidFill>
                  <a:schemeClr val="bg2">
                    <a:lumMod val="25000"/>
                  </a:schemeClr>
                </a:solidFill>
                <a:latin typeface="Helvetica Light" panose="020B0403020202020204" pitchFamily="34" charset="0"/>
                <a:ea typeface="Meiryo" panose="020B0604030504040204" pitchFamily="34" charset="-128"/>
                <a:cs typeface="Times New Roman" panose="02020603050405020304" pitchFamily="18" charset="0"/>
              </a:rPr>
              <a:t>- </a:t>
            </a:r>
            <a:r>
              <a:rPr lang="en-US" sz="2000" b="1">
                <a:solidFill>
                  <a:schemeClr val="bg2">
                    <a:lumMod val="25000"/>
                  </a:schemeClr>
                </a:solidFill>
                <a:ea typeface="Meiryo" panose="020B0604030504040204" pitchFamily="34" charset="-128"/>
                <a:cs typeface="Times New Roman" panose="02020603050405020304" pitchFamily="18" charset="0"/>
              </a:rPr>
              <a:t>Sheldon Whitehouse</a:t>
            </a:r>
          </a:p>
          <a:p>
            <a:pPr marL="0" indent="0">
              <a:buNone/>
            </a:pPr>
            <a:r>
              <a:rPr lang="en-US" sz="2000">
                <a:solidFill>
                  <a:schemeClr val="bg2">
                    <a:lumMod val="25000"/>
                  </a:schemeClr>
                </a:solidFill>
                <a:latin typeface="Helvetica Light" panose="020B0403020202020204" pitchFamily="34" charset="0"/>
                <a:ea typeface="Meiryo" panose="020B0604030504040204" pitchFamily="34" charset="-128"/>
                <a:cs typeface="Times New Roman" panose="02020603050405020304" pitchFamily="18" charset="0"/>
              </a:rPr>
              <a:t>  US Senator</a:t>
            </a:r>
            <a:endParaRPr lang="en-US" sz="2000">
              <a:solidFill>
                <a:schemeClr val="bg2">
                  <a:lumMod val="25000"/>
                </a:schemeClr>
              </a:solidFill>
            </a:endParaRPr>
          </a:p>
        </p:txBody>
      </p:sp>
      <p:pic>
        <p:nvPicPr>
          <p:cNvPr id="11" name="Picture 10">
            <a:extLst>
              <a:ext uri="{FF2B5EF4-FFF2-40B4-BE49-F238E27FC236}">
                <a16:creationId xmlns:a16="http://schemas.microsoft.com/office/drawing/2014/main" id="{11FD9A22-9031-EE40-A468-09C99B320F97}"/>
              </a:ext>
            </a:extLst>
          </p:cNvPr>
          <p:cNvPicPr>
            <a:picLocks noChangeAspect="1"/>
          </p:cNvPicPr>
          <p:nvPr/>
        </p:nvPicPr>
        <p:blipFill rotWithShape="1">
          <a:blip r:embed="rId2"/>
          <a:srcRect l="25719" r="6413"/>
          <a:stretch/>
        </p:blipFill>
        <p:spPr>
          <a:xfrm>
            <a:off x="6356793" y="1027906"/>
            <a:ext cx="5296232" cy="4505093"/>
          </a:xfrm>
          <a:prstGeom prst="rect">
            <a:avLst/>
          </a:prstGeom>
        </p:spPr>
      </p:pic>
      <p:sp>
        <p:nvSpPr>
          <p:cNvPr id="16" name="Title 7">
            <a:extLst>
              <a:ext uri="{FF2B5EF4-FFF2-40B4-BE49-F238E27FC236}">
                <a16:creationId xmlns:a16="http://schemas.microsoft.com/office/drawing/2014/main" id="{F63144A2-4A78-9946-AED0-75F2B295ABD8}"/>
              </a:ext>
            </a:extLst>
          </p:cNvPr>
          <p:cNvSpPr txBox="1">
            <a:spLocks/>
          </p:cNvSpPr>
          <p:nvPr/>
        </p:nvSpPr>
        <p:spPr>
          <a:xfrm>
            <a:off x="6356793" y="5504599"/>
            <a:ext cx="3363952" cy="7345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Helvetica" pitchFamily="2" charset="0"/>
                <a:ea typeface="+mj-ea"/>
                <a:cs typeface="+mj-cs"/>
              </a:defRPr>
            </a:lvl1pPr>
          </a:lstStyle>
          <a:p>
            <a:pPr fontAlgn="auto">
              <a:spcAft>
                <a:spcPts val="0"/>
              </a:spcAft>
            </a:pPr>
            <a:r>
              <a:rPr lang="en-US" sz="2200" b="0">
                <a:solidFill>
                  <a:srgbClr val="FFBE4A"/>
                </a:solidFill>
                <a:latin typeface="Helvetica Light" panose="020B0403020202020204" pitchFamily="34" charset="0"/>
              </a:rPr>
              <a:t>WASHINGTON DC</a:t>
            </a:r>
            <a:endParaRPr lang="en-US" sz="2200" b="0">
              <a:solidFill>
                <a:srgbClr val="FFBE4A"/>
              </a:solidFill>
              <a:effectLst>
                <a:outerShdw blurRad="50800" dist="38100" dir="5400000" algn="ctr" rotWithShape="0">
                  <a:prstClr val="black">
                    <a:alpha val="73000"/>
                  </a:prstClr>
                </a:outerShdw>
              </a:effectLst>
              <a:latin typeface="Helvetica Light" panose="020B0403020202020204" pitchFamily="34" charset="0"/>
            </a:endParaRPr>
          </a:p>
        </p:txBody>
      </p:sp>
    </p:spTree>
    <p:extLst>
      <p:ext uri="{BB962C8B-B14F-4D97-AF65-F5344CB8AC3E}">
        <p14:creationId xmlns:p14="http://schemas.microsoft.com/office/powerpoint/2010/main" val="19251151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80C31C-9723-534E-A236-126BDE6E11DA}"/>
              </a:ext>
            </a:extLst>
          </p:cNvPr>
          <p:cNvPicPr>
            <a:picLocks noChangeAspect="1"/>
          </p:cNvPicPr>
          <p:nvPr/>
        </p:nvPicPr>
        <p:blipFill>
          <a:blip r:embed="rId2"/>
          <a:stretch>
            <a:fillRect/>
          </a:stretch>
        </p:blipFill>
        <p:spPr>
          <a:xfrm>
            <a:off x="5911970" y="973043"/>
            <a:ext cx="5728645" cy="5285357"/>
          </a:xfrm>
          <a:prstGeom prst="rect">
            <a:avLst/>
          </a:prstGeom>
        </p:spPr>
      </p:pic>
      <p:pic>
        <p:nvPicPr>
          <p:cNvPr id="5" name="Picture 4">
            <a:extLst>
              <a:ext uri="{FF2B5EF4-FFF2-40B4-BE49-F238E27FC236}">
                <a16:creationId xmlns:a16="http://schemas.microsoft.com/office/drawing/2014/main" id="{AB57DC1C-5300-5A42-92AF-DDE8C209F5E4}"/>
              </a:ext>
            </a:extLst>
          </p:cNvPr>
          <p:cNvPicPr>
            <a:picLocks noChangeAspect="1"/>
          </p:cNvPicPr>
          <p:nvPr/>
        </p:nvPicPr>
        <p:blipFill>
          <a:blip r:embed="rId3"/>
          <a:stretch>
            <a:fillRect/>
          </a:stretch>
        </p:blipFill>
        <p:spPr>
          <a:xfrm>
            <a:off x="1152230" y="1187268"/>
            <a:ext cx="3478437" cy="4693129"/>
          </a:xfrm>
          <a:prstGeom prst="rect">
            <a:avLst/>
          </a:prstGeom>
        </p:spPr>
      </p:pic>
    </p:spTree>
    <p:extLst>
      <p:ext uri="{BB962C8B-B14F-4D97-AF65-F5344CB8AC3E}">
        <p14:creationId xmlns:p14="http://schemas.microsoft.com/office/powerpoint/2010/main" val="22800964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4E7F7-FCF7-3B40-B4A7-E80E1A905A80}"/>
              </a:ext>
            </a:extLst>
          </p:cNvPr>
          <p:cNvSpPr>
            <a:spLocks noGrp="1"/>
          </p:cNvSpPr>
          <p:nvPr>
            <p:ph type="ctrTitle"/>
          </p:nvPr>
        </p:nvSpPr>
        <p:spPr>
          <a:xfrm>
            <a:off x="1596572" y="2196420"/>
            <a:ext cx="9144000" cy="2387600"/>
          </a:xfrm>
        </p:spPr>
        <p:txBody>
          <a:bodyPr>
            <a:normAutofit/>
          </a:bodyPr>
          <a:lstStyle/>
          <a:p>
            <a:r>
              <a:rPr lang="en-US" sz="8000" dirty="0"/>
              <a:t>Multisolving</a:t>
            </a:r>
          </a:p>
        </p:txBody>
      </p:sp>
    </p:spTree>
    <p:extLst>
      <p:ext uri="{BB962C8B-B14F-4D97-AF65-F5344CB8AC3E}">
        <p14:creationId xmlns:p14="http://schemas.microsoft.com/office/powerpoint/2010/main" val="1292469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eberg2.png"/>
          <p:cNvPicPr>
            <a:picLocks noChangeAspect="1"/>
          </p:cNvPicPr>
          <p:nvPr/>
        </p:nvPicPr>
        <p:blipFill rotWithShape="1">
          <a:blip r:embed="rId3">
            <a:extLst>
              <a:ext uri="{28A0092B-C50C-407E-A947-70E740481C1C}">
                <a14:useLocalDpi xmlns:a14="http://schemas.microsoft.com/office/drawing/2010/main" val="0"/>
              </a:ext>
            </a:extLst>
          </a:blip>
          <a:srcRect b="-6096"/>
          <a:stretch/>
        </p:blipFill>
        <p:spPr>
          <a:xfrm>
            <a:off x="2483725" y="595939"/>
            <a:ext cx="5839210" cy="5826630"/>
          </a:xfrm>
          <a:prstGeom prst="rect">
            <a:avLst/>
          </a:prstGeom>
        </p:spPr>
      </p:pic>
      <p:sp>
        <p:nvSpPr>
          <p:cNvPr id="4" name="Rectangle 3"/>
          <p:cNvSpPr/>
          <p:nvPr/>
        </p:nvSpPr>
        <p:spPr>
          <a:xfrm>
            <a:off x="3934099" y="2192689"/>
            <a:ext cx="4021964" cy="461665"/>
          </a:xfrm>
          <a:prstGeom prst="rect">
            <a:avLst/>
          </a:prstGeom>
        </p:spPr>
        <p:txBody>
          <a:bodyPr wrap="square">
            <a:spAutoFit/>
          </a:bodyPr>
          <a:lstStyle/>
          <a:p>
            <a:pPr lvl="0"/>
            <a:r>
              <a:rPr lang="en-US" sz="2400" dirty="0">
                <a:solidFill>
                  <a:schemeClr val="bg1"/>
                </a:solidFill>
                <a:latin typeface="Marker Felt"/>
                <a:cs typeface="Marker Felt"/>
              </a:rPr>
              <a:t>Patterns of Behavior</a:t>
            </a:r>
          </a:p>
        </p:txBody>
      </p:sp>
      <p:sp>
        <p:nvSpPr>
          <p:cNvPr id="5" name="Rectangle 4"/>
          <p:cNvSpPr/>
          <p:nvPr/>
        </p:nvSpPr>
        <p:spPr>
          <a:xfrm>
            <a:off x="3624768" y="4122385"/>
            <a:ext cx="4021962" cy="738664"/>
          </a:xfrm>
          <a:prstGeom prst="rect">
            <a:avLst/>
          </a:prstGeom>
        </p:spPr>
        <p:txBody>
          <a:bodyPr wrap="square">
            <a:spAutoFit/>
          </a:bodyPr>
          <a:lstStyle/>
          <a:p>
            <a:pPr lvl="0" algn="ctr"/>
            <a:r>
              <a:rPr lang="en-US" sz="2100" dirty="0">
                <a:solidFill>
                  <a:schemeClr val="bg1"/>
                </a:solidFill>
                <a:latin typeface="Marker Felt"/>
                <a:cs typeface="Marker Felt"/>
              </a:rPr>
              <a:t>Systemic Structure </a:t>
            </a:r>
          </a:p>
          <a:p>
            <a:pPr lvl="0" algn="ctr"/>
            <a:r>
              <a:rPr lang="en-US" sz="2100" dirty="0">
                <a:solidFill>
                  <a:schemeClr val="bg1"/>
                </a:solidFill>
                <a:latin typeface="Marker Felt"/>
                <a:cs typeface="Marker Felt"/>
              </a:rPr>
              <a:t>&amp; Mindsets</a:t>
            </a:r>
          </a:p>
        </p:txBody>
      </p:sp>
      <p:sp>
        <p:nvSpPr>
          <p:cNvPr id="6" name="Rectangle 5"/>
          <p:cNvSpPr/>
          <p:nvPr/>
        </p:nvSpPr>
        <p:spPr>
          <a:xfrm>
            <a:off x="5242151" y="1173334"/>
            <a:ext cx="1405861" cy="461665"/>
          </a:xfrm>
          <a:prstGeom prst="rect">
            <a:avLst/>
          </a:prstGeom>
        </p:spPr>
        <p:txBody>
          <a:bodyPr wrap="square">
            <a:spAutoFit/>
          </a:bodyPr>
          <a:lstStyle/>
          <a:p>
            <a:pPr lvl="0"/>
            <a:r>
              <a:rPr lang="en-US" sz="2400" dirty="0">
                <a:latin typeface="Marker Felt"/>
                <a:cs typeface="Marker Felt"/>
              </a:rPr>
              <a:t>Events</a:t>
            </a:r>
          </a:p>
        </p:txBody>
      </p:sp>
      <p:sp>
        <p:nvSpPr>
          <p:cNvPr id="2" name="Rectangle 1"/>
          <p:cNvSpPr/>
          <p:nvPr/>
        </p:nvSpPr>
        <p:spPr>
          <a:xfrm>
            <a:off x="5700727" y="688992"/>
            <a:ext cx="4011081" cy="738664"/>
          </a:xfrm>
          <a:prstGeom prst="rect">
            <a:avLst/>
          </a:prstGeom>
        </p:spPr>
        <p:txBody>
          <a:bodyPr wrap="square">
            <a:spAutoFit/>
          </a:bodyPr>
          <a:lstStyle/>
          <a:p>
            <a:pPr algn="ctr"/>
            <a:r>
              <a:rPr lang="en-US" sz="2100" dirty="0">
                <a:solidFill>
                  <a:srgbClr val="F58B39"/>
                </a:solidFill>
                <a:latin typeface="Marker Felt"/>
                <a:cs typeface="Marker Felt"/>
              </a:rPr>
              <a:t>Reactive &amp;</a:t>
            </a:r>
          </a:p>
          <a:p>
            <a:pPr algn="ctr"/>
            <a:r>
              <a:rPr lang="en-US" sz="2100" dirty="0">
                <a:solidFill>
                  <a:srgbClr val="F58B39"/>
                </a:solidFill>
                <a:latin typeface="Marker Felt"/>
                <a:cs typeface="Marker Felt"/>
              </a:rPr>
              <a:t>Responsive</a:t>
            </a:r>
          </a:p>
        </p:txBody>
      </p:sp>
      <p:sp>
        <p:nvSpPr>
          <p:cNvPr id="7" name="Rectangle 6"/>
          <p:cNvSpPr/>
          <p:nvPr/>
        </p:nvSpPr>
        <p:spPr>
          <a:xfrm>
            <a:off x="6169751" y="1934932"/>
            <a:ext cx="4011081" cy="738664"/>
          </a:xfrm>
          <a:prstGeom prst="rect">
            <a:avLst/>
          </a:prstGeom>
        </p:spPr>
        <p:txBody>
          <a:bodyPr wrap="square">
            <a:spAutoFit/>
          </a:bodyPr>
          <a:lstStyle/>
          <a:p>
            <a:pPr algn="ctr"/>
            <a:r>
              <a:rPr lang="en-US" sz="2100" dirty="0">
                <a:solidFill>
                  <a:srgbClr val="F58B39"/>
                </a:solidFill>
                <a:latin typeface="Marker Felt"/>
                <a:cs typeface="Marker Felt"/>
              </a:rPr>
              <a:t>Adaptive &amp;</a:t>
            </a:r>
          </a:p>
          <a:p>
            <a:pPr algn="ctr"/>
            <a:r>
              <a:rPr lang="en-US" sz="2100" dirty="0">
                <a:solidFill>
                  <a:srgbClr val="F58B39"/>
                </a:solidFill>
                <a:latin typeface="Marker Felt"/>
                <a:cs typeface="Marker Felt"/>
              </a:rPr>
              <a:t>Proactive</a:t>
            </a:r>
          </a:p>
        </p:txBody>
      </p:sp>
      <p:sp>
        <p:nvSpPr>
          <p:cNvPr id="8" name="Rectangle 7"/>
          <p:cNvSpPr/>
          <p:nvPr/>
        </p:nvSpPr>
        <p:spPr>
          <a:xfrm>
            <a:off x="5815361" y="4616501"/>
            <a:ext cx="4011081" cy="738664"/>
          </a:xfrm>
          <a:prstGeom prst="rect">
            <a:avLst/>
          </a:prstGeom>
        </p:spPr>
        <p:txBody>
          <a:bodyPr wrap="square">
            <a:spAutoFit/>
          </a:bodyPr>
          <a:lstStyle/>
          <a:p>
            <a:pPr algn="ctr"/>
            <a:r>
              <a:rPr lang="en-US" sz="2100" dirty="0">
                <a:solidFill>
                  <a:srgbClr val="F58B39"/>
                </a:solidFill>
                <a:latin typeface="Marker Felt"/>
                <a:cs typeface="Marker Felt"/>
              </a:rPr>
              <a:t>Creative &amp; </a:t>
            </a:r>
          </a:p>
          <a:p>
            <a:pPr algn="ctr"/>
            <a:r>
              <a:rPr lang="en-US" sz="2100" dirty="0">
                <a:solidFill>
                  <a:srgbClr val="F58B39"/>
                </a:solidFill>
                <a:latin typeface="Marker Felt"/>
                <a:cs typeface="Marker Felt"/>
              </a:rPr>
              <a:t>Transformative</a:t>
            </a:r>
          </a:p>
        </p:txBody>
      </p:sp>
    </p:spTree>
    <p:extLst>
      <p:ext uri="{BB962C8B-B14F-4D97-AF65-F5344CB8AC3E}">
        <p14:creationId xmlns:p14="http://schemas.microsoft.com/office/powerpoint/2010/main" val="42598888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 y="2607121"/>
            <a:ext cx="12191999" cy="2021002"/>
          </a:xfrm>
          <a:prstGeom prst="rect">
            <a:avLst/>
          </a:prstGeom>
          <a:solidFill>
            <a:schemeClr val="accent1">
              <a:lumMod val="75000"/>
              <a:alpha val="89000"/>
            </a:schemeClr>
          </a:solidFill>
        </p:spPr>
        <p:txBody>
          <a:bodyPr wrap="square" rtlCol="0">
            <a:spAutoFit/>
          </a:bodyPr>
          <a:lstStyle/>
          <a:p>
            <a:pPr algn="ctr"/>
            <a:r>
              <a:rPr lang="en-US" sz="5333" dirty="0">
                <a:solidFill>
                  <a:schemeClr val="bg1"/>
                </a:solidFill>
                <a:ea typeface="Rockwell" charset="0"/>
                <a:cs typeface="Rockwell" charset="0"/>
              </a:rPr>
              <a:t>MULTISOLVING: </a:t>
            </a:r>
          </a:p>
          <a:p>
            <a:pPr algn="ctr"/>
            <a:endParaRPr lang="en-US" sz="800" dirty="0">
              <a:solidFill>
                <a:schemeClr val="bg1"/>
              </a:solidFill>
              <a:ea typeface="Rockwell" charset="0"/>
              <a:cs typeface="Rockwell" charset="0"/>
            </a:endParaRPr>
          </a:p>
          <a:p>
            <a:pPr lvl="1"/>
            <a:r>
              <a:rPr lang="en-US" sz="3200" i="1" spc="300" dirty="0">
                <a:solidFill>
                  <a:schemeClr val="bg1"/>
                </a:solidFill>
                <a:ea typeface="Rockwell" charset="0"/>
                <a:cs typeface="Rockwell" charset="0"/>
              </a:rPr>
              <a:t>protecting the climate while improving health, equity, and well-being</a:t>
            </a:r>
          </a:p>
        </p:txBody>
      </p:sp>
    </p:spTree>
    <p:extLst>
      <p:ext uri="{BB962C8B-B14F-4D97-AF65-F5344CB8AC3E}">
        <p14:creationId xmlns:p14="http://schemas.microsoft.com/office/powerpoint/2010/main" val="34981318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6E14241-2D46-D742-AD01-C1C49BD6B9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37541" y="231494"/>
            <a:ext cx="6817796" cy="6476035"/>
          </a:xfrm>
          <a:prstGeom prst="rect">
            <a:avLst/>
          </a:prstGeom>
        </p:spPr>
      </p:pic>
      <p:sp>
        <p:nvSpPr>
          <p:cNvPr id="7" name="TextBox 6"/>
          <p:cNvSpPr txBox="1"/>
          <p:nvPr/>
        </p:nvSpPr>
        <p:spPr>
          <a:xfrm>
            <a:off x="532436" y="1883208"/>
            <a:ext cx="2101582" cy="2416046"/>
          </a:xfrm>
          <a:prstGeom prst="rect">
            <a:avLst/>
          </a:prstGeom>
          <a:solidFill>
            <a:schemeClr val="accent1">
              <a:lumMod val="75000"/>
              <a:alpha val="87000"/>
            </a:schemeClr>
          </a:solidFill>
        </p:spPr>
        <p:txBody>
          <a:bodyPr wrap="square" rtlCol="0">
            <a:spAutoFit/>
          </a:bodyPr>
          <a:lstStyle/>
          <a:p>
            <a:r>
              <a:rPr lang="en-US" sz="4000" dirty="0">
                <a:solidFill>
                  <a:schemeClr val="bg1"/>
                </a:solidFill>
                <a:ea typeface="Rockwell" charset="0"/>
                <a:cs typeface="Rockwell" charset="0"/>
              </a:rPr>
              <a:t>FLOWER</a:t>
            </a:r>
          </a:p>
          <a:p>
            <a:r>
              <a:rPr lang="en-US" sz="2100" u="sng" dirty="0">
                <a:solidFill>
                  <a:schemeClr val="bg1"/>
                </a:solidFill>
                <a:ea typeface="Rockwell" charset="0"/>
                <a:cs typeface="Rockwell" charset="0"/>
              </a:rPr>
              <a:t>F</a:t>
            </a:r>
            <a:r>
              <a:rPr lang="en-US" sz="2100" dirty="0">
                <a:solidFill>
                  <a:schemeClr val="bg1"/>
                </a:solidFill>
                <a:ea typeface="Rockwell" charset="0"/>
                <a:cs typeface="Rockwell" charset="0"/>
              </a:rPr>
              <a:t>ramework for </a:t>
            </a:r>
            <a:r>
              <a:rPr lang="en-US" sz="2100" u="sng" dirty="0">
                <a:solidFill>
                  <a:schemeClr val="bg1"/>
                </a:solidFill>
                <a:ea typeface="Rockwell" charset="0"/>
                <a:cs typeface="Rockwell" charset="0"/>
              </a:rPr>
              <a:t>Lo</a:t>
            </a:r>
            <a:r>
              <a:rPr lang="en-US" sz="2100" dirty="0">
                <a:solidFill>
                  <a:schemeClr val="bg1"/>
                </a:solidFill>
                <a:ea typeface="Rockwell" charset="0"/>
                <a:cs typeface="Rockwell" charset="0"/>
              </a:rPr>
              <a:t>ng-term, </a:t>
            </a:r>
            <a:r>
              <a:rPr lang="en-US" sz="2100" u="sng" dirty="0">
                <a:solidFill>
                  <a:schemeClr val="bg1"/>
                </a:solidFill>
                <a:ea typeface="Rockwell" charset="0"/>
                <a:cs typeface="Rockwell" charset="0"/>
              </a:rPr>
              <a:t>W</a:t>
            </a:r>
            <a:r>
              <a:rPr lang="en-US" sz="2100" dirty="0">
                <a:solidFill>
                  <a:schemeClr val="bg1"/>
                </a:solidFill>
                <a:ea typeface="Rockwell" charset="0"/>
                <a:cs typeface="Rockwell" charset="0"/>
              </a:rPr>
              <a:t>hole-system, </a:t>
            </a:r>
            <a:r>
              <a:rPr lang="en-US" sz="2100" u="sng" dirty="0">
                <a:solidFill>
                  <a:schemeClr val="bg1"/>
                </a:solidFill>
                <a:ea typeface="Rockwell" charset="0"/>
                <a:cs typeface="Rockwell" charset="0"/>
              </a:rPr>
              <a:t>E</a:t>
            </a:r>
            <a:r>
              <a:rPr lang="en-US" sz="2100" dirty="0">
                <a:solidFill>
                  <a:schemeClr val="bg1"/>
                </a:solidFill>
                <a:ea typeface="Rockwell" charset="0"/>
                <a:cs typeface="Rockwell" charset="0"/>
              </a:rPr>
              <a:t>quity-based </a:t>
            </a:r>
            <a:r>
              <a:rPr lang="en-US" sz="2100" u="sng" dirty="0">
                <a:solidFill>
                  <a:schemeClr val="bg1"/>
                </a:solidFill>
                <a:ea typeface="Rockwell" charset="0"/>
                <a:cs typeface="Rockwell" charset="0"/>
              </a:rPr>
              <a:t>R</a:t>
            </a:r>
            <a:r>
              <a:rPr lang="en-US" sz="2100" dirty="0">
                <a:solidFill>
                  <a:schemeClr val="bg1"/>
                </a:solidFill>
                <a:ea typeface="Rockwell" charset="0"/>
                <a:cs typeface="Rockwell" charset="0"/>
              </a:rPr>
              <a:t>eflection</a:t>
            </a:r>
          </a:p>
          <a:p>
            <a:endParaRPr lang="en-US" sz="600" dirty="0">
              <a:solidFill>
                <a:schemeClr val="bg1"/>
              </a:solidFill>
              <a:ea typeface="Rockwell" charset="0"/>
              <a:cs typeface="Rockwell" charset="0"/>
            </a:endParaRPr>
          </a:p>
        </p:txBody>
      </p:sp>
    </p:spTree>
    <p:extLst>
      <p:ext uri="{BB962C8B-B14F-4D97-AF65-F5344CB8AC3E}">
        <p14:creationId xmlns:p14="http://schemas.microsoft.com/office/powerpoint/2010/main" val="29096231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865C3A-34EC-8E40-84D7-550E1D199383}"/>
              </a:ext>
            </a:extLst>
          </p:cNvPr>
          <p:cNvPicPr>
            <a:picLocks noChangeAspect="1"/>
          </p:cNvPicPr>
          <p:nvPr/>
        </p:nvPicPr>
        <p:blipFill>
          <a:blip r:embed="rId2"/>
          <a:stretch>
            <a:fillRect/>
          </a:stretch>
        </p:blipFill>
        <p:spPr>
          <a:xfrm>
            <a:off x="2955235" y="294616"/>
            <a:ext cx="5071706" cy="6563384"/>
          </a:xfrm>
          <a:prstGeom prst="rect">
            <a:avLst/>
          </a:prstGeom>
        </p:spPr>
      </p:pic>
    </p:spTree>
    <p:extLst>
      <p:ext uri="{BB962C8B-B14F-4D97-AF65-F5344CB8AC3E}">
        <p14:creationId xmlns:p14="http://schemas.microsoft.com/office/powerpoint/2010/main" val="11927591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84CA94-8ED1-7F42-9EA6-F6E5378497A9}"/>
              </a:ext>
            </a:extLst>
          </p:cNvPr>
          <p:cNvPicPr>
            <a:picLocks noChangeAspect="1"/>
          </p:cNvPicPr>
          <p:nvPr/>
        </p:nvPicPr>
        <p:blipFill rotWithShape="1">
          <a:blip r:embed="rId3"/>
          <a:srcRect r="68676"/>
          <a:stretch/>
        </p:blipFill>
        <p:spPr>
          <a:xfrm>
            <a:off x="118872" y="566928"/>
            <a:ext cx="1536192" cy="1509546"/>
          </a:xfrm>
          <a:prstGeom prst="rect">
            <a:avLst/>
          </a:prstGeom>
        </p:spPr>
      </p:pic>
      <p:sp>
        <p:nvSpPr>
          <p:cNvPr id="7" name="Text Placeholder 6"/>
          <p:cNvSpPr>
            <a:spLocks noGrp="1"/>
          </p:cNvSpPr>
          <p:nvPr>
            <p:ph type="body" sz="half" idx="4294967295"/>
          </p:nvPr>
        </p:nvSpPr>
        <p:spPr>
          <a:xfrm>
            <a:off x="515865" y="2050010"/>
            <a:ext cx="6637338" cy="1738312"/>
          </a:xfrm>
        </p:spPr>
        <p:txBody>
          <a:bodyPr numCol="2">
            <a:noAutofit/>
          </a:bodyPr>
          <a:lstStyle/>
          <a:p>
            <a:pPr>
              <a:lnSpc>
                <a:spcPct val="100000"/>
              </a:lnSpc>
            </a:pPr>
            <a:r>
              <a:rPr lang="en-US" sz="2000" b="1" dirty="0"/>
              <a:t>Goals</a:t>
            </a:r>
          </a:p>
          <a:p>
            <a:pPr marL="571486" lvl="1" indent="-293681">
              <a:lnSpc>
                <a:spcPct val="100000"/>
              </a:lnSpc>
              <a:spcBef>
                <a:spcPts val="0"/>
              </a:spcBef>
              <a:buFont typeface="Arial" charset="0"/>
              <a:buChar char="•"/>
            </a:pPr>
            <a:r>
              <a:rPr lang="en-US" sz="1800" dirty="0"/>
              <a:t>Improve food security</a:t>
            </a:r>
          </a:p>
          <a:p>
            <a:pPr marL="571486" lvl="1" indent="-293681">
              <a:lnSpc>
                <a:spcPct val="100000"/>
              </a:lnSpc>
              <a:spcBef>
                <a:spcPts val="0"/>
              </a:spcBef>
              <a:buFont typeface="Arial" charset="0"/>
              <a:buChar char="•"/>
            </a:pPr>
            <a:r>
              <a:rPr lang="en-US" sz="1800" dirty="0"/>
              <a:t>Increase urban forestry canopy</a:t>
            </a:r>
          </a:p>
          <a:p>
            <a:pPr marL="571486" lvl="1" indent="-293681">
              <a:lnSpc>
                <a:spcPct val="100000"/>
              </a:lnSpc>
              <a:spcBef>
                <a:spcPts val="0"/>
              </a:spcBef>
              <a:buFont typeface="Arial" charset="0"/>
              <a:buChar char="•"/>
            </a:pPr>
            <a:r>
              <a:rPr lang="en-US" sz="1800" dirty="0"/>
              <a:t>Build community ties</a:t>
            </a:r>
          </a:p>
          <a:p>
            <a:pPr marL="571486" lvl="1" indent="-293681">
              <a:lnSpc>
                <a:spcPct val="100000"/>
              </a:lnSpc>
              <a:spcBef>
                <a:spcPts val="0"/>
              </a:spcBef>
              <a:buFont typeface="Arial" charset="0"/>
              <a:buChar char="•"/>
            </a:pPr>
            <a:r>
              <a:rPr lang="en-US" sz="1800" dirty="0"/>
              <a:t>Reduce flooding and runoff</a:t>
            </a:r>
          </a:p>
          <a:p>
            <a:pPr>
              <a:lnSpc>
                <a:spcPct val="100000"/>
              </a:lnSpc>
            </a:pPr>
            <a:endParaRPr lang="en-US" sz="2000" b="1" dirty="0"/>
          </a:p>
          <a:p>
            <a:pPr>
              <a:lnSpc>
                <a:spcPct val="100000"/>
              </a:lnSpc>
            </a:pPr>
            <a:r>
              <a:rPr lang="en-US" sz="2000" b="1" dirty="0"/>
              <a:t>Collaborators</a:t>
            </a:r>
          </a:p>
          <a:p>
            <a:pPr marL="571486" lvl="1" indent="-293681">
              <a:lnSpc>
                <a:spcPct val="100000"/>
              </a:lnSpc>
              <a:spcBef>
                <a:spcPts val="0"/>
              </a:spcBef>
              <a:buFont typeface="Arial" charset="0"/>
              <a:buChar char="•"/>
            </a:pPr>
            <a:r>
              <a:rPr lang="en-US" sz="1800" dirty="0"/>
              <a:t>Civic Works</a:t>
            </a:r>
          </a:p>
          <a:p>
            <a:pPr marL="571486" lvl="1" indent="-293681">
              <a:lnSpc>
                <a:spcPct val="100000"/>
              </a:lnSpc>
              <a:spcBef>
                <a:spcPts val="0"/>
              </a:spcBef>
              <a:buFont typeface="Arial" charset="0"/>
              <a:buChar char="•"/>
            </a:pPr>
            <a:r>
              <a:rPr lang="en-US" sz="1800" dirty="0" err="1"/>
              <a:t>TreeBaltimore</a:t>
            </a:r>
            <a:r>
              <a:rPr lang="en-US" sz="1800" dirty="0"/>
              <a:t> </a:t>
            </a:r>
          </a:p>
          <a:p>
            <a:pPr marL="571486" lvl="1" indent="-293681">
              <a:lnSpc>
                <a:spcPct val="100000"/>
              </a:lnSpc>
              <a:spcBef>
                <a:spcPts val="0"/>
              </a:spcBef>
              <a:buFont typeface="Arial" charset="0"/>
              <a:buChar char="•"/>
            </a:pPr>
            <a:r>
              <a:rPr lang="en-US" sz="1800" dirty="0"/>
              <a:t>Office of Sustainability </a:t>
            </a:r>
          </a:p>
          <a:p>
            <a:pPr marL="571486" lvl="1" indent="-293681">
              <a:lnSpc>
                <a:spcPct val="100000"/>
              </a:lnSpc>
              <a:spcBef>
                <a:spcPts val="0"/>
              </a:spcBef>
              <a:buFont typeface="Arial" charset="0"/>
              <a:buChar char="•"/>
            </a:pPr>
            <a:r>
              <a:rPr lang="en-US" sz="1800" dirty="0"/>
              <a:t>Baltimore Gas &amp; Electric</a:t>
            </a:r>
          </a:p>
          <a:p>
            <a:pPr marL="571486" lvl="1" indent="-293681">
              <a:lnSpc>
                <a:spcPct val="100000"/>
              </a:lnSpc>
              <a:spcBef>
                <a:spcPts val="0"/>
              </a:spcBef>
              <a:buFont typeface="Arial" charset="0"/>
              <a:buChar char="•"/>
            </a:pPr>
            <a:r>
              <a:rPr lang="en-US" sz="1800" dirty="0"/>
              <a:t>Department of Public Works</a:t>
            </a:r>
          </a:p>
          <a:p>
            <a:pPr marL="277805" lvl="1">
              <a:lnSpc>
                <a:spcPct val="100000"/>
              </a:lnSpc>
              <a:spcBef>
                <a:spcPts val="0"/>
              </a:spcBef>
            </a:pPr>
            <a:endParaRPr lang="en-US" sz="1800" dirty="0"/>
          </a:p>
        </p:txBody>
      </p:sp>
      <p:sp>
        <p:nvSpPr>
          <p:cNvPr id="10" name="TextBox 9">
            <a:extLst>
              <a:ext uri="{FF2B5EF4-FFF2-40B4-BE49-F238E27FC236}">
                <a16:creationId xmlns:a16="http://schemas.microsoft.com/office/drawing/2014/main" id="{03A75B57-2B98-BB41-B7EF-FBD2BC24EB57}"/>
              </a:ext>
            </a:extLst>
          </p:cNvPr>
          <p:cNvSpPr txBox="1"/>
          <p:nvPr/>
        </p:nvSpPr>
        <p:spPr>
          <a:xfrm>
            <a:off x="1485156" y="971161"/>
            <a:ext cx="6655737" cy="666977"/>
          </a:xfrm>
          <a:prstGeom prst="rect">
            <a:avLst/>
          </a:prstGeom>
          <a:solidFill>
            <a:srgbClr val="25408F"/>
          </a:solidFill>
        </p:spPr>
        <p:txBody>
          <a:bodyPr wrap="square" rtlCol="0">
            <a:spAutoFit/>
          </a:bodyPr>
          <a:lstStyle/>
          <a:p>
            <a:r>
              <a:rPr lang="en-US" sz="1867" b="1">
                <a:solidFill>
                  <a:schemeClr val="bg1"/>
                </a:solidFill>
              </a:rPr>
              <a:t> </a:t>
            </a:r>
            <a:r>
              <a:rPr lang="en-US" sz="1867" b="1" dirty="0">
                <a:solidFill>
                  <a:schemeClr val="bg1"/>
                </a:solidFill>
              </a:rPr>
              <a:t>P</a:t>
            </a:r>
            <a:r>
              <a:rPr lang="en-US" sz="1867" b="1">
                <a:solidFill>
                  <a:schemeClr val="bg1"/>
                </a:solidFill>
              </a:rPr>
              <a:t>lanted </a:t>
            </a:r>
            <a:r>
              <a:rPr lang="en-US" sz="1867" b="1" dirty="0">
                <a:solidFill>
                  <a:schemeClr val="bg1"/>
                </a:solidFill>
              </a:rPr>
              <a:t>over a thousand fruit and nut trees in nearly 100 orchards &amp; harvested nearly 25 thousand pounds of produce. </a:t>
            </a:r>
          </a:p>
        </p:txBody>
      </p:sp>
      <p:sp>
        <p:nvSpPr>
          <p:cNvPr id="18" name="Rectangle 17">
            <a:extLst>
              <a:ext uri="{FF2B5EF4-FFF2-40B4-BE49-F238E27FC236}">
                <a16:creationId xmlns:a16="http://schemas.microsoft.com/office/drawing/2014/main" id="{D13357BB-4A63-844D-91D5-CE40C4B1DDFC}"/>
              </a:ext>
            </a:extLst>
          </p:cNvPr>
          <p:cNvSpPr/>
          <p:nvPr/>
        </p:nvSpPr>
        <p:spPr>
          <a:xfrm>
            <a:off x="6442365" y="6619744"/>
            <a:ext cx="1427017" cy="238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ectangle 49">
            <a:extLst>
              <a:ext uri="{FF2B5EF4-FFF2-40B4-BE49-F238E27FC236}">
                <a16:creationId xmlns:a16="http://schemas.microsoft.com/office/drawing/2014/main" id="{3F9FA244-0090-F445-9516-7FA2731EC1A7}"/>
              </a:ext>
            </a:extLst>
          </p:cNvPr>
          <p:cNvSpPr txBox="1">
            <a:spLocks noChangeArrowheads="1"/>
          </p:cNvSpPr>
          <p:nvPr/>
        </p:nvSpPr>
        <p:spPr>
          <a:xfrm>
            <a:off x="1356996" y="450781"/>
            <a:ext cx="9144000" cy="6110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chemeClr val="tx1"/>
                </a:solidFill>
                <a:latin typeface="Helvetica" pitchFamily="2" charset="0"/>
                <a:ea typeface="+mj-ea"/>
                <a:cs typeface="+mj-cs"/>
              </a:defRPr>
            </a:lvl1pPr>
          </a:lstStyle>
          <a:p>
            <a:r>
              <a:rPr lang="en-US" dirty="0">
                <a:solidFill>
                  <a:srgbClr val="224C8A"/>
                </a:solidFill>
              </a:rPr>
              <a:t>Baltimore Orchard Project</a:t>
            </a:r>
          </a:p>
          <a:p>
            <a:endParaRPr lang="en-US" dirty="0">
              <a:solidFill>
                <a:srgbClr val="0C4E8B"/>
              </a:solidFill>
            </a:endParaRPr>
          </a:p>
        </p:txBody>
      </p:sp>
      <p:pic>
        <p:nvPicPr>
          <p:cNvPr id="9" name="Picture 8">
            <a:extLst>
              <a:ext uri="{FF2B5EF4-FFF2-40B4-BE49-F238E27FC236}">
                <a16:creationId xmlns:a16="http://schemas.microsoft.com/office/drawing/2014/main" id="{6BB630F6-147D-A446-A6F7-9A2D47F13CB1}"/>
              </a:ext>
            </a:extLst>
          </p:cNvPr>
          <p:cNvPicPr>
            <a:picLocks noChangeAspect="1"/>
          </p:cNvPicPr>
          <p:nvPr/>
        </p:nvPicPr>
        <p:blipFill>
          <a:blip r:embed="rId4"/>
          <a:stretch>
            <a:fillRect/>
          </a:stretch>
        </p:blipFill>
        <p:spPr>
          <a:xfrm>
            <a:off x="7066704" y="2626291"/>
            <a:ext cx="4763444" cy="3426037"/>
          </a:xfrm>
          <a:prstGeom prst="rect">
            <a:avLst/>
          </a:prstGeom>
        </p:spPr>
      </p:pic>
      <p:pic>
        <p:nvPicPr>
          <p:cNvPr id="12" name="Picture 11">
            <a:extLst>
              <a:ext uri="{FF2B5EF4-FFF2-40B4-BE49-F238E27FC236}">
                <a16:creationId xmlns:a16="http://schemas.microsoft.com/office/drawing/2014/main" id="{597B7CFA-56BC-5646-90FD-17227EB0CC41}"/>
              </a:ext>
            </a:extLst>
          </p:cNvPr>
          <p:cNvPicPr>
            <a:picLocks noChangeAspect="1"/>
          </p:cNvPicPr>
          <p:nvPr/>
        </p:nvPicPr>
        <p:blipFill rotWithShape="1">
          <a:blip r:embed="rId5"/>
          <a:srcRect l="20147" r="26471"/>
          <a:stretch/>
        </p:blipFill>
        <p:spPr>
          <a:xfrm>
            <a:off x="850244" y="4192555"/>
            <a:ext cx="5560963" cy="2468508"/>
          </a:xfrm>
          <a:prstGeom prst="rect">
            <a:avLst/>
          </a:prstGeom>
        </p:spPr>
      </p:pic>
      <p:pic>
        <p:nvPicPr>
          <p:cNvPr id="20" name="Picture 19">
            <a:extLst>
              <a:ext uri="{FF2B5EF4-FFF2-40B4-BE49-F238E27FC236}">
                <a16:creationId xmlns:a16="http://schemas.microsoft.com/office/drawing/2014/main" id="{C31931A9-D694-B74B-A8B9-C69FCD24FD6A}"/>
              </a:ext>
            </a:extLst>
          </p:cNvPr>
          <p:cNvPicPr>
            <a:picLocks noChangeAspect="1"/>
          </p:cNvPicPr>
          <p:nvPr/>
        </p:nvPicPr>
        <p:blipFill rotWithShape="1">
          <a:blip r:embed="rId6"/>
          <a:srcRect l="9955" t="38295" r="27637"/>
          <a:stretch/>
        </p:blipFill>
        <p:spPr>
          <a:xfrm>
            <a:off x="8391326" y="1"/>
            <a:ext cx="3475953" cy="2577574"/>
          </a:xfrm>
          <a:prstGeom prst="rect">
            <a:avLst/>
          </a:prstGeom>
        </p:spPr>
      </p:pic>
    </p:spTree>
    <p:extLst>
      <p:ext uri="{BB962C8B-B14F-4D97-AF65-F5344CB8AC3E}">
        <p14:creationId xmlns:p14="http://schemas.microsoft.com/office/powerpoint/2010/main" val="12622696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540999-3AA3-0E42-80F7-583F55D15E73}"/>
              </a:ext>
            </a:extLst>
          </p:cNvPr>
          <p:cNvPicPr>
            <a:picLocks noChangeAspect="1"/>
          </p:cNvPicPr>
          <p:nvPr/>
        </p:nvPicPr>
        <p:blipFill rotWithShape="1">
          <a:blip r:embed="rId3"/>
          <a:srcRect r="68963"/>
          <a:stretch/>
        </p:blipFill>
        <p:spPr>
          <a:xfrm>
            <a:off x="118872" y="566928"/>
            <a:ext cx="1517904" cy="1505348"/>
          </a:xfrm>
          <a:prstGeom prst="rect">
            <a:avLst/>
          </a:prstGeom>
        </p:spPr>
      </p:pic>
      <p:sp>
        <p:nvSpPr>
          <p:cNvPr id="7" name="Text Placeholder 6"/>
          <p:cNvSpPr>
            <a:spLocks noGrp="1"/>
          </p:cNvSpPr>
          <p:nvPr>
            <p:ph type="body" sz="half" idx="4294967295"/>
          </p:nvPr>
        </p:nvSpPr>
        <p:spPr>
          <a:xfrm>
            <a:off x="515865" y="2050010"/>
            <a:ext cx="6637338" cy="1738312"/>
          </a:xfrm>
        </p:spPr>
        <p:txBody>
          <a:bodyPr numCol="2">
            <a:noAutofit/>
          </a:bodyPr>
          <a:lstStyle/>
          <a:p>
            <a:pPr>
              <a:lnSpc>
                <a:spcPct val="100000"/>
              </a:lnSpc>
            </a:pPr>
            <a:r>
              <a:rPr lang="en-US" sz="2000" b="1" dirty="0"/>
              <a:t>Goals</a:t>
            </a:r>
          </a:p>
          <a:p>
            <a:pPr marL="571486" lvl="1" indent="-293681">
              <a:lnSpc>
                <a:spcPct val="100000"/>
              </a:lnSpc>
              <a:spcBef>
                <a:spcPts val="0"/>
              </a:spcBef>
              <a:buFont typeface="Arial" charset="0"/>
              <a:buChar char="•"/>
            </a:pPr>
            <a:r>
              <a:rPr lang="en-US" sz="1800" dirty="0"/>
              <a:t>Reduce energy bills for low-income customers</a:t>
            </a:r>
          </a:p>
          <a:p>
            <a:pPr marL="571486" lvl="1" indent="-293681">
              <a:lnSpc>
                <a:spcPct val="100000"/>
              </a:lnSpc>
              <a:spcBef>
                <a:spcPts val="0"/>
              </a:spcBef>
              <a:buFont typeface="Arial" charset="0"/>
              <a:buChar char="•"/>
            </a:pPr>
            <a:r>
              <a:rPr lang="en-US" sz="1800" dirty="0"/>
              <a:t>Improve health of residents</a:t>
            </a:r>
          </a:p>
          <a:p>
            <a:pPr marL="571486" lvl="1" indent="-293681">
              <a:lnSpc>
                <a:spcPct val="100000"/>
              </a:lnSpc>
              <a:spcBef>
                <a:spcPts val="0"/>
              </a:spcBef>
              <a:buFont typeface="Arial" charset="0"/>
              <a:buChar char="•"/>
            </a:pPr>
            <a:r>
              <a:rPr lang="en-US" sz="1800" dirty="0"/>
              <a:t>Demonstrate non-energy benefits</a:t>
            </a:r>
            <a:endParaRPr lang="en-US" sz="2000" b="1" dirty="0"/>
          </a:p>
          <a:p>
            <a:pPr>
              <a:lnSpc>
                <a:spcPct val="100000"/>
              </a:lnSpc>
            </a:pPr>
            <a:r>
              <a:rPr lang="en-US" sz="2000" b="1" dirty="0"/>
              <a:t>Collaborators</a:t>
            </a:r>
          </a:p>
          <a:p>
            <a:pPr marL="571486" lvl="1" indent="-293681">
              <a:lnSpc>
                <a:spcPct val="100000"/>
              </a:lnSpc>
              <a:spcBef>
                <a:spcPts val="0"/>
              </a:spcBef>
              <a:buFont typeface="Arial" charset="0"/>
              <a:buChar char="•"/>
            </a:pPr>
            <a:r>
              <a:rPr lang="en-US" sz="1800" dirty="0"/>
              <a:t>Nashville Electric Service</a:t>
            </a:r>
          </a:p>
          <a:p>
            <a:pPr marL="571486" lvl="1" indent="-293681">
              <a:lnSpc>
                <a:spcPct val="100000"/>
              </a:lnSpc>
              <a:spcBef>
                <a:spcPts val="0"/>
              </a:spcBef>
              <a:buFont typeface="Arial" charset="0"/>
              <a:buChar char="•"/>
            </a:pPr>
            <a:r>
              <a:rPr lang="en-US" sz="1800" dirty="0"/>
              <a:t>Tennessee Valley Authority</a:t>
            </a:r>
          </a:p>
          <a:p>
            <a:pPr marL="571486" lvl="1" indent="-293681">
              <a:lnSpc>
                <a:spcPct val="100000"/>
              </a:lnSpc>
              <a:spcBef>
                <a:spcPts val="0"/>
              </a:spcBef>
              <a:buFont typeface="Arial" charset="0"/>
              <a:buChar char="•"/>
            </a:pPr>
            <a:r>
              <a:rPr lang="en-US" sz="1800" dirty="0"/>
              <a:t>Office of Mayor David Briley</a:t>
            </a:r>
          </a:p>
          <a:p>
            <a:pPr marL="571486" lvl="1" indent="-293681">
              <a:lnSpc>
                <a:spcPct val="100000"/>
              </a:lnSpc>
              <a:spcBef>
                <a:spcPts val="0"/>
              </a:spcBef>
              <a:buFont typeface="Arial" charset="0"/>
              <a:buChar char="•"/>
            </a:pPr>
            <a:r>
              <a:rPr lang="en-US" sz="1800" dirty="0"/>
              <a:t>AmeriCorps VISTA</a:t>
            </a:r>
          </a:p>
        </p:txBody>
      </p:sp>
      <p:sp>
        <p:nvSpPr>
          <p:cNvPr id="10" name="TextBox 9">
            <a:extLst>
              <a:ext uri="{FF2B5EF4-FFF2-40B4-BE49-F238E27FC236}">
                <a16:creationId xmlns:a16="http://schemas.microsoft.com/office/drawing/2014/main" id="{03A75B57-2B98-BB41-B7EF-FBD2BC24EB57}"/>
              </a:ext>
            </a:extLst>
          </p:cNvPr>
          <p:cNvSpPr txBox="1"/>
          <p:nvPr/>
        </p:nvSpPr>
        <p:spPr>
          <a:xfrm>
            <a:off x="1544706" y="1004984"/>
            <a:ext cx="6655737" cy="666977"/>
          </a:xfrm>
          <a:prstGeom prst="rect">
            <a:avLst/>
          </a:prstGeom>
          <a:solidFill>
            <a:srgbClr val="25408F"/>
          </a:solidFill>
        </p:spPr>
        <p:txBody>
          <a:bodyPr wrap="square" rtlCol="0">
            <a:spAutoFit/>
          </a:bodyPr>
          <a:lstStyle/>
          <a:p>
            <a:r>
              <a:rPr lang="en-US" sz="1867" b="1" dirty="0">
                <a:solidFill>
                  <a:schemeClr val="bg1"/>
                </a:solidFill>
              </a:rPr>
              <a:t>Provides free energy efficiency for low-income residents. Designed to permanently improve overall quality of life.</a:t>
            </a:r>
          </a:p>
        </p:txBody>
      </p:sp>
      <p:sp>
        <p:nvSpPr>
          <p:cNvPr id="18" name="Rectangle 17">
            <a:extLst>
              <a:ext uri="{FF2B5EF4-FFF2-40B4-BE49-F238E27FC236}">
                <a16:creationId xmlns:a16="http://schemas.microsoft.com/office/drawing/2014/main" id="{D13357BB-4A63-844D-91D5-CE40C4B1DDFC}"/>
              </a:ext>
            </a:extLst>
          </p:cNvPr>
          <p:cNvSpPr/>
          <p:nvPr/>
        </p:nvSpPr>
        <p:spPr>
          <a:xfrm>
            <a:off x="6442365" y="6619744"/>
            <a:ext cx="1427017" cy="238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ectangle 2">
            <a:extLst>
              <a:ext uri="{FF2B5EF4-FFF2-40B4-BE49-F238E27FC236}">
                <a16:creationId xmlns:a16="http://schemas.microsoft.com/office/drawing/2014/main" id="{F0027EBA-BC3E-8F48-80EC-4DBBD67AB4B5}"/>
              </a:ext>
            </a:extLst>
          </p:cNvPr>
          <p:cNvSpPr/>
          <p:nvPr/>
        </p:nvSpPr>
        <p:spPr>
          <a:xfrm>
            <a:off x="4705022" y="4100362"/>
            <a:ext cx="167553" cy="164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ectangle 49">
            <a:extLst>
              <a:ext uri="{FF2B5EF4-FFF2-40B4-BE49-F238E27FC236}">
                <a16:creationId xmlns:a16="http://schemas.microsoft.com/office/drawing/2014/main" id="{3F9FA244-0090-F445-9516-7FA2731EC1A7}"/>
              </a:ext>
            </a:extLst>
          </p:cNvPr>
          <p:cNvSpPr txBox="1">
            <a:spLocks noChangeArrowheads="1"/>
          </p:cNvSpPr>
          <p:nvPr/>
        </p:nvSpPr>
        <p:spPr>
          <a:xfrm>
            <a:off x="1356996" y="1"/>
            <a:ext cx="9144000" cy="8463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chemeClr val="tx1"/>
                </a:solidFill>
                <a:latin typeface="Helvetica" pitchFamily="2" charset="0"/>
                <a:ea typeface="+mj-ea"/>
                <a:cs typeface="+mj-cs"/>
              </a:defRPr>
            </a:lvl1pPr>
          </a:lstStyle>
          <a:p>
            <a:r>
              <a:rPr lang="en-US" dirty="0">
                <a:solidFill>
                  <a:srgbClr val="224C8A"/>
                </a:solidFill>
              </a:rPr>
              <a:t>Nashville Home Uplift</a:t>
            </a:r>
          </a:p>
        </p:txBody>
      </p:sp>
      <p:pic>
        <p:nvPicPr>
          <p:cNvPr id="6" name="Picture 5">
            <a:extLst>
              <a:ext uri="{FF2B5EF4-FFF2-40B4-BE49-F238E27FC236}">
                <a16:creationId xmlns:a16="http://schemas.microsoft.com/office/drawing/2014/main" id="{B56138C9-4658-D242-8F35-4F9F1581EE64}"/>
              </a:ext>
            </a:extLst>
          </p:cNvPr>
          <p:cNvPicPr>
            <a:picLocks noChangeAspect="1"/>
          </p:cNvPicPr>
          <p:nvPr/>
        </p:nvPicPr>
        <p:blipFill>
          <a:blip r:embed="rId4"/>
          <a:stretch>
            <a:fillRect/>
          </a:stretch>
        </p:blipFill>
        <p:spPr>
          <a:xfrm>
            <a:off x="1636776" y="4137374"/>
            <a:ext cx="4034975" cy="2601497"/>
          </a:xfrm>
          <a:prstGeom prst="rect">
            <a:avLst/>
          </a:prstGeom>
        </p:spPr>
      </p:pic>
      <p:pic>
        <p:nvPicPr>
          <p:cNvPr id="13" name="Picture 12">
            <a:extLst>
              <a:ext uri="{FF2B5EF4-FFF2-40B4-BE49-F238E27FC236}">
                <a16:creationId xmlns:a16="http://schemas.microsoft.com/office/drawing/2014/main" id="{EB4141FD-0D7E-9D45-AFE7-1921FEEAE050}"/>
              </a:ext>
            </a:extLst>
          </p:cNvPr>
          <p:cNvPicPr>
            <a:picLocks noChangeAspect="1"/>
          </p:cNvPicPr>
          <p:nvPr/>
        </p:nvPicPr>
        <p:blipFill rotWithShape="1">
          <a:blip r:embed="rId5"/>
          <a:srcRect l="15989" r="16866" b="11693"/>
          <a:stretch/>
        </p:blipFill>
        <p:spPr>
          <a:xfrm>
            <a:off x="6851345" y="3220920"/>
            <a:ext cx="4325720" cy="2726645"/>
          </a:xfrm>
          <a:prstGeom prst="rect">
            <a:avLst/>
          </a:prstGeom>
        </p:spPr>
      </p:pic>
      <p:pic>
        <p:nvPicPr>
          <p:cNvPr id="15" name="Picture 14">
            <a:extLst>
              <a:ext uri="{FF2B5EF4-FFF2-40B4-BE49-F238E27FC236}">
                <a16:creationId xmlns:a16="http://schemas.microsoft.com/office/drawing/2014/main" id="{D74A43F4-A450-9946-9EBF-02A4A95AB247}"/>
              </a:ext>
            </a:extLst>
          </p:cNvPr>
          <p:cNvPicPr>
            <a:picLocks noChangeAspect="1"/>
          </p:cNvPicPr>
          <p:nvPr/>
        </p:nvPicPr>
        <p:blipFill rotWithShape="1">
          <a:blip r:embed="rId6"/>
          <a:srcRect l="6917" t="22475" b="14054"/>
          <a:stretch/>
        </p:blipFill>
        <p:spPr>
          <a:xfrm>
            <a:off x="8828835" y="122001"/>
            <a:ext cx="3326076" cy="3023969"/>
          </a:xfrm>
          <a:prstGeom prst="rect">
            <a:avLst/>
          </a:prstGeom>
        </p:spPr>
      </p:pic>
    </p:spTree>
    <p:extLst>
      <p:ext uri="{BB962C8B-B14F-4D97-AF65-F5344CB8AC3E}">
        <p14:creationId xmlns:p14="http://schemas.microsoft.com/office/powerpoint/2010/main" val="21423757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ADE1C73-62F6-F34E-B072-2199556613CB}"/>
              </a:ext>
            </a:extLst>
          </p:cNvPr>
          <p:cNvPicPr>
            <a:picLocks noChangeAspect="1"/>
          </p:cNvPicPr>
          <p:nvPr/>
        </p:nvPicPr>
        <p:blipFill rotWithShape="1">
          <a:blip r:embed="rId3"/>
          <a:srcRect r="68890"/>
          <a:stretch/>
        </p:blipFill>
        <p:spPr>
          <a:xfrm>
            <a:off x="118872" y="566928"/>
            <a:ext cx="1535178" cy="1536192"/>
          </a:xfrm>
          <a:prstGeom prst="rect">
            <a:avLst/>
          </a:prstGeom>
        </p:spPr>
      </p:pic>
      <p:sp>
        <p:nvSpPr>
          <p:cNvPr id="7" name="Text Placeholder 6"/>
          <p:cNvSpPr>
            <a:spLocks noGrp="1"/>
          </p:cNvSpPr>
          <p:nvPr>
            <p:ph type="body" sz="half" idx="4294967295"/>
          </p:nvPr>
        </p:nvSpPr>
        <p:spPr>
          <a:xfrm>
            <a:off x="515865" y="2050010"/>
            <a:ext cx="6885060" cy="1738312"/>
          </a:xfrm>
        </p:spPr>
        <p:txBody>
          <a:bodyPr numCol="2">
            <a:noAutofit/>
          </a:bodyPr>
          <a:lstStyle/>
          <a:p>
            <a:pPr>
              <a:lnSpc>
                <a:spcPct val="100000"/>
              </a:lnSpc>
            </a:pPr>
            <a:r>
              <a:rPr lang="en-US" sz="2000" b="1" dirty="0"/>
              <a:t>Goals</a:t>
            </a:r>
          </a:p>
          <a:p>
            <a:pPr marL="571486" lvl="1" indent="-293681">
              <a:lnSpc>
                <a:spcPct val="100000"/>
              </a:lnSpc>
              <a:spcBef>
                <a:spcPts val="0"/>
              </a:spcBef>
              <a:buFont typeface="Arial" charset="0"/>
              <a:buChar char="•"/>
            </a:pPr>
            <a:r>
              <a:rPr lang="en-US" sz="1800" dirty="0"/>
              <a:t>Promote physical activity &amp; healthy habits</a:t>
            </a:r>
          </a:p>
          <a:p>
            <a:pPr marL="571486" lvl="1" indent="-293681">
              <a:lnSpc>
                <a:spcPct val="100000"/>
              </a:lnSpc>
              <a:spcBef>
                <a:spcPts val="0"/>
              </a:spcBef>
              <a:buFont typeface="Arial" charset="0"/>
              <a:buChar char="•"/>
            </a:pPr>
            <a:r>
              <a:rPr lang="en-US" sz="1800" dirty="0"/>
              <a:t>Reduce CO</a:t>
            </a:r>
            <a:r>
              <a:rPr lang="en-US" sz="1800" baseline="-25000" dirty="0"/>
              <a:t>2</a:t>
            </a:r>
            <a:r>
              <a:rPr lang="en-US" sz="1800" dirty="0"/>
              <a:t> emissions</a:t>
            </a:r>
          </a:p>
          <a:p>
            <a:pPr marL="571486" lvl="1" indent="-293681">
              <a:lnSpc>
                <a:spcPct val="100000"/>
              </a:lnSpc>
              <a:spcBef>
                <a:spcPts val="0"/>
              </a:spcBef>
              <a:buFont typeface="Arial" charset="0"/>
              <a:buChar char="•"/>
            </a:pPr>
            <a:r>
              <a:rPr lang="en-US" sz="1800" dirty="0"/>
              <a:t>Alleviate inequity</a:t>
            </a:r>
          </a:p>
          <a:p>
            <a:pPr marL="571486" lvl="1" indent="-293681">
              <a:lnSpc>
                <a:spcPct val="100000"/>
              </a:lnSpc>
              <a:spcBef>
                <a:spcPts val="0"/>
              </a:spcBef>
              <a:buFont typeface="Arial" charset="0"/>
              <a:buChar char="•"/>
            </a:pPr>
            <a:r>
              <a:rPr lang="en-US" sz="1800" dirty="0"/>
              <a:t>Reduce noise levels</a:t>
            </a:r>
          </a:p>
          <a:p>
            <a:pPr>
              <a:lnSpc>
                <a:spcPct val="100000"/>
              </a:lnSpc>
            </a:pPr>
            <a:endParaRPr lang="en-US" sz="2000" b="1" dirty="0"/>
          </a:p>
          <a:p>
            <a:pPr>
              <a:lnSpc>
                <a:spcPct val="100000"/>
              </a:lnSpc>
            </a:pPr>
            <a:r>
              <a:rPr lang="en-US" sz="2000" b="1" dirty="0"/>
              <a:t>Collaborators</a:t>
            </a:r>
          </a:p>
          <a:p>
            <a:pPr marL="571486" lvl="1" indent="-293681">
              <a:lnSpc>
                <a:spcPct val="100000"/>
              </a:lnSpc>
              <a:spcBef>
                <a:spcPts val="0"/>
              </a:spcBef>
              <a:buFont typeface="Arial" charset="0"/>
              <a:buChar char="•"/>
            </a:pPr>
            <a:r>
              <a:rPr lang="en-US" sz="1800" dirty="0"/>
              <a:t>District Institute of Recreation and Sport</a:t>
            </a:r>
          </a:p>
          <a:p>
            <a:pPr marL="571486" lvl="1" indent="-293681">
              <a:lnSpc>
                <a:spcPct val="100000"/>
              </a:lnSpc>
              <a:spcBef>
                <a:spcPts val="0"/>
              </a:spcBef>
              <a:buFont typeface="Arial" charset="0"/>
              <a:buChar char="•"/>
            </a:pPr>
            <a:r>
              <a:rPr lang="en-US" sz="1800" dirty="0"/>
              <a:t>Health, Mobility, Education, and other Secretariats</a:t>
            </a:r>
          </a:p>
          <a:p>
            <a:pPr marL="571486" lvl="1" indent="-293681">
              <a:lnSpc>
                <a:spcPct val="100000"/>
              </a:lnSpc>
              <a:spcBef>
                <a:spcPts val="0"/>
              </a:spcBef>
              <a:buFont typeface="Arial" charset="0"/>
              <a:buChar char="•"/>
            </a:pPr>
            <a:r>
              <a:rPr lang="en-US" sz="1800" dirty="0"/>
              <a:t>Police, volunteers, others</a:t>
            </a:r>
          </a:p>
          <a:p>
            <a:pPr marL="277805" lvl="1">
              <a:lnSpc>
                <a:spcPct val="100000"/>
              </a:lnSpc>
              <a:spcBef>
                <a:spcPts val="0"/>
              </a:spcBef>
            </a:pPr>
            <a:endParaRPr lang="en-US" sz="1800" dirty="0"/>
          </a:p>
        </p:txBody>
      </p:sp>
      <p:sp>
        <p:nvSpPr>
          <p:cNvPr id="10" name="TextBox 9">
            <a:extLst>
              <a:ext uri="{FF2B5EF4-FFF2-40B4-BE49-F238E27FC236}">
                <a16:creationId xmlns:a16="http://schemas.microsoft.com/office/drawing/2014/main" id="{03A75B57-2B98-BB41-B7EF-FBD2BC24EB57}"/>
              </a:ext>
            </a:extLst>
          </p:cNvPr>
          <p:cNvSpPr txBox="1"/>
          <p:nvPr/>
        </p:nvSpPr>
        <p:spPr>
          <a:xfrm>
            <a:off x="1315247" y="812582"/>
            <a:ext cx="6655737" cy="954300"/>
          </a:xfrm>
          <a:prstGeom prst="rect">
            <a:avLst/>
          </a:prstGeom>
          <a:solidFill>
            <a:srgbClr val="25408F"/>
          </a:solidFill>
        </p:spPr>
        <p:txBody>
          <a:bodyPr wrap="square" rtlCol="0">
            <a:spAutoFit/>
          </a:bodyPr>
          <a:lstStyle/>
          <a:p>
            <a:r>
              <a:rPr lang="en-US" sz="1867" b="1" dirty="0">
                <a:solidFill>
                  <a:schemeClr val="bg1"/>
                </a:solidFill>
              </a:rPr>
              <a:t>Closes 75 miles of roadways in Bogotá to cars on Sundays &amp; holidays to encourage active transportation &amp; increased physical activity, while reducing air pollution, noise, and CO</a:t>
            </a:r>
            <a:r>
              <a:rPr lang="en-US" sz="1867" b="1" baseline="-25000" dirty="0">
                <a:solidFill>
                  <a:schemeClr val="bg1"/>
                </a:solidFill>
              </a:rPr>
              <a:t>2</a:t>
            </a:r>
            <a:r>
              <a:rPr lang="en-US" sz="1867" b="1" dirty="0">
                <a:solidFill>
                  <a:schemeClr val="bg1"/>
                </a:solidFill>
              </a:rPr>
              <a:t> emissions.</a:t>
            </a:r>
          </a:p>
        </p:txBody>
      </p:sp>
      <p:sp>
        <p:nvSpPr>
          <p:cNvPr id="18" name="Rectangle 17">
            <a:extLst>
              <a:ext uri="{FF2B5EF4-FFF2-40B4-BE49-F238E27FC236}">
                <a16:creationId xmlns:a16="http://schemas.microsoft.com/office/drawing/2014/main" id="{D13357BB-4A63-844D-91D5-CE40C4B1DDFC}"/>
              </a:ext>
            </a:extLst>
          </p:cNvPr>
          <p:cNvSpPr/>
          <p:nvPr/>
        </p:nvSpPr>
        <p:spPr>
          <a:xfrm>
            <a:off x="6442365" y="6619744"/>
            <a:ext cx="1427017" cy="238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a:extLst>
              <a:ext uri="{FF2B5EF4-FFF2-40B4-BE49-F238E27FC236}">
                <a16:creationId xmlns:a16="http://schemas.microsoft.com/office/drawing/2014/main" id="{E9B1934D-1929-AA41-BB3E-45DC8AE5C7D0}"/>
              </a:ext>
            </a:extLst>
          </p:cNvPr>
          <p:cNvGrpSpPr/>
          <p:nvPr/>
        </p:nvGrpSpPr>
        <p:grpSpPr>
          <a:xfrm>
            <a:off x="515865" y="4032361"/>
            <a:ext cx="7010400" cy="2831000"/>
            <a:chOff x="386899" y="2857500"/>
            <a:chExt cx="5257800" cy="2123250"/>
          </a:xfrm>
        </p:grpSpPr>
        <p:pic>
          <p:nvPicPr>
            <p:cNvPr id="2" name="Picture 1">
              <a:extLst>
                <a:ext uri="{FF2B5EF4-FFF2-40B4-BE49-F238E27FC236}">
                  <a16:creationId xmlns:a16="http://schemas.microsoft.com/office/drawing/2014/main" id="{E94197D4-E2FA-CF4E-82BE-AD49BFE75118}"/>
                </a:ext>
              </a:extLst>
            </p:cNvPr>
            <p:cNvPicPr>
              <a:picLocks noChangeAspect="1"/>
            </p:cNvPicPr>
            <p:nvPr/>
          </p:nvPicPr>
          <p:blipFill>
            <a:blip r:embed="rId4"/>
            <a:stretch>
              <a:fillRect/>
            </a:stretch>
          </p:blipFill>
          <p:spPr>
            <a:xfrm>
              <a:off x="386899" y="2857500"/>
              <a:ext cx="5257800" cy="2123250"/>
            </a:xfrm>
            <a:prstGeom prst="rect">
              <a:avLst/>
            </a:prstGeom>
          </p:spPr>
        </p:pic>
        <p:sp>
          <p:nvSpPr>
            <p:cNvPr id="3" name="Rectangle 2">
              <a:extLst>
                <a:ext uri="{FF2B5EF4-FFF2-40B4-BE49-F238E27FC236}">
                  <a16:creationId xmlns:a16="http://schemas.microsoft.com/office/drawing/2014/main" id="{F0027EBA-BC3E-8F48-80EC-4DBBD67AB4B5}"/>
                </a:ext>
              </a:extLst>
            </p:cNvPr>
            <p:cNvSpPr/>
            <p:nvPr/>
          </p:nvSpPr>
          <p:spPr>
            <a:xfrm>
              <a:off x="3528767" y="2908501"/>
              <a:ext cx="125665" cy="123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14" name="Picture 13">
            <a:extLst>
              <a:ext uri="{FF2B5EF4-FFF2-40B4-BE49-F238E27FC236}">
                <a16:creationId xmlns:a16="http://schemas.microsoft.com/office/drawing/2014/main" id="{C385EB69-1819-7E47-A4DA-2DE87864F6BC}"/>
              </a:ext>
            </a:extLst>
          </p:cNvPr>
          <p:cNvPicPr>
            <a:picLocks noChangeAspect="1"/>
          </p:cNvPicPr>
          <p:nvPr/>
        </p:nvPicPr>
        <p:blipFill>
          <a:blip r:embed="rId5"/>
          <a:stretch>
            <a:fillRect/>
          </a:stretch>
        </p:blipFill>
        <p:spPr>
          <a:xfrm>
            <a:off x="7970984" y="349824"/>
            <a:ext cx="4020809" cy="2697505"/>
          </a:xfrm>
          <a:prstGeom prst="rect">
            <a:avLst/>
          </a:prstGeom>
        </p:spPr>
      </p:pic>
      <p:pic>
        <p:nvPicPr>
          <p:cNvPr id="22" name="Picture 21">
            <a:extLst>
              <a:ext uri="{FF2B5EF4-FFF2-40B4-BE49-F238E27FC236}">
                <a16:creationId xmlns:a16="http://schemas.microsoft.com/office/drawing/2014/main" id="{FEF67B52-E79B-2F45-9490-A4602E925AC0}"/>
              </a:ext>
            </a:extLst>
          </p:cNvPr>
          <p:cNvPicPr>
            <a:picLocks noChangeAspect="1"/>
          </p:cNvPicPr>
          <p:nvPr/>
        </p:nvPicPr>
        <p:blipFill>
          <a:blip r:embed="rId6"/>
          <a:stretch>
            <a:fillRect/>
          </a:stretch>
        </p:blipFill>
        <p:spPr>
          <a:xfrm>
            <a:off x="7621893" y="3266551"/>
            <a:ext cx="4475280" cy="2678387"/>
          </a:xfrm>
          <a:prstGeom prst="rect">
            <a:avLst/>
          </a:prstGeom>
        </p:spPr>
      </p:pic>
      <p:sp>
        <p:nvSpPr>
          <p:cNvPr id="16" name="Rectangle 49">
            <a:extLst>
              <a:ext uri="{FF2B5EF4-FFF2-40B4-BE49-F238E27FC236}">
                <a16:creationId xmlns:a16="http://schemas.microsoft.com/office/drawing/2014/main" id="{3F9FA244-0090-F445-9516-7FA2731EC1A7}"/>
              </a:ext>
            </a:extLst>
          </p:cNvPr>
          <p:cNvSpPr txBox="1">
            <a:spLocks noChangeArrowheads="1"/>
          </p:cNvSpPr>
          <p:nvPr/>
        </p:nvSpPr>
        <p:spPr>
          <a:xfrm>
            <a:off x="1356996" y="450781"/>
            <a:ext cx="9144000" cy="6110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chemeClr val="tx1"/>
                </a:solidFill>
                <a:latin typeface="Helvetica" pitchFamily="2" charset="0"/>
                <a:ea typeface="+mj-ea"/>
                <a:cs typeface="+mj-cs"/>
              </a:defRPr>
            </a:lvl1pPr>
          </a:lstStyle>
          <a:p>
            <a:r>
              <a:rPr lang="en-US" dirty="0" err="1">
                <a:solidFill>
                  <a:srgbClr val="224C8A"/>
                </a:solidFill>
              </a:rPr>
              <a:t>Ciclovía</a:t>
            </a:r>
            <a:r>
              <a:rPr lang="en-US" dirty="0">
                <a:solidFill>
                  <a:srgbClr val="224C8A"/>
                </a:solidFill>
              </a:rPr>
              <a:t> Bogotá</a:t>
            </a:r>
          </a:p>
          <a:p>
            <a:endParaRPr lang="en-US" dirty="0">
              <a:solidFill>
                <a:srgbClr val="0C4E8B"/>
              </a:solidFill>
            </a:endParaRPr>
          </a:p>
        </p:txBody>
      </p:sp>
    </p:spTree>
    <p:extLst>
      <p:ext uri="{BB962C8B-B14F-4D97-AF65-F5344CB8AC3E}">
        <p14:creationId xmlns:p14="http://schemas.microsoft.com/office/powerpoint/2010/main" val="40261905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8CAAB6-8D65-2D46-8212-21AA59F632CD}"/>
              </a:ext>
            </a:extLst>
          </p:cNvPr>
          <p:cNvPicPr>
            <a:picLocks noChangeAspect="1"/>
          </p:cNvPicPr>
          <p:nvPr/>
        </p:nvPicPr>
        <p:blipFill rotWithShape="1">
          <a:blip r:embed="rId3"/>
          <a:srcRect r="75494"/>
          <a:stretch/>
        </p:blipFill>
        <p:spPr>
          <a:xfrm>
            <a:off x="118872" y="566928"/>
            <a:ext cx="1533723" cy="1472184"/>
          </a:xfrm>
          <a:prstGeom prst="rect">
            <a:avLst/>
          </a:prstGeom>
        </p:spPr>
      </p:pic>
      <p:sp>
        <p:nvSpPr>
          <p:cNvPr id="7" name="Text Placeholder 6"/>
          <p:cNvSpPr>
            <a:spLocks noGrp="1"/>
          </p:cNvSpPr>
          <p:nvPr>
            <p:ph type="body" sz="half" idx="4294967295"/>
          </p:nvPr>
        </p:nvSpPr>
        <p:spPr>
          <a:xfrm>
            <a:off x="515865" y="2050010"/>
            <a:ext cx="6637338" cy="1738312"/>
          </a:xfrm>
        </p:spPr>
        <p:txBody>
          <a:bodyPr numCol="2">
            <a:noAutofit/>
          </a:bodyPr>
          <a:lstStyle/>
          <a:p>
            <a:pPr>
              <a:lnSpc>
                <a:spcPct val="100000"/>
              </a:lnSpc>
            </a:pPr>
            <a:r>
              <a:rPr lang="en-US" sz="2000" b="1" dirty="0"/>
              <a:t>Goals</a:t>
            </a:r>
          </a:p>
          <a:p>
            <a:pPr marL="571486" lvl="1" indent="-293681">
              <a:lnSpc>
                <a:spcPct val="100000"/>
              </a:lnSpc>
              <a:spcBef>
                <a:spcPts val="0"/>
              </a:spcBef>
              <a:buFont typeface="Arial" charset="0"/>
              <a:buChar char="•"/>
            </a:pPr>
            <a:r>
              <a:rPr lang="en-US" sz="1800" dirty="0"/>
              <a:t>Save energy</a:t>
            </a:r>
          </a:p>
          <a:p>
            <a:pPr marL="571486" lvl="1" indent="-293681">
              <a:lnSpc>
                <a:spcPct val="100000"/>
              </a:lnSpc>
              <a:spcBef>
                <a:spcPts val="0"/>
              </a:spcBef>
              <a:buFont typeface="Arial" charset="0"/>
              <a:buChar char="•"/>
            </a:pPr>
            <a:r>
              <a:rPr lang="en-US" sz="1800" dirty="0"/>
              <a:t>Reduce spending</a:t>
            </a:r>
          </a:p>
          <a:p>
            <a:pPr marL="571486" lvl="1" indent="-293681">
              <a:lnSpc>
                <a:spcPct val="100000"/>
              </a:lnSpc>
              <a:spcBef>
                <a:spcPts val="0"/>
              </a:spcBef>
              <a:buFont typeface="Arial" charset="0"/>
              <a:buChar char="•"/>
            </a:pPr>
            <a:r>
              <a:rPr lang="en-US" sz="1800" dirty="0"/>
              <a:t>Reduce CO</a:t>
            </a:r>
            <a:r>
              <a:rPr lang="en-US" sz="1800" baseline="-25000" dirty="0"/>
              <a:t>2</a:t>
            </a:r>
            <a:r>
              <a:rPr lang="en-US" sz="1800" dirty="0"/>
              <a:t> emissions</a:t>
            </a:r>
          </a:p>
          <a:p>
            <a:pPr marL="571486" lvl="1" indent="-293681">
              <a:lnSpc>
                <a:spcPct val="100000"/>
              </a:lnSpc>
              <a:spcBef>
                <a:spcPts val="0"/>
              </a:spcBef>
              <a:buFont typeface="Arial" charset="0"/>
              <a:buChar char="•"/>
            </a:pPr>
            <a:r>
              <a:rPr lang="en-US" sz="1800" dirty="0"/>
              <a:t>Demonstrate benefits from energy efficiency</a:t>
            </a:r>
            <a:endParaRPr lang="en-US" sz="2000" b="1" dirty="0"/>
          </a:p>
          <a:p>
            <a:pPr>
              <a:lnSpc>
                <a:spcPct val="100000"/>
              </a:lnSpc>
            </a:pPr>
            <a:r>
              <a:rPr lang="en-US" sz="2000" b="1" dirty="0"/>
              <a:t>Collaborators</a:t>
            </a:r>
          </a:p>
          <a:p>
            <a:pPr marL="571486" lvl="1" indent="-293681">
              <a:lnSpc>
                <a:spcPct val="100000"/>
              </a:lnSpc>
              <a:spcBef>
                <a:spcPts val="0"/>
              </a:spcBef>
              <a:buFont typeface="Arial" charset="0"/>
              <a:buChar char="•"/>
            </a:pPr>
            <a:r>
              <a:rPr lang="en-US" sz="1800" dirty="0"/>
              <a:t>Queen Mary University</a:t>
            </a:r>
          </a:p>
          <a:p>
            <a:pPr marL="571486" lvl="1" indent="-293681">
              <a:lnSpc>
                <a:spcPct val="100000"/>
              </a:lnSpc>
              <a:spcBef>
                <a:spcPts val="0"/>
              </a:spcBef>
              <a:buFont typeface="Arial" charset="0"/>
              <a:buChar char="•"/>
            </a:pPr>
            <a:r>
              <a:rPr lang="en-US" sz="1800" dirty="0"/>
              <a:t>Department of Health</a:t>
            </a:r>
          </a:p>
          <a:p>
            <a:pPr marL="571486" lvl="1" indent="-293681">
              <a:lnSpc>
                <a:spcPct val="100000"/>
              </a:lnSpc>
              <a:spcBef>
                <a:spcPts val="0"/>
              </a:spcBef>
              <a:buFont typeface="Arial" charset="0"/>
              <a:buChar char="•"/>
            </a:pPr>
            <a:r>
              <a:rPr lang="en-US" sz="1800" dirty="0"/>
              <a:t>NHS Trust</a:t>
            </a:r>
          </a:p>
          <a:p>
            <a:pPr marL="571486" lvl="1" indent="-293681">
              <a:lnSpc>
                <a:spcPct val="100000"/>
              </a:lnSpc>
              <a:spcBef>
                <a:spcPts val="0"/>
              </a:spcBef>
              <a:buFont typeface="Arial" charset="0"/>
              <a:buChar char="•"/>
            </a:pPr>
            <a:r>
              <a:rPr lang="en-US" sz="1800" dirty="0"/>
              <a:t>Hospital staff</a:t>
            </a:r>
          </a:p>
          <a:p>
            <a:pPr marL="571486" lvl="1" indent="-293681">
              <a:lnSpc>
                <a:spcPct val="100000"/>
              </a:lnSpc>
              <a:spcBef>
                <a:spcPts val="0"/>
              </a:spcBef>
              <a:buFont typeface="Arial" charset="0"/>
              <a:buChar char="•"/>
            </a:pPr>
            <a:r>
              <a:rPr lang="en-US" sz="1800" dirty="0"/>
              <a:t>GE &amp; </a:t>
            </a:r>
            <a:r>
              <a:rPr lang="en-US" sz="1800" dirty="0" err="1"/>
              <a:t>Skansa</a:t>
            </a:r>
            <a:endParaRPr lang="en-US" sz="1800" dirty="0"/>
          </a:p>
        </p:txBody>
      </p:sp>
      <p:sp>
        <p:nvSpPr>
          <p:cNvPr id="10" name="TextBox 9">
            <a:extLst>
              <a:ext uri="{FF2B5EF4-FFF2-40B4-BE49-F238E27FC236}">
                <a16:creationId xmlns:a16="http://schemas.microsoft.com/office/drawing/2014/main" id="{03A75B57-2B98-BB41-B7EF-FBD2BC24EB57}"/>
              </a:ext>
            </a:extLst>
          </p:cNvPr>
          <p:cNvSpPr txBox="1"/>
          <p:nvPr/>
        </p:nvSpPr>
        <p:spPr>
          <a:xfrm>
            <a:off x="1201288" y="666664"/>
            <a:ext cx="6655737" cy="1241622"/>
          </a:xfrm>
          <a:prstGeom prst="rect">
            <a:avLst/>
          </a:prstGeom>
          <a:solidFill>
            <a:srgbClr val="25408F"/>
          </a:solidFill>
        </p:spPr>
        <p:txBody>
          <a:bodyPr wrap="square" rtlCol="0">
            <a:spAutoFit/>
          </a:bodyPr>
          <a:lstStyle/>
          <a:p>
            <a:r>
              <a:rPr lang="en-US" sz="1867" b="1" dirty="0">
                <a:solidFill>
                  <a:schemeClr val="bg1"/>
                </a:solidFill>
              </a:rPr>
              <a:t>Encourages hospital staff to close doors, turn off unused equipment, &amp; lights. Saves money, strengthens the healing environment for patients, boosts staff productivity, &amp; reduces CO</a:t>
            </a:r>
            <a:r>
              <a:rPr lang="en-US" sz="1867" b="1" baseline="-25000" dirty="0">
                <a:solidFill>
                  <a:schemeClr val="bg1"/>
                </a:solidFill>
              </a:rPr>
              <a:t>2</a:t>
            </a:r>
            <a:r>
              <a:rPr lang="en-US" sz="1867" b="1" dirty="0">
                <a:solidFill>
                  <a:schemeClr val="bg1"/>
                </a:solidFill>
              </a:rPr>
              <a:t> emissions.</a:t>
            </a:r>
          </a:p>
        </p:txBody>
      </p:sp>
      <p:sp>
        <p:nvSpPr>
          <p:cNvPr id="18" name="Rectangle 17">
            <a:extLst>
              <a:ext uri="{FF2B5EF4-FFF2-40B4-BE49-F238E27FC236}">
                <a16:creationId xmlns:a16="http://schemas.microsoft.com/office/drawing/2014/main" id="{D13357BB-4A63-844D-91D5-CE40C4B1DDFC}"/>
              </a:ext>
            </a:extLst>
          </p:cNvPr>
          <p:cNvSpPr/>
          <p:nvPr/>
        </p:nvSpPr>
        <p:spPr>
          <a:xfrm>
            <a:off x="6442365" y="6619744"/>
            <a:ext cx="1427017" cy="238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ectangle 2">
            <a:extLst>
              <a:ext uri="{FF2B5EF4-FFF2-40B4-BE49-F238E27FC236}">
                <a16:creationId xmlns:a16="http://schemas.microsoft.com/office/drawing/2014/main" id="{F0027EBA-BC3E-8F48-80EC-4DBBD67AB4B5}"/>
              </a:ext>
            </a:extLst>
          </p:cNvPr>
          <p:cNvSpPr/>
          <p:nvPr/>
        </p:nvSpPr>
        <p:spPr>
          <a:xfrm>
            <a:off x="4705022" y="4100362"/>
            <a:ext cx="167553" cy="164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ectangle 49">
            <a:extLst>
              <a:ext uri="{FF2B5EF4-FFF2-40B4-BE49-F238E27FC236}">
                <a16:creationId xmlns:a16="http://schemas.microsoft.com/office/drawing/2014/main" id="{3F9FA244-0090-F445-9516-7FA2731EC1A7}"/>
              </a:ext>
            </a:extLst>
          </p:cNvPr>
          <p:cNvSpPr txBox="1">
            <a:spLocks noChangeArrowheads="1"/>
          </p:cNvSpPr>
          <p:nvPr/>
        </p:nvSpPr>
        <p:spPr>
          <a:xfrm>
            <a:off x="1356996" y="1"/>
            <a:ext cx="9144000" cy="8463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chemeClr val="tx1"/>
                </a:solidFill>
                <a:latin typeface="Helvetica" pitchFamily="2" charset="0"/>
                <a:ea typeface="+mj-ea"/>
                <a:cs typeface="+mj-cs"/>
              </a:defRPr>
            </a:lvl1pPr>
          </a:lstStyle>
          <a:p>
            <a:r>
              <a:rPr lang="en-US" dirty="0">
                <a:solidFill>
                  <a:srgbClr val="224C8A"/>
                </a:solidFill>
              </a:rPr>
              <a:t>Operation TLC</a:t>
            </a:r>
          </a:p>
        </p:txBody>
      </p:sp>
      <p:pic>
        <p:nvPicPr>
          <p:cNvPr id="17" name="Picture 16">
            <a:extLst>
              <a:ext uri="{FF2B5EF4-FFF2-40B4-BE49-F238E27FC236}">
                <a16:creationId xmlns:a16="http://schemas.microsoft.com/office/drawing/2014/main" id="{C6BCB8F9-B3BE-524D-9D7A-AC37D708DCF5}"/>
              </a:ext>
            </a:extLst>
          </p:cNvPr>
          <p:cNvPicPr>
            <a:picLocks noChangeAspect="1"/>
          </p:cNvPicPr>
          <p:nvPr/>
        </p:nvPicPr>
        <p:blipFill>
          <a:blip r:embed="rId4"/>
          <a:stretch>
            <a:fillRect/>
          </a:stretch>
        </p:blipFill>
        <p:spPr>
          <a:xfrm>
            <a:off x="697634" y="3899704"/>
            <a:ext cx="6273800" cy="2489200"/>
          </a:xfrm>
          <a:prstGeom prst="rect">
            <a:avLst/>
          </a:prstGeom>
        </p:spPr>
      </p:pic>
      <p:pic>
        <p:nvPicPr>
          <p:cNvPr id="24" name="Picture 23">
            <a:extLst>
              <a:ext uri="{FF2B5EF4-FFF2-40B4-BE49-F238E27FC236}">
                <a16:creationId xmlns:a16="http://schemas.microsoft.com/office/drawing/2014/main" id="{73988201-692A-BE4E-8F98-7434BFF0C0DE}"/>
              </a:ext>
            </a:extLst>
          </p:cNvPr>
          <p:cNvPicPr>
            <a:picLocks noChangeAspect="1"/>
          </p:cNvPicPr>
          <p:nvPr/>
        </p:nvPicPr>
        <p:blipFill rotWithShape="1">
          <a:blip r:embed="rId5"/>
          <a:srcRect t="27633" b="19034"/>
          <a:stretch/>
        </p:blipFill>
        <p:spPr>
          <a:xfrm>
            <a:off x="8209558" y="566928"/>
            <a:ext cx="3529562" cy="2509911"/>
          </a:xfrm>
          <a:prstGeom prst="rect">
            <a:avLst/>
          </a:prstGeom>
        </p:spPr>
      </p:pic>
      <p:pic>
        <p:nvPicPr>
          <p:cNvPr id="26" name="Picture 25">
            <a:extLst>
              <a:ext uri="{FF2B5EF4-FFF2-40B4-BE49-F238E27FC236}">
                <a16:creationId xmlns:a16="http://schemas.microsoft.com/office/drawing/2014/main" id="{FE551A7B-C2B5-954C-899E-0330605105A4}"/>
              </a:ext>
            </a:extLst>
          </p:cNvPr>
          <p:cNvPicPr>
            <a:picLocks noChangeAspect="1"/>
          </p:cNvPicPr>
          <p:nvPr/>
        </p:nvPicPr>
        <p:blipFill rotWithShape="1">
          <a:blip r:embed="rId6"/>
          <a:srcRect l="3188" t="29099" r="5363" b="9952"/>
          <a:stretch/>
        </p:blipFill>
        <p:spPr>
          <a:xfrm>
            <a:off x="6718853" y="3307679"/>
            <a:ext cx="5337655" cy="2668123"/>
          </a:xfrm>
          <a:prstGeom prst="rect">
            <a:avLst/>
          </a:prstGeom>
        </p:spPr>
      </p:pic>
    </p:spTree>
    <p:extLst>
      <p:ext uri="{BB962C8B-B14F-4D97-AF65-F5344CB8AC3E}">
        <p14:creationId xmlns:p14="http://schemas.microsoft.com/office/powerpoint/2010/main" val="7842641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ADB095-0274-3E49-AFB6-EFB3DB3DC06F}"/>
              </a:ext>
            </a:extLst>
          </p:cNvPr>
          <p:cNvPicPr>
            <a:picLocks noChangeAspect="1"/>
          </p:cNvPicPr>
          <p:nvPr/>
        </p:nvPicPr>
        <p:blipFill rotWithShape="1">
          <a:blip r:embed="rId3"/>
          <a:srcRect r="68390" b="52207"/>
          <a:stretch/>
        </p:blipFill>
        <p:spPr>
          <a:xfrm>
            <a:off x="118945" y="570128"/>
            <a:ext cx="1598309" cy="1536192"/>
          </a:xfrm>
          <a:prstGeom prst="rect">
            <a:avLst/>
          </a:prstGeom>
        </p:spPr>
      </p:pic>
      <p:sp>
        <p:nvSpPr>
          <p:cNvPr id="7" name="Text Placeholder 6"/>
          <p:cNvSpPr>
            <a:spLocks noGrp="1"/>
          </p:cNvSpPr>
          <p:nvPr>
            <p:ph type="body" sz="half" idx="4294967295"/>
          </p:nvPr>
        </p:nvSpPr>
        <p:spPr>
          <a:xfrm>
            <a:off x="1132161" y="1949156"/>
            <a:ext cx="6637338" cy="1738312"/>
          </a:xfrm>
        </p:spPr>
        <p:txBody>
          <a:bodyPr numCol="2">
            <a:noAutofit/>
          </a:bodyPr>
          <a:lstStyle/>
          <a:p>
            <a:pPr>
              <a:lnSpc>
                <a:spcPct val="100000"/>
              </a:lnSpc>
            </a:pPr>
            <a:r>
              <a:rPr lang="en-US" sz="2000" b="1" dirty="0"/>
              <a:t>Goals</a:t>
            </a:r>
          </a:p>
          <a:p>
            <a:pPr marL="571486" lvl="1" indent="-293681">
              <a:lnSpc>
                <a:spcPct val="100000"/>
              </a:lnSpc>
              <a:spcBef>
                <a:spcPts val="0"/>
              </a:spcBef>
              <a:buFont typeface="Arial" charset="0"/>
              <a:buChar char="•"/>
            </a:pPr>
            <a:r>
              <a:rPr lang="en-US" sz="1800" dirty="0"/>
              <a:t>Reduce energy consumption </a:t>
            </a:r>
          </a:p>
          <a:p>
            <a:pPr marL="571486" lvl="1" indent="-293681">
              <a:lnSpc>
                <a:spcPct val="100000"/>
              </a:lnSpc>
              <a:spcBef>
                <a:spcPts val="0"/>
              </a:spcBef>
              <a:buFont typeface="Arial" charset="0"/>
              <a:buChar char="•"/>
            </a:pPr>
            <a:r>
              <a:rPr lang="en-US" sz="1800" dirty="0"/>
              <a:t>Promote healthy diets</a:t>
            </a:r>
          </a:p>
          <a:p>
            <a:pPr marL="571486" lvl="1" indent="-293681">
              <a:lnSpc>
                <a:spcPct val="100000"/>
              </a:lnSpc>
              <a:spcBef>
                <a:spcPts val="0"/>
              </a:spcBef>
              <a:buFont typeface="Arial" charset="0"/>
              <a:buChar char="•"/>
            </a:pPr>
            <a:r>
              <a:rPr lang="en-US" sz="1800" dirty="0"/>
              <a:t>Reduce CO</a:t>
            </a:r>
            <a:r>
              <a:rPr lang="en-US" sz="1800" baseline="-25000" dirty="0"/>
              <a:t>2</a:t>
            </a:r>
            <a:r>
              <a:rPr lang="en-US" sz="1800" dirty="0"/>
              <a:t> emissions</a:t>
            </a:r>
          </a:p>
          <a:p>
            <a:pPr>
              <a:lnSpc>
                <a:spcPct val="100000"/>
              </a:lnSpc>
            </a:pPr>
            <a:endParaRPr lang="en-US" sz="2000" b="1" dirty="0"/>
          </a:p>
          <a:p>
            <a:pPr>
              <a:lnSpc>
                <a:spcPct val="100000"/>
              </a:lnSpc>
            </a:pPr>
            <a:r>
              <a:rPr lang="en-US" sz="2000" b="1" dirty="0"/>
              <a:t>Collaborators</a:t>
            </a:r>
          </a:p>
          <a:p>
            <a:pPr marL="571486" lvl="1" indent="-293681">
              <a:lnSpc>
                <a:spcPct val="100000"/>
              </a:lnSpc>
              <a:spcBef>
                <a:spcPts val="0"/>
              </a:spcBef>
              <a:buFont typeface="Arial" charset="0"/>
              <a:buChar char="•"/>
            </a:pPr>
            <a:r>
              <a:rPr lang="en-US" sz="1800" dirty="0"/>
              <a:t>Kyocera, Japanese government, environmental NGOs, schools, restaurants, residents</a:t>
            </a:r>
          </a:p>
          <a:p>
            <a:pPr marL="277805" lvl="1">
              <a:lnSpc>
                <a:spcPct val="100000"/>
              </a:lnSpc>
              <a:spcBef>
                <a:spcPts val="0"/>
              </a:spcBef>
            </a:pPr>
            <a:endParaRPr lang="en-US" sz="1800" dirty="0"/>
          </a:p>
        </p:txBody>
      </p:sp>
      <p:sp>
        <p:nvSpPr>
          <p:cNvPr id="10" name="TextBox 9">
            <a:extLst>
              <a:ext uri="{FF2B5EF4-FFF2-40B4-BE49-F238E27FC236}">
                <a16:creationId xmlns:a16="http://schemas.microsoft.com/office/drawing/2014/main" id="{03A75B57-2B98-BB41-B7EF-FBD2BC24EB57}"/>
              </a:ext>
            </a:extLst>
          </p:cNvPr>
          <p:cNvSpPr txBox="1"/>
          <p:nvPr/>
        </p:nvSpPr>
        <p:spPr>
          <a:xfrm>
            <a:off x="1356996" y="851671"/>
            <a:ext cx="6655737" cy="954300"/>
          </a:xfrm>
          <a:prstGeom prst="rect">
            <a:avLst/>
          </a:prstGeom>
          <a:solidFill>
            <a:srgbClr val="25408F"/>
          </a:solidFill>
        </p:spPr>
        <p:txBody>
          <a:bodyPr wrap="square" rtlCol="0">
            <a:spAutoFit/>
          </a:bodyPr>
          <a:lstStyle/>
          <a:p>
            <a:r>
              <a:rPr lang="en-US" sz="1867" b="1" dirty="0">
                <a:solidFill>
                  <a:schemeClr val="bg1"/>
                </a:solidFill>
              </a:rPr>
              <a:t>Regulates indoor air temperatures, reduces energy use, promotes healthy diets, and reduces pollution by growing decorative and edible climbing plants on the exterior walls of buildings.</a:t>
            </a:r>
          </a:p>
        </p:txBody>
      </p:sp>
      <p:pic>
        <p:nvPicPr>
          <p:cNvPr id="6" name="Picture 5">
            <a:extLst>
              <a:ext uri="{FF2B5EF4-FFF2-40B4-BE49-F238E27FC236}">
                <a16:creationId xmlns:a16="http://schemas.microsoft.com/office/drawing/2014/main" id="{7FB3A285-FC1C-6F4E-B88F-6781B2D6DF9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r="-2256"/>
          <a:stretch/>
        </p:blipFill>
        <p:spPr>
          <a:xfrm>
            <a:off x="8012733" y="416223"/>
            <a:ext cx="3944688" cy="5665555"/>
          </a:xfrm>
          <a:prstGeom prst="rect">
            <a:avLst/>
          </a:prstGeom>
        </p:spPr>
      </p:pic>
      <p:sp>
        <p:nvSpPr>
          <p:cNvPr id="12" name="TextBox 11">
            <a:extLst>
              <a:ext uri="{FF2B5EF4-FFF2-40B4-BE49-F238E27FC236}">
                <a16:creationId xmlns:a16="http://schemas.microsoft.com/office/drawing/2014/main" id="{C927DBE4-C579-F141-8D1A-E3D02D271F57}"/>
              </a:ext>
            </a:extLst>
          </p:cNvPr>
          <p:cNvSpPr txBox="1"/>
          <p:nvPr/>
        </p:nvSpPr>
        <p:spPr>
          <a:xfrm>
            <a:off x="-1274617" y="143784"/>
            <a:ext cx="9143999" cy="707886"/>
          </a:xfrm>
          <a:prstGeom prst="rect">
            <a:avLst/>
          </a:prstGeom>
          <a:noFill/>
        </p:spPr>
        <p:txBody>
          <a:bodyPr wrap="square" rtlCol="0">
            <a:spAutoFit/>
          </a:bodyPr>
          <a:lstStyle/>
          <a:p>
            <a:pPr algn="ctr"/>
            <a:r>
              <a:rPr lang="en-US" sz="4000" b="1" dirty="0">
                <a:solidFill>
                  <a:srgbClr val="224C8A"/>
                </a:solidFill>
                <a:latin typeface="Helvetica" pitchFamily="2" charset="0"/>
                <a:ea typeface="+mj-ea"/>
                <a:cs typeface="+mj-cs"/>
              </a:rPr>
              <a:t>Green Curtains</a:t>
            </a:r>
          </a:p>
        </p:txBody>
      </p:sp>
      <p:pic>
        <p:nvPicPr>
          <p:cNvPr id="13" name="Picture 12">
            <a:extLst>
              <a:ext uri="{FF2B5EF4-FFF2-40B4-BE49-F238E27FC236}">
                <a16:creationId xmlns:a16="http://schemas.microsoft.com/office/drawing/2014/main" id="{EB43DB17-DFF5-804F-BC27-26CCA74E17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1280" y="3702442"/>
            <a:ext cx="7218219" cy="3155559"/>
          </a:xfrm>
          <a:prstGeom prst="rect">
            <a:avLst/>
          </a:prstGeom>
        </p:spPr>
      </p:pic>
      <p:sp>
        <p:nvSpPr>
          <p:cNvPr id="18" name="Rectangle 17">
            <a:extLst>
              <a:ext uri="{FF2B5EF4-FFF2-40B4-BE49-F238E27FC236}">
                <a16:creationId xmlns:a16="http://schemas.microsoft.com/office/drawing/2014/main" id="{D13357BB-4A63-844D-91D5-CE40C4B1DDFC}"/>
              </a:ext>
            </a:extLst>
          </p:cNvPr>
          <p:cNvSpPr/>
          <p:nvPr/>
        </p:nvSpPr>
        <p:spPr>
          <a:xfrm>
            <a:off x="6442365" y="6619744"/>
            <a:ext cx="1427017" cy="238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8199077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537200" y="584200"/>
            <a:ext cx="101600" cy="5816600"/>
          </a:xfrm>
          <a:prstGeom prst="rect">
            <a:avLst/>
          </a:prstGeom>
          <a:solidFill>
            <a:srgbClr val="BDD2D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755900" y="1117600"/>
            <a:ext cx="184666" cy="369332"/>
          </a:xfrm>
          <a:prstGeom prst="rect">
            <a:avLst/>
          </a:prstGeom>
          <a:noFill/>
        </p:spPr>
        <p:txBody>
          <a:bodyPr wrap="none" rtlCol="0">
            <a:spAutoFit/>
          </a:bodyPr>
          <a:lstStyle/>
          <a:p>
            <a:endParaRPr lang="en-US" dirty="0"/>
          </a:p>
        </p:txBody>
      </p:sp>
      <p:sp>
        <p:nvSpPr>
          <p:cNvPr id="5" name="TextBox 4"/>
          <p:cNvSpPr txBox="1"/>
          <p:nvPr/>
        </p:nvSpPr>
        <p:spPr>
          <a:xfrm>
            <a:off x="1625600" y="647701"/>
            <a:ext cx="3568700" cy="830997"/>
          </a:xfrm>
          <a:prstGeom prst="rect">
            <a:avLst/>
          </a:prstGeom>
          <a:noFill/>
        </p:spPr>
        <p:txBody>
          <a:bodyPr wrap="square" rtlCol="0">
            <a:spAutoFit/>
          </a:bodyPr>
          <a:lstStyle/>
          <a:p>
            <a:r>
              <a:rPr lang="en-US" sz="2400" b="1" dirty="0">
                <a:solidFill>
                  <a:srgbClr val="1B489C"/>
                </a:solidFill>
                <a:latin typeface="Century Gothic"/>
                <a:cs typeface="Century Gothic"/>
              </a:rPr>
              <a:t>More efficient engines and fuel switching.</a:t>
            </a:r>
          </a:p>
        </p:txBody>
      </p:sp>
      <p:sp>
        <p:nvSpPr>
          <p:cNvPr id="6" name="TextBox 5"/>
          <p:cNvSpPr txBox="1"/>
          <p:nvPr/>
        </p:nvSpPr>
        <p:spPr>
          <a:xfrm>
            <a:off x="5867400" y="622301"/>
            <a:ext cx="4368800" cy="830997"/>
          </a:xfrm>
          <a:prstGeom prst="rect">
            <a:avLst/>
          </a:prstGeom>
          <a:solidFill>
            <a:srgbClr val="FFFFFF"/>
          </a:solidFill>
        </p:spPr>
        <p:txBody>
          <a:bodyPr wrap="square" rtlCol="0">
            <a:spAutoFit/>
          </a:bodyPr>
          <a:lstStyle/>
          <a:p>
            <a:r>
              <a:rPr lang="en-US" sz="2400" b="1" dirty="0">
                <a:solidFill>
                  <a:srgbClr val="1B489C"/>
                </a:solidFill>
                <a:latin typeface="Century Gothic"/>
                <a:cs typeface="Century Gothic"/>
              </a:rPr>
              <a:t>Some car travel replaced with walking and cycling.</a:t>
            </a:r>
          </a:p>
        </p:txBody>
      </p:sp>
      <p:pic>
        <p:nvPicPr>
          <p:cNvPr id="22" name="Picture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4622800" y="1033145"/>
            <a:ext cx="546100" cy="457359"/>
          </a:xfrm>
          <a:prstGeom prst="rect">
            <a:avLst/>
          </a:prstGeom>
        </p:spPr>
      </p:pic>
      <p:pic>
        <p:nvPicPr>
          <p:cNvPr id="23" name="Picture 2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79000" y="892920"/>
            <a:ext cx="762000" cy="528715"/>
          </a:xfrm>
          <a:prstGeom prst="rect">
            <a:avLst/>
          </a:prstGeom>
        </p:spPr>
      </p:pic>
      <p:sp>
        <p:nvSpPr>
          <p:cNvPr id="24" name="Rectangle 23"/>
          <p:cNvSpPr/>
          <p:nvPr/>
        </p:nvSpPr>
        <p:spPr>
          <a:xfrm>
            <a:off x="5537200" y="6419605"/>
            <a:ext cx="3531929" cy="369332"/>
          </a:xfrm>
          <a:prstGeom prst="rect">
            <a:avLst/>
          </a:prstGeom>
        </p:spPr>
        <p:txBody>
          <a:bodyPr wrap="none">
            <a:spAutoFit/>
          </a:bodyPr>
          <a:lstStyle/>
          <a:p>
            <a:r>
              <a:rPr lang="fr-FR" dirty="0">
                <a:solidFill>
                  <a:schemeClr val="bg1"/>
                </a:solidFill>
              </a:rPr>
              <a:t>Source: Lancet 2009; 374: 1930–43 </a:t>
            </a:r>
            <a:endParaRPr lang="en-US" dirty="0">
              <a:solidFill>
                <a:schemeClr val="bg1"/>
              </a:solidFill>
            </a:endParaRPr>
          </a:p>
        </p:txBody>
      </p:sp>
      <p:grpSp>
        <p:nvGrpSpPr>
          <p:cNvPr id="11" name="Group 10"/>
          <p:cNvGrpSpPr/>
          <p:nvPr/>
        </p:nvGrpSpPr>
        <p:grpSpPr>
          <a:xfrm>
            <a:off x="3740709" y="4165600"/>
            <a:ext cx="533400" cy="723900"/>
            <a:chOff x="1117600" y="4356100"/>
            <a:chExt cx="533400" cy="723900"/>
          </a:xfrm>
        </p:grpSpPr>
        <p:grpSp>
          <p:nvGrpSpPr>
            <p:cNvPr id="10" name="Group 9"/>
            <p:cNvGrpSpPr/>
            <p:nvPr/>
          </p:nvGrpSpPr>
          <p:grpSpPr>
            <a:xfrm>
              <a:off x="1117600" y="4356100"/>
              <a:ext cx="375126" cy="533400"/>
              <a:chOff x="901700" y="4152900"/>
              <a:chExt cx="375126" cy="533400"/>
            </a:xfrm>
          </p:grpSpPr>
          <p:pic>
            <p:nvPicPr>
              <p:cNvPr id="3" name="Picture 2"/>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01700" y="4152900"/>
                <a:ext cx="210026" cy="355600"/>
              </a:xfrm>
              <a:prstGeom prst="rect">
                <a:avLst/>
              </a:prstGeom>
            </p:spPr>
          </p:pic>
          <p:pic>
            <p:nvPicPr>
              <p:cNvPr id="14" name="Picture 13"/>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066800" y="4330700"/>
                <a:ext cx="210026" cy="355600"/>
              </a:xfrm>
              <a:prstGeom prst="rect">
                <a:avLst/>
              </a:prstGeom>
            </p:spPr>
          </p:pic>
        </p:grpSp>
        <p:sp>
          <p:nvSpPr>
            <p:cNvPr id="7" name="Rectangle 6"/>
            <p:cNvSpPr/>
            <p:nvPr/>
          </p:nvSpPr>
          <p:spPr>
            <a:xfrm>
              <a:off x="1384300" y="4622800"/>
              <a:ext cx="266700" cy="4572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5956300" y="3746500"/>
            <a:ext cx="4165600" cy="1958946"/>
            <a:chOff x="3390900" y="3251200"/>
            <a:chExt cx="4165600" cy="1958946"/>
          </a:xfrm>
        </p:grpSpPr>
        <p:grpSp>
          <p:nvGrpSpPr>
            <p:cNvPr id="8" name="Group 7"/>
            <p:cNvGrpSpPr/>
            <p:nvPr/>
          </p:nvGrpSpPr>
          <p:grpSpPr>
            <a:xfrm>
              <a:off x="4424490" y="3251200"/>
              <a:ext cx="1581626" cy="1727200"/>
              <a:chOff x="7505700" y="4000500"/>
              <a:chExt cx="1581626" cy="1727200"/>
            </a:xfrm>
          </p:grpSpPr>
          <p:pic>
            <p:nvPicPr>
              <p:cNvPr id="60" name="Picture 59"/>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505700" y="4000500"/>
                <a:ext cx="210026" cy="355600"/>
              </a:xfrm>
              <a:prstGeom prst="rect">
                <a:avLst/>
              </a:prstGeom>
            </p:spPr>
          </p:pic>
          <p:pic>
            <p:nvPicPr>
              <p:cNvPr id="61" name="Picture 60"/>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658100" y="4152900"/>
                <a:ext cx="210026" cy="355600"/>
              </a:xfrm>
              <a:prstGeom prst="rect">
                <a:avLst/>
              </a:prstGeom>
            </p:spPr>
          </p:pic>
          <p:pic>
            <p:nvPicPr>
              <p:cNvPr id="62" name="Picture 61"/>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810500" y="4305300"/>
                <a:ext cx="210026" cy="355600"/>
              </a:xfrm>
              <a:prstGeom prst="rect">
                <a:avLst/>
              </a:prstGeom>
            </p:spPr>
          </p:pic>
          <p:pic>
            <p:nvPicPr>
              <p:cNvPr id="63" name="Picture 62"/>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962900" y="4457700"/>
                <a:ext cx="210026" cy="355600"/>
              </a:xfrm>
              <a:prstGeom prst="rect">
                <a:avLst/>
              </a:prstGeom>
            </p:spPr>
          </p:pic>
          <p:pic>
            <p:nvPicPr>
              <p:cNvPr id="64" name="Picture 63"/>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115300" y="4610100"/>
                <a:ext cx="210026" cy="355600"/>
              </a:xfrm>
              <a:prstGeom prst="rect">
                <a:avLst/>
              </a:prstGeom>
            </p:spPr>
          </p:pic>
          <p:pic>
            <p:nvPicPr>
              <p:cNvPr id="65" name="Picture 64"/>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267700" y="4762500"/>
                <a:ext cx="210026" cy="355600"/>
              </a:xfrm>
              <a:prstGeom prst="rect">
                <a:avLst/>
              </a:prstGeom>
            </p:spPr>
          </p:pic>
          <p:pic>
            <p:nvPicPr>
              <p:cNvPr id="66" name="Picture 65"/>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420100" y="4914900"/>
                <a:ext cx="210026" cy="355600"/>
              </a:xfrm>
              <a:prstGeom prst="rect">
                <a:avLst/>
              </a:prstGeom>
            </p:spPr>
          </p:pic>
          <p:pic>
            <p:nvPicPr>
              <p:cNvPr id="67" name="Picture 66"/>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572500" y="5067300"/>
                <a:ext cx="210026" cy="355600"/>
              </a:xfrm>
              <a:prstGeom prst="rect">
                <a:avLst/>
              </a:prstGeom>
            </p:spPr>
          </p:pic>
          <p:pic>
            <p:nvPicPr>
              <p:cNvPr id="68" name="Picture 67"/>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724900" y="5219700"/>
                <a:ext cx="210026" cy="355600"/>
              </a:xfrm>
              <a:prstGeom prst="rect">
                <a:avLst/>
              </a:prstGeom>
            </p:spPr>
          </p:pic>
          <p:pic>
            <p:nvPicPr>
              <p:cNvPr id="69" name="Picture 68"/>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877300" y="5372100"/>
                <a:ext cx="210026" cy="355600"/>
              </a:xfrm>
              <a:prstGeom prst="rect">
                <a:avLst/>
              </a:prstGeom>
            </p:spPr>
          </p:pic>
        </p:grpSp>
        <p:grpSp>
          <p:nvGrpSpPr>
            <p:cNvPr id="70" name="Group 69"/>
            <p:cNvGrpSpPr/>
            <p:nvPr/>
          </p:nvGrpSpPr>
          <p:grpSpPr>
            <a:xfrm>
              <a:off x="4941285" y="3251200"/>
              <a:ext cx="1581626" cy="1727200"/>
              <a:chOff x="7505700" y="4000500"/>
              <a:chExt cx="1581626" cy="1727200"/>
            </a:xfrm>
          </p:grpSpPr>
          <p:pic>
            <p:nvPicPr>
              <p:cNvPr id="71" name="Picture 70"/>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505700" y="4000500"/>
                <a:ext cx="210026" cy="355600"/>
              </a:xfrm>
              <a:prstGeom prst="rect">
                <a:avLst/>
              </a:prstGeom>
            </p:spPr>
          </p:pic>
          <p:pic>
            <p:nvPicPr>
              <p:cNvPr id="72" name="Picture 71"/>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658100" y="4152900"/>
                <a:ext cx="210026" cy="355600"/>
              </a:xfrm>
              <a:prstGeom prst="rect">
                <a:avLst/>
              </a:prstGeom>
            </p:spPr>
          </p:pic>
          <p:pic>
            <p:nvPicPr>
              <p:cNvPr id="73" name="Picture 72"/>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810500" y="4305300"/>
                <a:ext cx="210026" cy="355600"/>
              </a:xfrm>
              <a:prstGeom prst="rect">
                <a:avLst/>
              </a:prstGeom>
            </p:spPr>
          </p:pic>
          <p:pic>
            <p:nvPicPr>
              <p:cNvPr id="74" name="Picture 73"/>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962900" y="4457700"/>
                <a:ext cx="210026" cy="355600"/>
              </a:xfrm>
              <a:prstGeom prst="rect">
                <a:avLst/>
              </a:prstGeom>
            </p:spPr>
          </p:pic>
          <p:pic>
            <p:nvPicPr>
              <p:cNvPr id="75" name="Picture 74"/>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115300" y="4610100"/>
                <a:ext cx="210026" cy="355600"/>
              </a:xfrm>
              <a:prstGeom prst="rect">
                <a:avLst/>
              </a:prstGeom>
            </p:spPr>
          </p:pic>
          <p:pic>
            <p:nvPicPr>
              <p:cNvPr id="76" name="Picture 75"/>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267700" y="4762500"/>
                <a:ext cx="210026" cy="355600"/>
              </a:xfrm>
              <a:prstGeom prst="rect">
                <a:avLst/>
              </a:prstGeom>
            </p:spPr>
          </p:pic>
          <p:pic>
            <p:nvPicPr>
              <p:cNvPr id="77" name="Picture 76"/>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420100" y="4914900"/>
                <a:ext cx="210026" cy="355600"/>
              </a:xfrm>
              <a:prstGeom prst="rect">
                <a:avLst/>
              </a:prstGeom>
            </p:spPr>
          </p:pic>
          <p:pic>
            <p:nvPicPr>
              <p:cNvPr id="78" name="Picture 77"/>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572500" y="5067300"/>
                <a:ext cx="210026" cy="355600"/>
              </a:xfrm>
              <a:prstGeom prst="rect">
                <a:avLst/>
              </a:prstGeom>
            </p:spPr>
          </p:pic>
          <p:pic>
            <p:nvPicPr>
              <p:cNvPr id="79" name="Picture 78"/>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724900" y="5219700"/>
                <a:ext cx="210026" cy="355600"/>
              </a:xfrm>
              <a:prstGeom prst="rect">
                <a:avLst/>
              </a:prstGeom>
            </p:spPr>
          </p:pic>
          <p:pic>
            <p:nvPicPr>
              <p:cNvPr id="80" name="Picture 79"/>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877300" y="5372100"/>
                <a:ext cx="210026" cy="355600"/>
              </a:xfrm>
              <a:prstGeom prst="rect">
                <a:avLst/>
              </a:prstGeom>
            </p:spPr>
          </p:pic>
        </p:grpSp>
        <p:grpSp>
          <p:nvGrpSpPr>
            <p:cNvPr id="81" name="Group 80"/>
            <p:cNvGrpSpPr/>
            <p:nvPr/>
          </p:nvGrpSpPr>
          <p:grpSpPr>
            <a:xfrm>
              <a:off x="5458080" y="3251200"/>
              <a:ext cx="1581626" cy="1727200"/>
              <a:chOff x="7505700" y="4000500"/>
              <a:chExt cx="1581626" cy="1727200"/>
            </a:xfrm>
          </p:grpSpPr>
          <p:pic>
            <p:nvPicPr>
              <p:cNvPr id="82" name="Picture 81"/>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505700" y="4000500"/>
                <a:ext cx="210026" cy="355600"/>
              </a:xfrm>
              <a:prstGeom prst="rect">
                <a:avLst/>
              </a:prstGeom>
            </p:spPr>
          </p:pic>
          <p:pic>
            <p:nvPicPr>
              <p:cNvPr id="83" name="Picture 82"/>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658100" y="4152900"/>
                <a:ext cx="210026" cy="355600"/>
              </a:xfrm>
              <a:prstGeom prst="rect">
                <a:avLst/>
              </a:prstGeom>
            </p:spPr>
          </p:pic>
          <p:pic>
            <p:nvPicPr>
              <p:cNvPr id="84" name="Picture 83"/>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810500" y="4305300"/>
                <a:ext cx="210026" cy="355600"/>
              </a:xfrm>
              <a:prstGeom prst="rect">
                <a:avLst/>
              </a:prstGeom>
            </p:spPr>
          </p:pic>
          <p:pic>
            <p:nvPicPr>
              <p:cNvPr id="85" name="Picture 84"/>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962900" y="4457700"/>
                <a:ext cx="210026" cy="355600"/>
              </a:xfrm>
              <a:prstGeom prst="rect">
                <a:avLst/>
              </a:prstGeom>
            </p:spPr>
          </p:pic>
          <p:pic>
            <p:nvPicPr>
              <p:cNvPr id="86" name="Picture 85"/>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115300" y="4610100"/>
                <a:ext cx="210026" cy="355600"/>
              </a:xfrm>
              <a:prstGeom prst="rect">
                <a:avLst/>
              </a:prstGeom>
            </p:spPr>
          </p:pic>
          <p:pic>
            <p:nvPicPr>
              <p:cNvPr id="87" name="Picture 86"/>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267700" y="4762500"/>
                <a:ext cx="210026" cy="355600"/>
              </a:xfrm>
              <a:prstGeom prst="rect">
                <a:avLst/>
              </a:prstGeom>
            </p:spPr>
          </p:pic>
          <p:pic>
            <p:nvPicPr>
              <p:cNvPr id="88" name="Picture 87"/>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420100" y="4914900"/>
                <a:ext cx="210026" cy="355600"/>
              </a:xfrm>
              <a:prstGeom prst="rect">
                <a:avLst/>
              </a:prstGeom>
            </p:spPr>
          </p:pic>
          <p:pic>
            <p:nvPicPr>
              <p:cNvPr id="89" name="Picture 88"/>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572500" y="5067300"/>
                <a:ext cx="210026" cy="355600"/>
              </a:xfrm>
              <a:prstGeom prst="rect">
                <a:avLst/>
              </a:prstGeom>
            </p:spPr>
          </p:pic>
          <p:pic>
            <p:nvPicPr>
              <p:cNvPr id="90" name="Picture 89"/>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724900" y="5219700"/>
                <a:ext cx="210026" cy="355600"/>
              </a:xfrm>
              <a:prstGeom prst="rect">
                <a:avLst/>
              </a:prstGeom>
            </p:spPr>
          </p:pic>
          <p:pic>
            <p:nvPicPr>
              <p:cNvPr id="91" name="Picture 90"/>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877300" y="5372100"/>
                <a:ext cx="210026" cy="355600"/>
              </a:xfrm>
              <a:prstGeom prst="rect">
                <a:avLst/>
              </a:prstGeom>
            </p:spPr>
          </p:pic>
        </p:grpSp>
        <p:grpSp>
          <p:nvGrpSpPr>
            <p:cNvPr id="92" name="Group 91"/>
            <p:cNvGrpSpPr/>
            <p:nvPr/>
          </p:nvGrpSpPr>
          <p:grpSpPr>
            <a:xfrm>
              <a:off x="3907695" y="3251200"/>
              <a:ext cx="1581626" cy="1727200"/>
              <a:chOff x="7505700" y="4000500"/>
              <a:chExt cx="1581626" cy="1727200"/>
            </a:xfrm>
          </p:grpSpPr>
          <p:pic>
            <p:nvPicPr>
              <p:cNvPr id="93" name="Picture 92"/>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505700" y="4000500"/>
                <a:ext cx="210026" cy="355600"/>
              </a:xfrm>
              <a:prstGeom prst="rect">
                <a:avLst/>
              </a:prstGeom>
            </p:spPr>
          </p:pic>
          <p:pic>
            <p:nvPicPr>
              <p:cNvPr id="94" name="Picture 93"/>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658100" y="4152900"/>
                <a:ext cx="210026" cy="355600"/>
              </a:xfrm>
              <a:prstGeom prst="rect">
                <a:avLst/>
              </a:prstGeom>
            </p:spPr>
          </p:pic>
          <p:pic>
            <p:nvPicPr>
              <p:cNvPr id="95" name="Picture 94"/>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810500" y="4305300"/>
                <a:ext cx="210026" cy="355600"/>
              </a:xfrm>
              <a:prstGeom prst="rect">
                <a:avLst/>
              </a:prstGeom>
            </p:spPr>
          </p:pic>
          <p:pic>
            <p:nvPicPr>
              <p:cNvPr id="96" name="Picture 95"/>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962900" y="4457700"/>
                <a:ext cx="210026" cy="355600"/>
              </a:xfrm>
              <a:prstGeom prst="rect">
                <a:avLst/>
              </a:prstGeom>
            </p:spPr>
          </p:pic>
          <p:pic>
            <p:nvPicPr>
              <p:cNvPr id="97" name="Picture 96"/>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115300" y="4610100"/>
                <a:ext cx="210026" cy="355600"/>
              </a:xfrm>
              <a:prstGeom prst="rect">
                <a:avLst/>
              </a:prstGeom>
            </p:spPr>
          </p:pic>
          <p:pic>
            <p:nvPicPr>
              <p:cNvPr id="98" name="Picture 97"/>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267700" y="4762500"/>
                <a:ext cx="210026" cy="355600"/>
              </a:xfrm>
              <a:prstGeom prst="rect">
                <a:avLst/>
              </a:prstGeom>
            </p:spPr>
          </p:pic>
          <p:pic>
            <p:nvPicPr>
              <p:cNvPr id="99" name="Picture 98"/>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420100" y="4914900"/>
                <a:ext cx="210026" cy="355600"/>
              </a:xfrm>
              <a:prstGeom prst="rect">
                <a:avLst/>
              </a:prstGeom>
            </p:spPr>
          </p:pic>
          <p:pic>
            <p:nvPicPr>
              <p:cNvPr id="100" name="Picture 99"/>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572500" y="5067300"/>
                <a:ext cx="210026" cy="355600"/>
              </a:xfrm>
              <a:prstGeom prst="rect">
                <a:avLst/>
              </a:prstGeom>
            </p:spPr>
          </p:pic>
          <p:pic>
            <p:nvPicPr>
              <p:cNvPr id="101" name="Picture 100"/>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724900" y="5219700"/>
                <a:ext cx="210026" cy="355600"/>
              </a:xfrm>
              <a:prstGeom prst="rect">
                <a:avLst/>
              </a:prstGeom>
            </p:spPr>
          </p:pic>
          <p:pic>
            <p:nvPicPr>
              <p:cNvPr id="102" name="Picture 101"/>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877300" y="5372100"/>
                <a:ext cx="210026" cy="355600"/>
              </a:xfrm>
              <a:prstGeom prst="rect">
                <a:avLst/>
              </a:prstGeom>
            </p:spPr>
          </p:pic>
        </p:grpSp>
        <p:grpSp>
          <p:nvGrpSpPr>
            <p:cNvPr id="103" name="Group 102"/>
            <p:cNvGrpSpPr/>
            <p:nvPr/>
          </p:nvGrpSpPr>
          <p:grpSpPr>
            <a:xfrm>
              <a:off x="3390900" y="3251200"/>
              <a:ext cx="1581626" cy="1727200"/>
              <a:chOff x="7505700" y="4000500"/>
              <a:chExt cx="1581626" cy="1727200"/>
            </a:xfrm>
          </p:grpSpPr>
          <p:pic>
            <p:nvPicPr>
              <p:cNvPr id="104" name="Picture 103"/>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505700" y="4000500"/>
                <a:ext cx="210026" cy="355600"/>
              </a:xfrm>
              <a:prstGeom prst="rect">
                <a:avLst/>
              </a:prstGeom>
            </p:spPr>
          </p:pic>
          <p:pic>
            <p:nvPicPr>
              <p:cNvPr id="105" name="Picture 104"/>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658100" y="4152900"/>
                <a:ext cx="210026" cy="355600"/>
              </a:xfrm>
              <a:prstGeom prst="rect">
                <a:avLst/>
              </a:prstGeom>
            </p:spPr>
          </p:pic>
          <p:pic>
            <p:nvPicPr>
              <p:cNvPr id="106" name="Picture 105"/>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810500" y="4305300"/>
                <a:ext cx="210026" cy="355600"/>
              </a:xfrm>
              <a:prstGeom prst="rect">
                <a:avLst/>
              </a:prstGeom>
            </p:spPr>
          </p:pic>
          <p:pic>
            <p:nvPicPr>
              <p:cNvPr id="107" name="Picture 106"/>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962900" y="4457700"/>
                <a:ext cx="210026" cy="355600"/>
              </a:xfrm>
              <a:prstGeom prst="rect">
                <a:avLst/>
              </a:prstGeom>
            </p:spPr>
          </p:pic>
          <p:pic>
            <p:nvPicPr>
              <p:cNvPr id="108" name="Picture 107"/>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115300" y="4610100"/>
                <a:ext cx="210026" cy="355600"/>
              </a:xfrm>
              <a:prstGeom prst="rect">
                <a:avLst/>
              </a:prstGeom>
            </p:spPr>
          </p:pic>
          <p:pic>
            <p:nvPicPr>
              <p:cNvPr id="109" name="Picture 108"/>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267700" y="4762500"/>
                <a:ext cx="210026" cy="355600"/>
              </a:xfrm>
              <a:prstGeom prst="rect">
                <a:avLst/>
              </a:prstGeom>
            </p:spPr>
          </p:pic>
          <p:pic>
            <p:nvPicPr>
              <p:cNvPr id="110" name="Picture 109"/>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420100" y="4914900"/>
                <a:ext cx="210026" cy="355600"/>
              </a:xfrm>
              <a:prstGeom prst="rect">
                <a:avLst/>
              </a:prstGeom>
            </p:spPr>
          </p:pic>
          <p:pic>
            <p:nvPicPr>
              <p:cNvPr id="111" name="Picture 110"/>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572500" y="5067300"/>
                <a:ext cx="210026" cy="355600"/>
              </a:xfrm>
              <a:prstGeom prst="rect">
                <a:avLst/>
              </a:prstGeom>
            </p:spPr>
          </p:pic>
          <p:pic>
            <p:nvPicPr>
              <p:cNvPr id="112" name="Picture 111"/>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724900" y="5219700"/>
                <a:ext cx="210026" cy="355600"/>
              </a:xfrm>
              <a:prstGeom prst="rect">
                <a:avLst/>
              </a:prstGeom>
            </p:spPr>
          </p:pic>
          <p:pic>
            <p:nvPicPr>
              <p:cNvPr id="113" name="Picture 112"/>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877300" y="5372100"/>
                <a:ext cx="210026" cy="355600"/>
              </a:xfrm>
              <a:prstGeom prst="rect">
                <a:avLst/>
              </a:prstGeom>
            </p:spPr>
          </p:pic>
        </p:grpSp>
        <p:grpSp>
          <p:nvGrpSpPr>
            <p:cNvPr id="12" name="Group 11"/>
            <p:cNvGrpSpPr/>
            <p:nvPr/>
          </p:nvGrpSpPr>
          <p:grpSpPr>
            <a:xfrm>
              <a:off x="5974874" y="3251200"/>
              <a:ext cx="1581626" cy="1958946"/>
              <a:chOff x="5974874" y="3251200"/>
              <a:chExt cx="1581626" cy="1958946"/>
            </a:xfrm>
          </p:grpSpPr>
          <p:grpSp>
            <p:nvGrpSpPr>
              <p:cNvPr id="116" name="Group 115"/>
              <p:cNvGrpSpPr/>
              <p:nvPr/>
            </p:nvGrpSpPr>
            <p:grpSpPr>
              <a:xfrm>
                <a:off x="5974874" y="3251200"/>
                <a:ext cx="1581626" cy="1727200"/>
                <a:chOff x="7505700" y="4000500"/>
                <a:chExt cx="1581626" cy="1727200"/>
              </a:xfrm>
            </p:grpSpPr>
            <p:pic>
              <p:nvPicPr>
                <p:cNvPr id="117" name="Picture 116"/>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505700" y="4000500"/>
                  <a:ext cx="210026" cy="355600"/>
                </a:xfrm>
                <a:prstGeom prst="rect">
                  <a:avLst/>
                </a:prstGeom>
              </p:spPr>
            </p:pic>
            <p:pic>
              <p:nvPicPr>
                <p:cNvPr id="118" name="Picture 117"/>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658100" y="4152900"/>
                  <a:ext cx="210026" cy="355600"/>
                </a:xfrm>
                <a:prstGeom prst="rect">
                  <a:avLst/>
                </a:prstGeom>
              </p:spPr>
            </p:pic>
            <p:pic>
              <p:nvPicPr>
                <p:cNvPr id="119" name="Picture 118"/>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810500" y="4305300"/>
                  <a:ext cx="210026" cy="355600"/>
                </a:xfrm>
                <a:prstGeom prst="rect">
                  <a:avLst/>
                </a:prstGeom>
              </p:spPr>
            </p:pic>
            <p:pic>
              <p:nvPicPr>
                <p:cNvPr id="120" name="Picture 119"/>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962900" y="4457700"/>
                  <a:ext cx="210026" cy="355600"/>
                </a:xfrm>
                <a:prstGeom prst="rect">
                  <a:avLst/>
                </a:prstGeom>
              </p:spPr>
            </p:pic>
            <p:pic>
              <p:nvPicPr>
                <p:cNvPr id="121" name="Picture 120"/>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115300" y="4610100"/>
                  <a:ext cx="210026" cy="355600"/>
                </a:xfrm>
                <a:prstGeom prst="rect">
                  <a:avLst/>
                </a:prstGeom>
              </p:spPr>
            </p:pic>
            <p:pic>
              <p:nvPicPr>
                <p:cNvPr id="122" name="Picture 121"/>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267700" y="4762500"/>
                  <a:ext cx="210026" cy="355600"/>
                </a:xfrm>
                <a:prstGeom prst="rect">
                  <a:avLst/>
                </a:prstGeom>
              </p:spPr>
            </p:pic>
            <p:pic>
              <p:nvPicPr>
                <p:cNvPr id="123" name="Picture 122"/>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420100" y="4914900"/>
                  <a:ext cx="210026" cy="355600"/>
                </a:xfrm>
                <a:prstGeom prst="rect">
                  <a:avLst/>
                </a:prstGeom>
              </p:spPr>
            </p:pic>
            <p:pic>
              <p:nvPicPr>
                <p:cNvPr id="124" name="Picture 123"/>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572500" y="5067300"/>
                  <a:ext cx="210026" cy="355600"/>
                </a:xfrm>
                <a:prstGeom prst="rect">
                  <a:avLst/>
                </a:prstGeom>
              </p:spPr>
            </p:pic>
            <p:pic>
              <p:nvPicPr>
                <p:cNvPr id="125" name="Picture 124"/>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724900" y="5219700"/>
                  <a:ext cx="210026" cy="355600"/>
                </a:xfrm>
                <a:prstGeom prst="rect">
                  <a:avLst/>
                </a:prstGeom>
              </p:spPr>
            </p:pic>
            <p:pic>
              <p:nvPicPr>
                <p:cNvPr id="126" name="Picture 125"/>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877300" y="5372100"/>
                  <a:ext cx="210026" cy="355600"/>
                </a:xfrm>
                <a:prstGeom prst="rect">
                  <a:avLst/>
                </a:prstGeom>
              </p:spPr>
            </p:pic>
          </p:grpSp>
          <p:sp>
            <p:nvSpPr>
              <p:cNvPr id="127" name="Rectangle 126"/>
              <p:cNvSpPr/>
              <p:nvPr/>
            </p:nvSpPr>
            <p:spPr>
              <a:xfrm rot="19101253">
                <a:off x="6830298" y="3534774"/>
                <a:ext cx="571500" cy="167537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5" name="Rectangle 14"/>
          <p:cNvSpPr/>
          <p:nvPr/>
        </p:nvSpPr>
        <p:spPr>
          <a:xfrm>
            <a:off x="2927351" y="1631435"/>
            <a:ext cx="6248401" cy="461665"/>
          </a:xfrm>
          <a:prstGeom prst="rect">
            <a:avLst/>
          </a:prstGeom>
          <a:solidFill>
            <a:schemeClr val="bg1"/>
          </a:solidFill>
        </p:spPr>
        <p:txBody>
          <a:bodyPr wrap="square">
            <a:spAutoFit/>
          </a:bodyPr>
          <a:lstStyle/>
          <a:p>
            <a:pPr algn="ctr"/>
            <a:r>
              <a:rPr lang="en-US" sz="2400" b="1" dirty="0">
                <a:solidFill>
                  <a:srgbClr val="767171"/>
                </a:solidFill>
                <a:latin typeface="Century Gothic"/>
                <a:cs typeface="Century Gothic"/>
              </a:rPr>
              <a:t>Reduction in transport CO</a:t>
            </a:r>
            <a:r>
              <a:rPr lang="en-US" sz="2400" b="1" baseline="-25000" dirty="0">
                <a:solidFill>
                  <a:srgbClr val="767171"/>
                </a:solidFill>
                <a:latin typeface="Century Gothic"/>
                <a:cs typeface="Century Gothic"/>
              </a:rPr>
              <a:t>2</a:t>
            </a:r>
            <a:r>
              <a:rPr lang="en-US" sz="2400" b="1" dirty="0">
                <a:solidFill>
                  <a:srgbClr val="767171"/>
                </a:solidFill>
                <a:latin typeface="Century Gothic"/>
                <a:cs typeface="Century Gothic"/>
              </a:rPr>
              <a:t> emissions: </a:t>
            </a:r>
            <a:endParaRPr lang="en-US" sz="2400" b="1" dirty="0">
              <a:solidFill>
                <a:srgbClr val="767171"/>
              </a:solidFill>
            </a:endParaRPr>
          </a:p>
        </p:txBody>
      </p:sp>
      <p:sp>
        <p:nvSpPr>
          <p:cNvPr id="128" name="Rectangle 127"/>
          <p:cNvSpPr/>
          <p:nvPr/>
        </p:nvSpPr>
        <p:spPr>
          <a:xfrm>
            <a:off x="3425645" y="2139434"/>
            <a:ext cx="1366728" cy="584776"/>
          </a:xfrm>
          <a:prstGeom prst="rect">
            <a:avLst/>
          </a:prstGeom>
        </p:spPr>
        <p:txBody>
          <a:bodyPr wrap="square">
            <a:spAutoFit/>
          </a:bodyPr>
          <a:lstStyle/>
          <a:p>
            <a:r>
              <a:rPr lang="en-US" sz="3200" b="1" dirty="0">
                <a:solidFill>
                  <a:srgbClr val="F38D32"/>
                </a:solidFill>
                <a:latin typeface="Century Gothic"/>
                <a:cs typeface="Century Gothic"/>
              </a:rPr>
              <a:t>35% </a:t>
            </a:r>
            <a:endParaRPr lang="en-US" sz="3200" dirty="0"/>
          </a:p>
        </p:txBody>
      </p:sp>
      <p:sp>
        <p:nvSpPr>
          <p:cNvPr id="129" name="Rectangle 128"/>
          <p:cNvSpPr/>
          <p:nvPr/>
        </p:nvSpPr>
        <p:spPr>
          <a:xfrm>
            <a:off x="7383374" y="2139434"/>
            <a:ext cx="1133655" cy="584776"/>
          </a:xfrm>
          <a:prstGeom prst="rect">
            <a:avLst/>
          </a:prstGeom>
        </p:spPr>
        <p:txBody>
          <a:bodyPr wrap="square">
            <a:spAutoFit/>
          </a:bodyPr>
          <a:lstStyle/>
          <a:p>
            <a:r>
              <a:rPr lang="en-US" sz="3200" b="1" dirty="0">
                <a:solidFill>
                  <a:srgbClr val="F38D32"/>
                </a:solidFill>
                <a:latin typeface="Century Gothic"/>
                <a:cs typeface="Century Gothic"/>
              </a:rPr>
              <a:t>38% </a:t>
            </a:r>
            <a:endParaRPr lang="en-US" sz="3200" dirty="0"/>
          </a:p>
        </p:txBody>
      </p:sp>
      <p:sp>
        <p:nvSpPr>
          <p:cNvPr id="130" name="Rectangle 129"/>
          <p:cNvSpPr/>
          <p:nvPr/>
        </p:nvSpPr>
        <p:spPr>
          <a:xfrm>
            <a:off x="1739900" y="3307835"/>
            <a:ext cx="8623300" cy="461665"/>
          </a:xfrm>
          <a:prstGeom prst="rect">
            <a:avLst/>
          </a:prstGeom>
          <a:solidFill>
            <a:srgbClr val="FFFFFF"/>
          </a:solidFill>
        </p:spPr>
        <p:txBody>
          <a:bodyPr wrap="square">
            <a:spAutoFit/>
          </a:bodyPr>
          <a:lstStyle/>
          <a:p>
            <a:pPr algn="ctr"/>
            <a:r>
              <a:rPr lang="en-US" sz="2400" b="1" dirty="0">
                <a:solidFill>
                  <a:srgbClr val="767171"/>
                </a:solidFill>
                <a:latin typeface="Century Gothic"/>
                <a:cs typeface="Century Gothic"/>
              </a:rPr>
              <a:t>Reduction in premature deaths per million people:</a:t>
            </a:r>
          </a:p>
        </p:txBody>
      </p:sp>
      <p:sp>
        <p:nvSpPr>
          <p:cNvPr id="131" name="Rectangle 130"/>
          <p:cNvSpPr/>
          <p:nvPr/>
        </p:nvSpPr>
        <p:spPr>
          <a:xfrm>
            <a:off x="3685247" y="5517634"/>
            <a:ext cx="644327" cy="584776"/>
          </a:xfrm>
          <a:prstGeom prst="rect">
            <a:avLst/>
          </a:prstGeom>
        </p:spPr>
        <p:txBody>
          <a:bodyPr wrap="none">
            <a:spAutoFit/>
          </a:bodyPr>
          <a:lstStyle/>
          <a:p>
            <a:r>
              <a:rPr lang="en-US" sz="3200" b="1" dirty="0">
                <a:solidFill>
                  <a:srgbClr val="F38D32"/>
                </a:solidFill>
                <a:latin typeface="Century Gothic"/>
                <a:cs typeface="Century Gothic"/>
              </a:rPr>
              <a:t>17</a:t>
            </a:r>
            <a:endParaRPr lang="en-US" sz="3200" dirty="0"/>
          </a:p>
        </p:txBody>
      </p:sp>
      <p:sp>
        <p:nvSpPr>
          <p:cNvPr id="132" name="Rectangle 131"/>
          <p:cNvSpPr/>
          <p:nvPr/>
        </p:nvSpPr>
        <p:spPr>
          <a:xfrm>
            <a:off x="7817921" y="5765224"/>
            <a:ext cx="874158" cy="584776"/>
          </a:xfrm>
          <a:prstGeom prst="rect">
            <a:avLst/>
          </a:prstGeom>
        </p:spPr>
        <p:txBody>
          <a:bodyPr wrap="none">
            <a:spAutoFit/>
          </a:bodyPr>
          <a:lstStyle/>
          <a:p>
            <a:r>
              <a:rPr lang="en-US" sz="3200" b="1" dirty="0">
                <a:solidFill>
                  <a:srgbClr val="F38D32"/>
                </a:solidFill>
                <a:latin typeface="Century Gothic"/>
                <a:cs typeface="Century Gothic"/>
              </a:rPr>
              <a:t>530</a:t>
            </a:r>
            <a:endParaRPr lang="en-US" sz="3200" dirty="0"/>
          </a:p>
        </p:txBody>
      </p:sp>
      <p:sp>
        <p:nvSpPr>
          <p:cNvPr id="115" name="Title 1">
            <a:extLst>
              <a:ext uri="{FF2B5EF4-FFF2-40B4-BE49-F238E27FC236}">
                <a16:creationId xmlns:a16="http://schemas.microsoft.com/office/drawing/2014/main" id="{B72E6176-FAA0-8B45-9299-46C8E90D076D}"/>
              </a:ext>
            </a:extLst>
          </p:cNvPr>
          <p:cNvSpPr txBox="1">
            <a:spLocks/>
          </p:cNvSpPr>
          <p:nvPr/>
        </p:nvSpPr>
        <p:spPr>
          <a:xfrm>
            <a:off x="142017" y="73801"/>
            <a:ext cx="6254496" cy="35661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000" b="1" kern="1200">
                <a:solidFill>
                  <a:srgbClr val="FFFFFF"/>
                </a:solidFill>
                <a:latin typeface="Century Gothic"/>
                <a:ea typeface="+mj-ea"/>
                <a:cs typeface="Century Gothic"/>
              </a:defRPr>
            </a:lvl1pPr>
          </a:lstStyle>
          <a:p>
            <a:r>
              <a:rPr lang="en-US" dirty="0">
                <a:solidFill>
                  <a:schemeClr val="tx1"/>
                </a:solidFill>
              </a:rPr>
              <a:t>London Transport Scenarios</a:t>
            </a:r>
          </a:p>
        </p:txBody>
      </p:sp>
    </p:spTree>
    <p:extLst>
      <p:ext uri="{BB962C8B-B14F-4D97-AF65-F5344CB8AC3E}">
        <p14:creationId xmlns:p14="http://schemas.microsoft.com/office/powerpoint/2010/main" val="13162132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0BCB86-7B93-F94F-B175-C8758F9C1E5F}"/>
              </a:ext>
            </a:extLst>
          </p:cNvPr>
          <p:cNvPicPr/>
          <p:nvPr/>
        </p:nvPicPr>
        <p:blipFill>
          <a:blip r:embed="rId3"/>
          <a:stretch>
            <a:fillRect/>
          </a:stretch>
        </p:blipFill>
        <p:spPr>
          <a:xfrm>
            <a:off x="3183836" y="350103"/>
            <a:ext cx="5059016" cy="5706139"/>
          </a:xfrm>
          <a:prstGeom prst="rect">
            <a:avLst/>
          </a:prstGeom>
        </p:spPr>
      </p:pic>
      <p:sp>
        <p:nvSpPr>
          <p:cNvPr id="5" name="Content Placeholder 2">
            <a:extLst>
              <a:ext uri="{FF2B5EF4-FFF2-40B4-BE49-F238E27FC236}">
                <a16:creationId xmlns:a16="http://schemas.microsoft.com/office/drawing/2014/main" id="{95D26372-EF2F-A344-83F2-48EF2C8D6120}"/>
              </a:ext>
            </a:extLst>
          </p:cNvPr>
          <p:cNvSpPr txBox="1">
            <a:spLocks/>
          </p:cNvSpPr>
          <p:nvPr/>
        </p:nvSpPr>
        <p:spPr>
          <a:xfrm>
            <a:off x="204305" y="6282635"/>
            <a:ext cx="9072217" cy="57536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t>(Epstein, Paul R., Jonathan J. </a:t>
            </a:r>
            <a:r>
              <a:rPr lang="en-US" sz="1200" dirty="0" err="1"/>
              <a:t>Buonocore</a:t>
            </a:r>
            <a:r>
              <a:rPr lang="en-US" sz="1200" dirty="0"/>
              <a:t>, Kevin </a:t>
            </a:r>
            <a:r>
              <a:rPr lang="en-US" sz="1200" dirty="0" err="1"/>
              <a:t>Eckerle</a:t>
            </a:r>
            <a:r>
              <a:rPr lang="en-US" sz="1200" dirty="0"/>
              <a:t>, Michael </a:t>
            </a:r>
            <a:r>
              <a:rPr lang="en-US" sz="1200" dirty="0" err="1"/>
              <a:t>Hendryx</a:t>
            </a:r>
            <a:r>
              <a:rPr lang="en-US" sz="1200" dirty="0"/>
              <a:t>, Benjamin M. Stout III, Richard </a:t>
            </a:r>
            <a:r>
              <a:rPr lang="en-US" sz="1200" dirty="0" err="1"/>
              <a:t>Heinberg</a:t>
            </a:r>
            <a:r>
              <a:rPr lang="en-US" sz="1200" dirty="0"/>
              <a:t>, Richard W. Clapp, Beverly May, Nancy L. Reinhart, Melissa M. Ahern, Samir K. Doshi, and Leslie </a:t>
            </a:r>
            <a:r>
              <a:rPr lang="en-US" sz="1200" dirty="0" err="1"/>
              <a:t>Glustrom</a:t>
            </a:r>
            <a:r>
              <a:rPr lang="en-US" sz="1200" dirty="0"/>
              <a:t>. 2011. “Full Cost Accounting for the Life Cycle of Coal.” In Ecological Economics Reviews. Robert Costanza, Karin Limburg &amp; Ida </a:t>
            </a:r>
            <a:r>
              <a:rPr lang="en-US" sz="1200" dirty="0" err="1"/>
              <a:t>Kubiszewski</a:t>
            </a:r>
            <a:r>
              <a:rPr lang="en-US" sz="1200" dirty="0"/>
              <a:t>, eds. Ann. N.Y. Acad. Sci. 1219: 73–98.)</a:t>
            </a:r>
          </a:p>
          <a:p>
            <a:pPr marL="0" indent="0">
              <a:buNone/>
            </a:pPr>
            <a:endParaRPr lang="en-US" dirty="0"/>
          </a:p>
        </p:txBody>
      </p:sp>
    </p:spTree>
    <p:extLst>
      <p:ext uri="{BB962C8B-B14F-4D97-AF65-F5344CB8AC3E}">
        <p14:creationId xmlns:p14="http://schemas.microsoft.com/office/powerpoint/2010/main" val="3232593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F5CB-2ABE-394C-B652-2F255202B7F7}"/>
              </a:ext>
            </a:extLst>
          </p:cNvPr>
          <p:cNvSpPr>
            <a:spLocks noGrp="1"/>
          </p:cNvSpPr>
          <p:nvPr>
            <p:ph type="ctrTitle"/>
          </p:nvPr>
        </p:nvSpPr>
        <p:spPr>
          <a:xfrm>
            <a:off x="0" y="817562"/>
            <a:ext cx="12192000" cy="5075237"/>
          </a:xfrm>
        </p:spPr>
        <p:txBody>
          <a:bodyPr>
            <a:noAutofit/>
          </a:bodyPr>
          <a:lstStyle/>
          <a:p>
            <a:r>
              <a:rPr lang="en-US" sz="8000" dirty="0"/>
              <a:t>En-ROADS Structure</a:t>
            </a:r>
          </a:p>
        </p:txBody>
      </p:sp>
    </p:spTree>
    <p:extLst>
      <p:ext uri="{BB962C8B-B14F-4D97-AF65-F5344CB8AC3E}">
        <p14:creationId xmlns:p14="http://schemas.microsoft.com/office/powerpoint/2010/main" val="22288236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5">
            <a:extLst>
              <a:ext uri="{FF2B5EF4-FFF2-40B4-BE49-F238E27FC236}">
                <a16:creationId xmlns:a16="http://schemas.microsoft.com/office/drawing/2014/main" id="{06D0C7F1-BD8A-48FD-99A8-FD052A174892}"/>
              </a:ext>
            </a:extLst>
          </p:cNvPr>
          <p:cNvGraphicFramePr>
            <a:graphicFrameLocks noGrp="1"/>
          </p:cNvGraphicFramePr>
          <p:nvPr/>
        </p:nvGraphicFramePr>
        <p:xfrm>
          <a:off x="208509" y="753218"/>
          <a:ext cx="3931920" cy="6068886"/>
        </p:xfrm>
        <a:graphic>
          <a:graphicData uri="http://schemas.openxmlformats.org/drawingml/2006/table">
            <a:tbl>
              <a:tblPr firstRow="1" bandRow="1">
                <a:tableStyleId>{22838BEF-8BB2-4498-84A7-C5851F593DF1}</a:tableStyleId>
              </a:tblPr>
              <a:tblGrid>
                <a:gridCol w="1965960">
                  <a:extLst>
                    <a:ext uri="{9D8B030D-6E8A-4147-A177-3AD203B41FA5}">
                      <a16:colId xmlns:a16="http://schemas.microsoft.com/office/drawing/2014/main" val="956157971"/>
                    </a:ext>
                  </a:extLst>
                </a:gridCol>
                <a:gridCol w="1965960">
                  <a:extLst>
                    <a:ext uri="{9D8B030D-6E8A-4147-A177-3AD203B41FA5}">
                      <a16:colId xmlns:a16="http://schemas.microsoft.com/office/drawing/2014/main" val="1002226222"/>
                    </a:ext>
                  </a:extLst>
                </a:gridCol>
              </a:tblGrid>
              <a:tr h="353886">
                <a:tc gridSpan="2">
                  <a:txBody>
                    <a:bodyPr/>
                    <a:lstStyle/>
                    <a:p>
                      <a:pPr algn="ctr"/>
                      <a:r>
                        <a:rPr lang="en-US" sz="1500" dirty="0">
                          <a:latin typeface="Helvetica" panose="020B0604020202020204" pitchFamily="34" charset="0"/>
                          <a:cs typeface="Helvetica" panose="020B0604020202020204" pitchFamily="34" charset="0"/>
                        </a:rPr>
                        <a:t>Energy Supply</a:t>
                      </a:r>
                    </a:p>
                  </a:txBody>
                  <a:tcPr/>
                </a:tc>
                <a:tc hMerge="1">
                  <a:txBody>
                    <a:bodyPr/>
                    <a:lstStyle/>
                    <a:p>
                      <a:endParaRPr lang="en-US" sz="1500" b="0" dirty="0"/>
                    </a:p>
                  </a:txBody>
                  <a:tcPr/>
                </a:tc>
                <a:extLst>
                  <a:ext uri="{0D108BD9-81ED-4DB2-BD59-A6C34878D82A}">
                    <a16:rowId xmlns:a16="http://schemas.microsoft.com/office/drawing/2014/main" val="2520994758"/>
                  </a:ext>
                </a:extLst>
              </a:tr>
              <a:tr h="1385181">
                <a:tc>
                  <a:txBody>
                    <a:bodyPr/>
                    <a:lstStyle/>
                    <a:p>
                      <a:r>
                        <a:rPr lang="en-US" sz="1500" b="1" dirty="0">
                          <a:latin typeface="Helvetica" panose="020B0604020202020204" pitchFamily="34" charset="0"/>
                          <a:cs typeface="Helvetica" panose="020B0604020202020204" pitchFamily="34" charset="0"/>
                        </a:rPr>
                        <a:t>Coal</a:t>
                      </a:r>
                      <a:endParaRPr lang="en-US" sz="1200" b="1" dirty="0">
                        <a:latin typeface="Helvetica" panose="020B0604020202020204" pitchFamily="34" charset="0"/>
                        <a:cs typeface="Helvetica" panose="020B0604020202020204" pitchFamily="34" charset="0"/>
                      </a:endParaRPr>
                    </a:p>
                    <a:p>
                      <a:r>
                        <a:rPr lang="en-US" sz="1200" b="0" kern="1200" dirty="0">
                          <a:solidFill>
                            <a:schemeClr val="dk1"/>
                          </a:solidFill>
                          <a:latin typeface="Helvetica" panose="020B0604020202020204" pitchFamily="34" charset="0"/>
                          <a:ea typeface="+mn-ea"/>
                        </a:rPr>
                        <a:t>Taxing can raise energy costs. Low-income individuals who rely on coal jobs suffer the most negative impacts of its production. </a:t>
                      </a:r>
                    </a:p>
                  </a:txBody>
                  <a:tcPr>
                    <a:solidFill>
                      <a:schemeClr val="bg1"/>
                    </a:solidFill>
                  </a:tcPr>
                </a:tc>
                <a:tc>
                  <a:txBody>
                    <a:bodyPr/>
                    <a:lstStyle/>
                    <a:p>
                      <a:r>
                        <a:rPr lang="en-US" sz="1500" b="1" dirty="0">
                          <a:latin typeface="Helvetica" panose="020B0604020202020204" pitchFamily="34" charset="0"/>
                          <a:cs typeface="Helvetica" panose="020B0604020202020204" pitchFamily="34" charset="0"/>
                        </a:rPr>
                        <a:t>Renewables</a:t>
                      </a:r>
                    </a:p>
                    <a:p>
                      <a:r>
                        <a:rPr lang="en-US" sz="1200" b="0" kern="1200" dirty="0">
                          <a:solidFill>
                            <a:schemeClr val="dk1"/>
                          </a:solidFill>
                          <a:latin typeface="Helvetica" panose="020B0604020202020204" pitchFamily="34" charset="0"/>
                          <a:ea typeface="+mn-ea"/>
                          <a:cs typeface="+mn-cs"/>
                        </a:rPr>
                        <a:t>Subsidy programs are often limited to homeowners, while </a:t>
                      </a:r>
                    </a:p>
                    <a:p>
                      <a:r>
                        <a:rPr lang="en-US" sz="1200" b="0" kern="1200" dirty="0">
                          <a:solidFill>
                            <a:schemeClr val="dk1"/>
                          </a:solidFill>
                          <a:latin typeface="Helvetica" panose="020B0604020202020204" pitchFamily="34" charset="0"/>
                          <a:ea typeface="+mn-ea"/>
                          <a:cs typeface="+mn-cs"/>
                        </a:rPr>
                        <a:t>poorer communities </a:t>
                      </a:r>
                    </a:p>
                    <a:p>
                      <a:r>
                        <a:rPr lang="en-US" sz="1200" b="0" kern="1200" dirty="0">
                          <a:solidFill>
                            <a:schemeClr val="dk1"/>
                          </a:solidFill>
                          <a:latin typeface="Helvetica" panose="020B0604020202020204" pitchFamily="34" charset="0"/>
                          <a:ea typeface="+mn-ea"/>
                          <a:cs typeface="+mn-cs"/>
                        </a:rPr>
                        <a:t>are unable to access the technology. </a:t>
                      </a:r>
                    </a:p>
                  </a:txBody>
                  <a:tcPr>
                    <a:solidFill>
                      <a:schemeClr val="bg1"/>
                    </a:solidFill>
                  </a:tcPr>
                </a:tc>
                <a:extLst>
                  <a:ext uri="{0D108BD9-81ED-4DB2-BD59-A6C34878D82A}">
                    <a16:rowId xmlns:a16="http://schemas.microsoft.com/office/drawing/2014/main" val="1827613665"/>
                  </a:ext>
                </a:extLst>
              </a:tr>
              <a:tr h="1218726">
                <a:tc>
                  <a:txBody>
                    <a:bodyPr/>
                    <a:lstStyle/>
                    <a:p>
                      <a:r>
                        <a:rPr lang="en-US" sz="1500" b="1" dirty="0">
                          <a:latin typeface="Helvetica" panose="020B0604020202020204" pitchFamily="34" charset="0"/>
                          <a:cs typeface="Helvetica" panose="020B0604020202020204" pitchFamily="34" charset="0"/>
                        </a:rPr>
                        <a:t>Oil</a:t>
                      </a:r>
                      <a:endParaRPr lang="en-US" sz="1200" b="1" kern="1200" dirty="0">
                        <a:solidFill>
                          <a:schemeClr val="dk1"/>
                        </a:solidFill>
                        <a:latin typeface="Helvetica" panose="020B0604020202020204" pitchFamily="34" charset="0"/>
                        <a:ea typeface="+mn-ea"/>
                        <a:cs typeface="Helvetica" panose="020B0604020202020204" pitchFamily="34" charset="0"/>
                      </a:endParaRPr>
                    </a:p>
                    <a:p>
                      <a:r>
                        <a:rPr lang="en-US" sz="1200" b="0" kern="1200" dirty="0">
                          <a:solidFill>
                            <a:schemeClr val="dk1"/>
                          </a:solidFill>
                          <a:latin typeface="Helvetica" panose="020B0604020202020204" pitchFamily="34" charset="0"/>
                          <a:ea typeface="+mn-ea"/>
                          <a:cs typeface="+mn-cs"/>
                        </a:rPr>
                        <a:t>Taxing can burden people who rely on oil for heating or transportation.</a:t>
                      </a:r>
                    </a:p>
                    <a:p>
                      <a:r>
                        <a:rPr lang="en-US" sz="1200" b="0" kern="1200" dirty="0">
                          <a:solidFill>
                            <a:schemeClr val="dk1"/>
                          </a:solidFill>
                          <a:latin typeface="Helvetica" panose="020B0604020202020204" pitchFamily="34" charset="0"/>
                          <a:ea typeface="+mn-ea"/>
                          <a:cs typeface="+mn-cs"/>
                        </a:rPr>
                        <a:t>Workers may need re-training</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latin typeface="Helvetica" panose="020B0604020202020204" pitchFamily="34" charset="0"/>
                          <a:cs typeface="Helvetica" panose="020B0604020202020204" pitchFamily="34" charset="0"/>
                        </a:rPr>
                        <a:t>Nuclear</a:t>
                      </a:r>
                      <a:br>
                        <a:rPr lang="en-US" sz="1500" b="1" dirty="0">
                          <a:latin typeface="Helvetica" panose="020B0604020202020204" pitchFamily="34" charset="0"/>
                          <a:cs typeface="Helvetica" panose="020B0604020202020204" pitchFamily="34" charset="0"/>
                        </a:rPr>
                      </a:br>
                      <a:r>
                        <a:rPr lang="en-US" sz="1200" b="0" kern="1200" dirty="0">
                          <a:solidFill>
                            <a:schemeClr val="dk1"/>
                          </a:solidFill>
                          <a:latin typeface="Helvetica" panose="020B0604020202020204" pitchFamily="34" charset="0"/>
                          <a:ea typeface="+mn-ea"/>
                          <a:cs typeface="+mn-cs"/>
                        </a:rPr>
                        <a:t>Plants, mines, &amp; waste sites often located in low-income areas that lack resources to advocate for stricter regulations.</a:t>
                      </a:r>
                    </a:p>
                  </a:txBody>
                  <a:tcPr>
                    <a:solidFill>
                      <a:schemeClr val="bg1"/>
                    </a:solidFill>
                  </a:tcPr>
                </a:tc>
                <a:extLst>
                  <a:ext uri="{0D108BD9-81ED-4DB2-BD59-A6C34878D82A}">
                    <a16:rowId xmlns:a16="http://schemas.microsoft.com/office/drawing/2014/main" val="60983748"/>
                  </a:ext>
                </a:extLst>
              </a:tr>
              <a:tr h="1241338">
                <a:tc>
                  <a:txBody>
                    <a:bodyPr/>
                    <a:lstStyle/>
                    <a:p>
                      <a:r>
                        <a:rPr lang="en-US" sz="1500" b="1" dirty="0">
                          <a:latin typeface="Helvetica" panose="020B0604020202020204" pitchFamily="34" charset="0"/>
                          <a:cs typeface="Helvetica" panose="020B0604020202020204" pitchFamily="34" charset="0"/>
                        </a:rPr>
                        <a:t>Natural Gas</a:t>
                      </a:r>
                    </a:p>
                    <a:p>
                      <a:r>
                        <a:rPr lang="en-US" sz="1200" b="0" kern="1200" dirty="0">
                          <a:solidFill>
                            <a:schemeClr val="dk1"/>
                          </a:solidFill>
                          <a:latin typeface="Helvetica" panose="020B0604020202020204" pitchFamily="34" charset="0"/>
                          <a:ea typeface="+mn-ea"/>
                          <a:cs typeface="+mn-cs"/>
                        </a:rPr>
                        <a:t>Poor communities &amp; communities of color disproportionately  experience negative impacts of drilling and burning. </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latin typeface="Helvetica" panose="020B0604020202020204" pitchFamily="34" charset="0"/>
                          <a:cs typeface="Helvetica" panose="020B0604020202020204" pitchFamily="34" charset="0"/>
                        </a:rPr>
                        <a:t>New Technology</a:t>
                      </a:r>
                      <a:br>
                        <a:rPr lang="en-US" sz="1500" b="1" dirty="0">
                          <a:latin typeface="Helvetica" panose="020B0604020202020204" pitchFamily="34" charset="0"/>
                          <a:cs typeface="Helvetica" panose="020B0604020202020204" pitchFamily="34" charset="0"/>
                        </a:rPr>
                      </a:br>
                      <a:r>
                        <a:rPr lang="en-US" sz="1200" b="0" kern="1200" dirty="0">
                          <a:solidFill>
                            <a:schemeClr val="dk1"/>
                          </a:solidFill>
                          <a:latin typeface="Helvetica" panose="020B0604020202020204" pitchFamily="34" charset="0"/>
                          <a:ea typeface="+mn-ea"/>
                          <a:cs typeface="+mn-cs"/>
                        </a:rPr>
                        <a:t>There are unknown consequences and risks associated with new energy 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1" dirty="0">
                        <a:latin typeface="Helvetica" panose="020B0604020202020204" pitchFamily="34" charset="0"/>
                        <a:cs typeface="Helvetica" panose="020B0604020202020204" pitchFamily="34" charset="0"/>
                      </a:endParaRPr>
                    </a:p>
                  </a:txBody>
                  <a:tcPr>
                    <a:solidFill>
                      <a:schemeClr val="bg1"/>
                    </a:solidFill>
                  </a:tcPr>
                </a:tc>
                <a:extLst>
                  <a:ext uri="{0D108BD9-81ED-4DB2-BD59-A6C34878D82A}">
                    <a16:rowId xmlns:a16="http://schemas.microsoft.com/office/drawing/2014/main" val="313039982"/>
                  </a:ext>
                </a:extLst>
              </a:tr>
              <a:tr h="15639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latin typeface="Helvetica" panose="020B0604020202020204" pitchFamily="34" charset="0"/>
                          <a:cs typeface="Helvetica" panose="020B0604020202020204" pitchFamily="34" charset="0"/>
                        </a:rPr>
                        <a:t>Bioenergy</a:t>
                      </a:r>
                      <a:br>
                        <a:rPr lang="en-US" sz="1500" b="1" dirty="0">
                          <a:latin typeface="Helvetica" panose="020B0604020202020204" pitchFamily="34" charset="0"/>
                          <a:cs typeface="Helvetica" panose="020B0604020202020204" pitchFamily="34" charset="0"/>
                        </a:rPr>
                      </a:br>
                      <a:r>
                        <a:rPr lang="en-US" sz="1200" b="0" kern="1200" dirty="0">
                          <a:solidFill>
                            <a:schemeClr val="dk1"/>
                          </a:solidFill>
                          <a:latin typeface="Helvetica" panose="020B0604020202020204" pitchFamily="34" charset="0"/>
                          <a:ea typeface="+mn-ea"/>
                          <a:cs typeface="+mn-cs"/>
                        </a:rPr>
                        <a:t>Subsidizing may accelerate deforestation and can negatively impact farmer livelihoods by shifting agriculture markets.</a:t>
                      </a:r>
                    </a:p>
                    <a:p>
                      <a:endParaRPr lang="en-US" sz="1500" b="1" dirty="0">
                        <a:latin typeface="Helvetica" panose="020B0604020202020204" pitchFamily="34" charset="0"/>
                        <a:cs typeface="Helvetica" panose="020B0604020202020204" pitchFamily="34" charset="0"/>
                      </a:endParaRP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latin typeface="Helvetica" panose="020B0604020202020204" pitchFamily="34" charset="0"/>
                          <a:cs typeface="Helvetica" panose="020B0604020202020204" pitchFamily="34" charset="0"/>
                        </a:rPr>
                        <a:t>Carbon Price</a:t>
                      </a:r>
                      <a:br>
                        <a:rPr lang="en-US" sz="1500" b="1" dirty="0">
                          <a:latin typeface="Helvetica" panose="020B0604020202020204" pitchFamily="34" charset="0"/>
                          <a:cs typeface="Helvetica" panose="020B0604020202020204" pitchFamily="34" charset="0"/>
                        </a:rPr>
                      </a:br>
                      <a:r>
                        <a:rPr lang="en-US" sz="1200" b="0" kern="1200" dirty="0">
                          <a:solidFill>
                            <a:schemeClr val="dk1"/>
                          </a:solidFill>
                          <a:latin typeface="Helvetica" panose="020B0604020202020204" pitchFamily="34" charset="0"/>
                          <a:ea typeface="+mn-ea"/>
                          <a:cs typeface="+mn-cs"/>
                        </a:rPr>
                        <a:t>Higher costs may be passed on to consumers. Corruption may lead to governments or companies taking advantage of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dk1"/>
                          </a:solidFill>
                          <a:latin typeface="Helvetica" panose="020B0604020202020204" pitchFamily="34" charset="0"/>
                          <a:ea typeface="+mn-ea"/>
                          <a:cs typeface="+mn-cs"/>
                        </a:rPr>
                        <a:t>revenues.</a:t>
                      </a:r>
                    </a:p>
                  </a:txBody>
                  <a:tcPr>
                    <a:solidFill>
                      <a:schemeClr val="bg1"/>
                    </a:solidFill>
                  </a:tcPr>
                </a:tc>
                <a:extLst>
                  <a:ext uri="{0D108BD9-81ED-4DB2-BD59-A6C34878D82A}">
                    <a16:rowId xmlns:a16="http://schemas.microsoft.com/office/drawing/2014/main" val="4233193059"/>
                  </a:ext>
                </a:extLst>
              </a:tr>
            </a:tbl>
          </a:graphicData>
        </a:graphic>
      </p:graphicFrame>
      <p:sp>
        <p:nvSpPr>
          <p:cNvPr id="5" name="Title 1">
            <a:extLst>
              <a:ext uri="{FF2B5EF4-FFF2-40B4-BE49-F238E27FC236}">
                <a16:creationId xmlns:a16="http://schemas.microsoft.com/office/drawing/2014/main" id="{C6A9967B-0CF9-480F-96B3-546FFF6A2DF4}"/>
              </a:ext>
            </a:extLst>
          </p:cNvPr>
          <p:cNvSpPr>
            <a:spLocks noGrp="1"/>
          </p:cNvSpPr>
          <p:nvPr>
            <p:ph type="title"/>
          </p:nvPr>
        </p:nvSpPr>
        <p:spPr>
          <a:xfrm>
            <a:off x="10676" y="204461"/>
            <a:ext cx="12192000" cy="523889"/>
          </a:xfrm>
        </p:spPr>
        <p:txBody>
          <a:bodyPr>
            <a:normAutofit fontScale="90000"/>
          </a:bodyPr>
          <a:lstStyle/>
          <a:p>
            <a:pPr algn="ctr"/>
            <a:r>
              <a:rPr lang="en-US" b="1" dirty="0">
                <a:latin typeface="Helvetica" panose="020B0604020202020204" pitchFamily="34" charset="0"/>
                <a:cs typeface="Helvetica" panose="020B0604020202020204" pitchFamily="34" charset="0"/>
              </a:rPr>
              <a:t>Equity Considerations for </a:t>
            </a:r>
            <a:r>
              <a:rPr lang="en-US" b="1" dirty="0" err="1">
                <a:latin typeface="Helvetica" panose="020B0604020202020204" pitchFamily="34" charset="0"/>
                <a:cs typeface="Helvetica" panose="020B0604020202020204" pitchFamily="34" charset="0"/>
              </a:rPr>
              <a:t>En</a:t>
            </a:r>
            <a:r>
              <a:rPr lang="en-US" b="1" dirty="0">
                <a:latin typeface="Helvetica" panose="020B0604020202020204" pitchFamily="34" charset="0"/>
                <a:cs typeface="Helvetica" panose="020B0604020202020204" pitchFamily="34" charset="0"/>
              </a:rPr>
              <a:t>-ROADS</a:t>
            </a:r>
          </a:p>
        </p:txBody>
      </p:sp>
      <p:pic>
        <p:nvPicPr>
          <p:cNvPr id="7" name="Graphic 6">
            <a:extLst>
              <a:ext uri="{FF2B5EF4-FFF2-40B4-BE49-F238E27FC236}">
                <a16:creationId xmlns:a16="http://schemas.microsoft.com/office/drawing/2014/main" id="{0283D5B1-9C27-4736-8DDB-BD8F070EA4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56163" y="2088587"/>
            <a:ext cx="490118" cy="365760"/>
          </a:xfrm>
          <a:prstGeom prst="rect">
            <a:avLst/>
          </a:prstGeom>
        </p:spPr>
      </p:pic>
      <p:pic>
        <p:nvPicPr>
          <p:cNvPr id="8" name="Graphic 7">
            <a:extLst>
              <a:ext uri="{FF2B5EF4-FFF2-40B4-BE49-F238E27FC236}">
                <a16:creationId xmlns:a16="http://schemas.microsoft.com/office/drawing/2014/main" id="{8CD4B441-BBFC-41DD-8717-03ADB32CD4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8544" y="3369483"/>
            <a:ext cx="395925" cy="365760"/>
          </a:xfrm>
          <a:prstGeom prst="rect">
            <a:avLst/>
          </a:prstGeom>
        </p:spPr>
      </p:pic>
      <p:pic>
        <p:nvPicPr>
          <p:cNvPr id="9" name="Graphic 8">
            <a:extLst>
              <a:ext uri="{FF2B5EF4-FFF2-40B4-BE49-F238E27FC236}">
                <a16:creationId xmlns:a16="http://schemas.microsoft.com/office/drawing/2014/main" id="{0485135B-24CD-49CF-BEE4-CBB8B15786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99694" y="4389521"/>
            <a:ext cx="441176" cy="365760"/>
          </a:xfrm>
          <a:prstGeom prst="rect">
            <a:avLst/>
          </a:prstGeom>
        </p:spPr>
      </p:pic>
      <p:pic>
        <p:nvPicPr>
          <p:cNvPr id="11" name="Graphic 10">
            <a:extLst>
              <a:ext uri="{FF2B5EF4-FFF2-40B4-BE49-F238E27FC236}">
                <a16:creationId xmlns:a16="http://schemas.microsoft.com/office/drawing/2014/main" id="{1E4B28E6-7D31-495A-B9ED-DAA1E486E71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59880" y="6063838"/>
            <a:ext cx="372292" cy="365760"/>
          </a:xfrm>
          <a:prstGeom prst="rect">
            <a:avLst/>
          </a:prstGeom>
        </p:spPr>
      </p:pic>
      <p:graphicFrame>
        <p:nvGraphicFramePr>
          <p:cNvPr id="13" name="Table 5">
            <a:extLst>
              <a:ext uri="{FF2B5EF4-FFF2-40B4-BE49-F238E27FC236}">
                <a16:creationId xmlns:a16="http://schemas.microsoft.com/office/drawing/2014/main" id="{1720B9AF-A96C-4A93-A877-961850BFFA8A}"/>
              </a:ext>
            </a:extLst>
          </p:cNvPr>
          <p:cNvGraphicFramePr>
            <a:graphicFrameLocks noGrp="1"/>
          </p:cNvGraphicFramePr>
          <p:nvPr/>
        </p:nvGraphicFramePr>
        <p:xfrm>
          <a:off x="4140716" y="753218"/>
          <a:ext cx="3931920" cy="1962297"/>
        </p:xfrm>
        <a:graphic>
          <a:graphicData uri="http://schemas.openxmlformats.org/drawingml/2006/table">
            <a:tbl>
              <a:tblPr firstRow="1" bandRow="1">
                <a:tableStyleId>{22838BEF-8BB2-4498-84A7-C5851F593DF1}</a:tableStyleId>
              </a:tblPr>
              <a:tblGrid>
                <a:gridCol w="1965960">
                  <a:extLst>
                    <a:ext uri="{9D8B030D-6E8A-4147-A177-3AD203B41FA5}">
                      <a16:colId xmlns:a16="http://schemas.microsoft.com/office/drawing/2014/main" val="956157971"/>
                    </a:ext>
                  </a:extLst>
                </a:gridCol>
                <a:gridCol w="1965960">
                  <a:extLst>
                    <a:ext uri="{9D8B030D-6E8A-4147-A177-3AD203B41FA5}">
                      <a16:colId xmlns:a16="http://schemas.microsoft.com/office/drawing/2014/main" val="1002226222"/>
                    </a:ext>
                  </a:extLst>
                </a:gridCol>
              </a:tblGrid>
              <a:tr h="362097">
                <a:tc gridSpan="2">
                  <a:txBody>
                    <a:bodyPr/>
                    <a:lstStyle/>
                    <a:p>
                      <a:pPr algn="ctr"/>
                      <a:r>
                        <a:rPr lang="en-US" sz="1500" dirty="0">
                          <a:latin typeface="Helvetica" panose="020B0604020202020204" pitchFamily="34" charset="0"/>
                          <a:cs typeface="Helvetica" panose="020B0604020202020204" pitchFamily="34" charset="0"/>
                        </a:rPr>
                        <a:t>Transport</a:t>
                      </a:r>
                    </a:p>
                  </a:txBody>
                  <a:tcPr/>
                </a:tc>
                <a:tc hMerge="1">
                  <a:txBody>
                    <a:bodyPr/>
                    <a:lstStyle/>
                    <a:p>
                      <a:endParaRPr lang="en-US" sz="1500" b="0" dirty="0"/>
                    </a:p>
                  </a:txBody>
                  <a:tcPr/>
                </a:tc>
                <a:extLst>
                  <a:ext uri="{0D108BD9-81ED-4DB2-BD59-A6C34878D82A}">
                    <a16:rowId xmlns:a16="http://schemas.microsoft.com/office/drawing/2014/main" val="2520994758"/>
                  </a:ext>
                </a:extLst>
              </a:tr>
              <a:tr h="1247003">
                <a:tc>
                  <a:txBody>
                    <a:bodyPr/>
                    <a:lstStyle/>
                    <a:p>
                      <a:r>
                        <a:rPr lang="en-US" sz="1500" b="1" dirty="0">
                          <a:latin typeface="Helvetica" panose="020B0604020202020204" pitchFamily="34" charset="0"/>
                          <a:cs typeface="Helvetica" panose="020B0604020202020204" pitchFamily="34" charset="0"/>
                        </a:rPr>
                        <a:t>Energy Efficiency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Helvetica" pitchFamily="2" charset="0"/>
                          <a:ea typeface="Roboto Condensed Light" panose="02000000000000000000" pitchFamily="2" charset="0"/>
                        </a:rPr>
                        <a:t>High-quality pedestrian &amp; cycling infrastructure is often concentrated in wealthier, white communities. Improved public transportation can improve social equity. </a:t>
                      </a:r>
                    </a:p>
                  </a:txBody>
                  <a:tcPr>
                    <a:solidFill>
                      <a:schemeClr val="bg1"/>
                    </a:solidFill>
                  </a:tcPr>
                </a:tc>
                <a:tc>
                  <a:txBody>
                    <a:bodyPr/>
                    <a:lstStyle/>
                    <a:p>
                      <a:r>
                        <a:rPr lang="en-US" sz="1500" b="1" dirty="0">
                          <a:latin typeface="Helvetica" panose="020B0604020202020204" pitchFamily="34" charset="0"/>
                          <a:cs typeface="Helvetica" panose="020B0604020202020204" pitchFamily="34" charset="0"/>
                        </a:rPr>
                        <a:t>Electrification</a:t>
                      </a:r>
                    </a:p>
                    <a:p>
                      <a:r>
                        <a:rPr lang="en-US" sz="1200" kern="1200" dirty="0">
                          <a:solidFill>
                            <a:schemeClr val="tx1"/>
                          </a:solidFill>
                          <a:latin typeface="Helvetica" pitchFamily="2" charset="0"/>
                          <a:ea typeface="Roboto Condensed Light" panose="02000000000000000000" pitchFamily="2" charset="0"/>
                          <a:cs typeface="+mn-cs"/>
                        </a:rPr>
                        <a:t>Electric vehicles and charging stations may not be affordable or available to everyone. Mining battery materials like lithium and copper </a:t>
                      </a:r>
                    </a:p>
                    <a:p>
                      <a:r>
                        <a:rPr lang="en-US" sz="1200" kern="1200" dirty="0">
                          <a:solidFill>
                            <a:schemeClr val="tx1"/>
                          </a:solidFill>
                          <a:latin typeface="Helvetica" pitchFamily="2" charset="0"/>
                          <a:ea typeface="Roboto Condensed Light" panose="02000000000000000000" pitchFamily="2" charset="0"/>
                          <a:cs typeface="+mn-cs"/>
                        </a:rPr>
                        <a:t>harms ecosystems.</a:t>
                      </a:r>
                    </a:p>
                  </a:txBody>
                  <a:tcPr>
                    <a:solidFill>
                      <a:schemeClr val="bg1"/>
                    </a:solidFill>
                  </a:tcPr>
                </a:tc>
                <a:extLst>
                  <a:ext uri="{0D108BD9-81ED-4DB2-BD59-A6C34878D82A}">
                    <a16:rowId xmlns:a16="http://schemas.microsoft.com/office/drawing/2014/main" val="1827613665"/>
                  </a:ext>
                </a:extLst>
              </a:tr>
            </a:tbl>
          </a:graphicData>
        </a:graphic>
      </p:graphicFrame>
      <p:graphicFrame>
        <p:nvGraphicFramePr>
          <p:cNvPr id="14" name="Table 5">
            <a:extLst>
              <a:ext uri="{FF2B5EF4-FFF2-40B4-BE49-F238E27FC236}">
                <a16:creationId xmlns:a16="http://schemas.microsoft.com/office/drawing/2014/main" id="{2A9E8544-6E4F-442B-8C6D-4BD0BA062E07}"/>
              </a:ext>
            </a:extLst>
          </p:cNvPr>
          <p:cNvGraphicFramePr>
            <a:graphicFrameLocks noGrp="1"/>
          </p:cNvGraphicFramePr>
          <p:nvPr/>
        </p:nvGraphicFramePr>
        <p:xfrm>
          <a:off x="4140716" y="2727737"/>
          <a:ext cx="3931920" cy="2005277"/>
        </p:xfrm>
        <a:graphic>
          <a:graphicData uri="http://schemas.openxmlformats.org/drawingml/2006/table">
            <a:tbl>
              <a:tblPr firstRow="1" bandRow="1">
                <a:tableStyleId>{22838BEF-8BB2-4498-84A7-C5851F593DF1}</a:tableStyleId>
              </a:tblPr>
              <a:tblGrid>
                <a:gridCol w="1965960">
                  <a:extLst>
                    <a:ext uri="{9D8B030D-6E8A-4147-A177-3AD203B41FA5}">
                      <a16:colId xmlns:a16="http://schemas.microsoft.com/office/drawing/2014/main" val="956157971"/>
                    </a:ext>
                  </a:extLst>
                </a:gridCol>
                <a:gridCol w="1965960">
                  <a:extLst>
                    <a:ext uri="{9D8B030D-6E8A-4147-A177-3AD203B41FA5}">
                      <a16:colId xmlns:a16="http://schemas.microsoft.com/office/drawing/2014/main" val="1002226222"/>
                    </a:ext>
                  </a:extLst>
                </a:gridCol>
              </a:tblGrid>
              <a:tr h="356657">
                <a:tc gridSpan="2">
                  <a:txBody>
                    <a:bodyPr/>
                    <a:lstStyle/>
                    <a:p>
                      <a:pPr algn="ctr"/>
                      <a:r>
                        <a:rPr lang="en-US" sz="1500" dirty="0">
                          <a:latin typeface="Helvetica" panose="020B0604020202020204" pitchFamily="34" charset="0"/>
                          <a:cs typeface="Helvetica" panose="020B0604020202020204" pitchFamily="34" charset="0"/>
                        </a:rPr>
                        <a:t>Buildings &amp; Industry</a:t>
                      </a:r>
                    </a:p>
                  </a:txBody>
                  <a:tcPr/>
                </a:tc>
                <a:tc hMerge="1">
                  <a:txBody>
                    <a:bodyPr/>
                    <a:lstStyle/>
                    <a:p>
                      <a:endParaRPr lang="en-US" sz="1500" b="0" dirty="0"/>
                    </a:p>
                  </a:txBody>
                  <a:tcPr/>
                </a:tc>
                <a:extLst>
                  <a:ext uri="{0D108BD9-81ED-4DB2-BD59-A6C34878D82A}">
                    <a16:rowId xmlns:a16="http://schemas.microsoft.com/office/drawing/2014/main" val="2520994758"/>
                  </a:ext>
                </a:extLst>
              </a:tr>
              <a:tr h="1648620">
                <a:tc>
                  <a:txBody>
                    <a:bodyPr/>
                    <a:lstStyle/>
                    <a:p>
                      <a:r>
                        <a:rPr lang="en-US" sz="1500" b="1" dirty="0">
                          <a:latin typeface="Helvetica" panose="020B0604020202020204" pitchFamily="34" charset="0"/>
                          <a:cs typeface="Helvetica" panose="020B0604020202020204" pitchFamily="34" charset="0"/>
                        </a:rPr>
                        <a:t>Energy Efficiency</a:t>
                      </a:r>
                      <a:endParaRPr lang="en-US" sz="1200" b="1" dirty="0">
                        <a:latin typeface="Helvetica" panose="020B0604020202020204" pitchFamily="34" charset="0"/>
                        <a:cs typeface="Helvetica" panose="020B0604020202020204" pitchFamily="34" charset="0"/>
                      </a:endParaRPr>
                    </a:p>
                    <a:p>
                      <a:r>
                        <a:rPr lang="en-US" sz="1200" dirty="0">
                          <a:solidFill>
                            <a:schemeClr val="tx1"/>
                          </a:solidFill>
                          <a:latin typeface="Helvetica" pitchFamily="2" charset="0"/>
                          <a:ea typeface="Roboto Condensed Light" panose="02000000000000000000" pitchFamily="2" charset="0"/>
                        </a:rPr>
                        <a:t>Sometimes high up-front costs of efficiency improvements. Policies often directed to property owners, inhibiting low-income renters from accessing the benefits. </a:t>
                      </a:r>
                    </a:p>
                  </a:txBody>
                  <a:tcPr>
                    <a:solidFill>
                      <a:schemeClr val="bg1"/>
                    </a:solidFill>
                  </a:tcPr>
                </a:tc>
                <a:tc>
                  <a:txBody>
                    <a:bodyPr/>
                    <a:lstStyle/>
                    <a:p>
                      <a:r>
                        <a:rPr lang="en-US" sz="1500" b="1" dirty="0">
                          <a:latin typeface="Helvetica" panose="020B0604020202020204" pitchFamily="34" charset="0"/>
                          <a:cs typeface="Helvetica" panose="020B0604020202020204" pitchFamily="34" charset="0"/>
                        </a:rPr>
                        <a:t>Electrification</a:t>
                      </a:r>
                    </a:p>
                    <a:p>
                      <a:r>
                        <a:rPr lang="en-US" sz="1200" dirty="0">
                          <a:solidFill>
                            <a:schemeClr val="tx1"/>
                          </a:solidFill>
                          <a:latin typeface="Helvetica" pitchFamily="2" charset="0"/>
                          <a:ea typeface="Roboto Condensed Light" panose="02000000000000000000" pitchFamily="2" charset="0"/>
                        </a:rPr>
                        <a:t>Sometimes high up-front costs of switching energy systems to electric. Household air pollution is unevenly distributed within and across countries</a:t>
                      </a:r>
                    </a:p>
                  </a:txBody>
                  <a:tcPr>
                    <a:solidFill>
                      <a:schemeClr val="bg1"/>
                    </a:solidFill>
                  </a:tcPr>
                </a:tc>
                <a:extLst>
                  <a:ext uri="{0D108BD9-81ED-4DB2-BD59-A6C34878D82A}">
                    <a16:rowId xmlns:a16="http://schemas.microsoft.com/office/drawing/2014/main" val="1827613665"/>
                  </a:ext>
                </a:extLst>
              </a:tr>
            </a:tbl>
          </a:graphicData>
        </a:graphic>
      </p:graphicFrame>
      <p:graphicFrame>
        <p:nvGraphicFramePr>
          <p:cNvPr id="15" name="Table 5">
            <a:extLst>
              <a:ext uri="{FF2B5EF4-FFF2-40B4-BE49-F238E27FC236}">
                <a16:creationId xmlns:a16="http://schemas.microsoft.com/office/drawing/2014/main" id="{ABE77FA2-802D-4B18-9D6A-47AC89CFC7C4}"/>
              </a:ext>
            </a:extLst>
          </p:cNvPr>
          <p:cNvGraphicFramePr>
            <a:graphicFrameLocks noGrp="1"/>
          </p:cNvGraphicFramePr>
          <p:nvPr/>
        </p:nvGraphicFramePr>
        <p:xfrm>
          <a:off x="4140716" y="4750577"/>
          <a:ext cx="3931920" cy="2032219"/>
        </p:xfrm>
        <a:graphic>
          <a:graphicData uri="http://schemas.openxmlformats.org/drawingml/2006/table">
            <a:tbl>
              <a:tblPr firstRow="1" bandRow="1">
                <a:tableStyleId>{22838BEF-8BB2-4498-84A7-C5851F593DF1}</a:tableStyleId>
              </a:tblPr>
              <a:tblGrid>
                <a:gridCol w="1965960">
                  <a:extLst>
                    <a:ext uri="{9D8B030D-6E8A-4147-A177-3AD203B41FA5}">
                      <a16:colId xmlns:a16="http://schemas.microsoft.com/office/drawing/2014/main" val="956157971"/>
                    </a:ext>
                  </a:extLst>
                </a:gridCol>
                <a:gridCol w="1965960">
                  <a:extLst>
                    <a:ext uri="{9D8B030D-6E8A-4147-A177-3AD203B41FA5}">
                      <a16:colId xmlns:a16="http://schemas.microsoft.com/office/drawing/2014/main" val="1002226222"/>
                    </a:ext>
                  </a:extLst>
                </a:gridCol>
              </a:tblGrid>
              <a:tr h="375000">
                <a:tc gridSpan="2">
                  <a:txBody>
                    <a:bodyPr/>
                    <a:lstStyle/>
                    <a:p>
                      <a:pPr algn="ctr"/>
                      <a:r>
                        <a:rPr lang="en-US" sz="1500" dirty="0">
                          <a:latin typeface="Helvetica" panose="020B0604020202020204" pitchFamily="34" charset="0"/>
                          <a:cs typeface="Helvetica" panose="020B0604020202020204" pitchFamily="34" charset="0"/>
                        </a:rPr>
                        <a:t>Growth</a:t>
                      </a:r>
                    </a:p>
                  </a:txBody>
                  <a:tcPr/>
                </a:tc>
                <a:tc hMerge="1">
                  <a:txBody>
                    <a:bodyPr/>
                    <a:lstStyle/>
                    <a:p>
                      <a:endParaRPr lang="en-US" sz="1500" b="0" dirty="0"/>
                    </a:p>
                  </a:txBody>
                  <a:tcPr/>
                </a:tc>
                <a:extLst>
                  <a:ext uri="{0D108BD9-81ED-4DB2-BD59-A6C34878D82A}">
                    <a16:rowId xmlns:a16="http://schemas.microsoft.com/office/drawing/2014/main" val="2520994758"/>
                  </a:ext>
                </a:extLst>
              </a:tr>
              <a:tr h="1657219">
                <a:tc>
                  <a:txBody>
                    <a:bodyPr/>
                    <a:lstStyle/>
                    <a:p>
                      <a:r>
                        <a:rPr lang="en-US" sz="1500" b="1" dirty="0">
                          <a:latin typeface="Helvetica" panose="020B0604020202020204" pitchFamily="34" charset="0"/>
                          <a:cs typeface="Helvetica" panose="020B0604020202020204" pitchFamily="34" charset="0"/>
                        </a:rPr>
                        <a:t>Population</a:t>
                      </a:r>
                      <a:endParaRPr lang="en-US" sz="1200" b="1" dirty="0">
                        <a:solidFill>
                          <a:schemeClr val="dk1"/>
                        </a:solidFill>
                        <a:latin typeface="Helvetica" panose="020B0604020202020204" pitchFamily="34" charset="0"/>
                        <a:cs typeface="Helvetica" panose="020B0604020202020204" pitchFamily="34" charset="0"/>
                      </a:endParaRPr>
                    </a:p>
                    <a:p>
                      <a:r>
                        <a:rPr lang="en-US" sz="1200" dirty="0">
                          <a:solidFill>
                            <a:schemeClr val="tx1"/>
                          </a:solidFill>
                          <a:latin typeface="Helvetica" pitchFamily="2" charset="0"/>
                        </a:rPr>
                        <a:t>Policies around limiting population growth should be voluntary, accessible, &amp; empower women to make the choices that are best for them.</a:t>
                      </a:r>
                    </a:p>
                  </a:txBody>
                  <a:tcPr>
                    <a:solidFill>
                      <a:schemeClr val="bg1"/>
                    </a:solidFill>
                  </a:tcPr>
                </a:tc>
                <a:tc>
                  <a:txBody>
                    <a:bodyPr/>
                    <a:lstStyle/>
                    <a:p>
                      <a:r>
                        <a:rPr lang="en-US" sz="1500" b="1" dirty="0">
                          <a:latin typeface="Helvetica" panose="020B0604020202020204" pitchFamily="34" charset="0"/>
                          <a:cs typeface="Helvetica" panose="020B0604020202020204" pitchFamily="34" charset="0"/>
                        </a:rPr>
                        <a:t>Economic Growth</a:t>
                      </a:r>
                    </a:p>
                    <a:p>
                      <a:r>
                        <a:rPr lang="en-US" sz="1200" dirty="0">
                          <a:solidFill>
                            <a:schemeClr val="tx1"/>
                          </a:solidFill>
                          <a:latin typeface="Helvetica" pitchFamily="2" charset="0"/>
                        </a:rPr>
                        <a:t>Gains in GDP have disproportionately gone to the world’s wealthiest in recent decades. Policies must be tailored to an area’s specific circumstances. </a:t>
                      </a:r>
                    </a:p>
                  </a:txBody>
                  <a:tcPr>
                    <a:solidFill>
                      <a:schemeClr val="bg1"/>
                    </a:solidFill>
                  </a:tcPr>
                </a:tc>
                <a:extLst>
                  <a:ext uri="{0D108BD9-81ED-4DB2-BD59-A6C34878D82A}">
                    <a16:rowId xmlns:a16="http://schemas.microsoft.com/office/drawing/2014/main" val="1827613665"/>
                  </a:ext>
                </a:extLst>
              </a:tr>
            </a:tbl>
          </a:graphicData>
        </a:graphic>
      </p:graphicFrame>
      <p:graphicFrame>
        <p:nvGraphicFramePr>
          <p:cNvPr id="16" name="Table 5">
            <a:extLst>
              <a:ext uri="{FF2B5EF4-FFF2-40B4-BE49-F238E27FC236}">
                <a16:creationId xmlns:a16="http://schemas.microsoft.com/office/drawing/2014/main" id="{ACC5527C-A86B-4275-B372-CDB0EA1C74B4}"/>
              </a:ext>
            </a:extLst>
          </p:cNvPr>
          <p:cNvGraphicFramePr>
            <a:graphicFrameLocks noGrp="1"/>
          </p:cNvGraphicFramePr>
          <p:nvPr/>
        </p:nvGraphicFramePr>
        <p:xfrm>
          <a:off x="8073210" y="753218"/>
          <a:ext cx="3931920" cy="2560762"/>
        </p:xfrm>
        <a:graphic>
          <a:graphicData uri="http://schemas.openxmlformats.org/drawingml/2006/table">
            <a:tbl>
              <a:tblPr firstRow="1" bandRow="1">
                <a:tableStyleId>{22838BEF-8BB2-4498-84A7-C5851F593DF1}</a:tableStyleId>
              </a:tblPr>
              <a:tblGrid>
                <a:gridCol w="1965960">
                  <a:extLst>
                    <a:ext uri="{9D8B030D-6E8A-4147-A177-3AD203B41FA5}">
                      <a16:colId xmlns:a16="http://schemas.microsoft.com/office/drawing/2014/main" val="956157971"/>
                    </a:ext>
                  </a:extLst>
                </a:gridCol>
                <a:gridCol w="1965960">
                  <a:extLst>
                    <a:ext uri="{9D8B030D-6E8A-4147-A177-3AD203B41FA5}">
                      <a16:colId xmlns:a16="http://schemas.microsoft.com/office/drawing/2014/main" val="1002226222"/>
                    </a:ext>
                  </a:extLst>
                </a:gridCol>
              </a:tblGrid>
              <a:tr h="411922">
                <a:tc gridSpan="2">
                  <a:txBody>
                    <a:bodyPr/>
                    <a:lstStyle/>
                    <a:p>
                      <a:pPr algn="ctr"/>
                      <a:r>
                        <a:rPr lang="en-US" sz="1500" dirty="0">
                          <a:latin typeface="Helvetica" panose="020B0604020202020204" pitchFamily="34" charset="0"/>
                          <a:cs typeface="Helvetica" panose="020B0604020202020204" pitchFamily="34" charset="0"/>
                        </a:rPr>
                        <a:t>Land and Industry Emissions</a:t>
                      </a:r>
                    </a:p>
                  </a:txBody>
                  <a:tcPr/>
                </a:tc>
                <a:tc hMerge="1">
                  <a:txBody>
                    <a:bodyPr/>
                    <a:lstStyle/>
                    <a:p>
                      <a:endParaRPr lang="en-US" sz="1500" b="0" dirty="0"/>
                    </a:p>
                  </a:txBody>
                  <a:tcPr/>
                </a:tc>
                <a:extLst>
                  <a:ext uri="{0D108BD9-81ED-4DB2-BD59-A6C34878D82A}">
                    <a16:rowId xmlns:a16="http://schemas.microsoft.com/office/drawing/2014/main" val="2520994758"/>
                  </a:ext>
                </a:extLst>
              </a:tr>
              <a:tr h="2028436">
                <a:tc>
                  <a:txBody>
                    <a:bodyPr/>
                    <a:lstStyle/>
                    <a:p>
                      <a:r>
                        <a:rPr lang="en-US" sz="1500" b="1" dirty="0">
                          <a:latin typeface="Helvetica" panose="020B0604020202020204" pitchFamily="34" charset="0"/>
                          <a:cs typeface="Helvetica" panose="020B0604020202020204" pitchFamily="34" charset="0"/>
                        </a:rPr>
                        <a:t>Deforestation</a:t>
                      </a:r>
                      <a:endParaRPr lang="en-US" sz="1200" b="1" dirty="0">
                        <a:latin typeface="Helvetica" panose="020B0604020202020204" pitchFamily="34" charset="0"/>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Helvetica" pitchFamily="2" charset="0"/>
                          <a:ea typeface="+mn-ea"/>
                          <a:cs typeface="+mn-cs"/>
                        </a:rPr>
                        <a:t>Policies </a:t>
                      </a:r>
                      <a:r>
                        <a:rPr lang="en-US" sz="1200" dirty="0">
                          <a:solidFill>
                            <a:schemeClr val="tx1"/>
                          </a:solidFill>
                          <a:latin typeface="Helvetica" pitchFamily="2" charset="0"/>
                          <a:ea typeface="Roboto Condensed Light" panose="02000000000000000000" pitchFamily="2" charset="0"/>
                        </a:rPr>
                        <a:t>to reduce deforestation </a:t>
                      </a:r>
                      <a:r>
                        <a:rPr lang="en-US" sz="1200" kern="1200" dirty="0">
                          <a:solidFill>
                            <a:schemeClr val="tx1"/>
                          </a:solidFill>
                          <a:latin typeface="Helvetica" pitchFamily="2" charset="0"/>
                          <a:ea typeface="+mn-ea"/>
                          <a:cs typeface="+mn-cs"/>
                        </a:rPr>
                        <a:t>need local stakeholder engagement. Some preservation efforts have restricted the access of Indigenous people who have lived sustainably on the land for generations.</a:t>
                      </a:r>
                    </a:p>
                    <a:p>
                      <a:endParaRPr lang="en-US" sz="1200" b="1" dirty="0">
                        <a:latin typeface="Helvetica" panose="020B0604020202020204" pitchFamily="34" charset="0"/>
                        <a:cs typeface="Helvetica" panose="020B0604020202020204" pitchFamily="34" charset="0"/>
                      </a:endParaRPr>
                    </a:p>
                  </a:txBody>
                  <a:tcPr>
                    <a:solidFill>
                      <a:schemeClr val="bg1"/>
                    </a:solidFill>
                  </a:tcPr>
                </a:tc>
                <a:tc>
                  <a:txBody>
                    <a:bodyPr/>
                    <a:lstStyle/>
                    <a:p>
                      <a:r>
                        <a:rPr lang="en-US" sz="1500" b="1" dirty="0">
                          <a:latin typeface="Helvetica" panose="020B0604020202020204" pitchFamily="34" charset="0"/>
                          <a:cs typeface="Helvetica" panose="020B0604020202020204" pitchFamily="34" charset="0"/>
                        </a:rPr>
                        <a:t>Methane &amp; Other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Helvetica" pitchFamily="2" charset="0"/>
                          <a:ea typeface="Roboto Condensed Light" panose="02000000000000000000" pitchFamily="2" charset="0"/>
                        </a:rPr>
                        <a:t>Policies to reduce methane &amp; other gases may decrease food security. Cultural values are attached to many foods. Local economies and employment that rely on industrial agriculture can be threatened.</a:t>
                      </a:r>
                    </a:p>
                    <a:p>
                      <a:endParaRPr lang="en-US" sz="1200" b="0" dirty="0">
                        <a:latin typeface="Helvetica" panose="020B0604020202020204" pitchFamily="34" charset="0"/>
                        <a:cs typeface="Helvetica" panose="020B0604020202020204" pitchFamily="34" charset="0"/>
                      </a:endParaRPr>
                    </a:p>
                  </a:txBody>
                  <a:tcPr>
                    <a:solidFill>
                      <a:schemeClr val="bg1"/>
                    </a:solidFill>
                  </a:tcPr>
                </a:tc>
                <a:extLst>
                  <a:ext uri="{0D108BD9-81ED-4DB2-BD59-A6C34878D82A}">
                    <a16:rowId xmlns:a16="http://schemas.microsoft.com/office/drawing/2014/main" val="1827613665"/>
                  </a:ext>
                </a:extLst>
              </a:tr>
            </a:tbl>
          </a:graphicData>
        </a:graphic>
      </p:graphicFrame>
      <p:graphicFrame>
        <p:nvGraphicFramePr>
          <p:cNvPr id="17" name="Table 5">
            <a:extLst>
              <a:ext uri="{FF2B5EF4-FFF2-40B4-BE49-F238E27FC236}">
                <a16:creationId xmlns:a16="http://schemas.microsoft.com/office/drawing/2014/main" id="{54FFBBFE-7A3A-4032-859C-D24724C13DF5}"/>
              </a:ext>
            </a:extLst>
          </p:cNvPr>
          <p:cNvGraphicFramePr>
            <a:graphicFrameLocks noGrp="1"/>
          </p:cNvGraphicFramePr>
          <p:nvPr/>
        </p:nvGraphicFramePr>
        <p:xfrm>
          <a:off x="8073210" y="3213636"/>
          <a:ext cx="3931920" cy="2313707"/>
        </p:xfrm>
        <a:graphic>
          <a:graphicData uri="http://schemas.openxmlformats.org/drawingml/2006/table">
            <a:tbl>
              <a:tblPr firstRow="1" bandRow="1">
                <a:tableStyleId>{22838BEF-8BB2-4498-84A7-C5851F593DF1}</a:tableStyleId>
              </a:tblPr>
              <a:tblGrid>
                <a:gridCol w="1965960">
                  <a:extLst>
                    <a:ext uri="{9D8B030D-6E8A-4147-A177-3AD203B41FA5}">
                      <a16:colId xmlns:a16="http://schemas.microsoft.com/office/drawing/2014/main" val="956157971"/>
                    </a:ext>
                  </a:extLst>
                </a:gridCol>
                <a:gridCol w="1965960">
                  <a:extLst>
                    <a:ext uri="{9D8B030D-6E8A-4147-A177-3AD203B41FA5}">
                      <a16:colId xmlns:a16="http://schemas.microsoft.com/office/drawing/2014/main" val="1002226222"/>
                    </a:ext>
                  </a:extLst>
                </a:gridCol>
              </a:tblGrid>
              <a:tr h="437126">
                <a:tc gridSpan="2">
                  <a:txBody>
                    <a:bodyPr/>
                    <a:lstStyle/>
                    <a:p>
                      <a:pPr algn="ctr"/>
                      <a:r>
                        <a:rPr lang="en-US" sz="1500" dirty="0">
                          <a:latin typeface="Helvetica" panose="020B0604020202020204" pitchFamily="34" charset="0"/>
                          <a:cs typeface="Helvetica" panose="020B0604020202020204" pitchFamily="34" charset="0"/>
                        </a:rPr>
                        <a:t>Carbon Removal</a:t>
                      </a:r>
                    </a:p>
                  </a:txBody>
                  <a:tcPr/>
                </a:tc>
                <a:tc hMerge="1">
                  <a:txBody>
                    <a:bodyPr/>
                    <a:lstStyle/>
                    <a:p>
                      <a:endParaRPr lang="en-US" sz="1500" b="0" dirty="0"/>
                    </a:p>
                  </a:txBody>
                  <a:tcPr/>
                </a:tc>
                <a:extLst>
                  <a:ext uri="{0D108BD9-81ED-4DB2-BD59-A6C34878D82A}">
                    <a16:rowId xmlns:a16="http://schemas.microsoft.com/office/drawing/2014/main" val="2520994758"/>
                  </a:ext>
                </a:extLst>
              </a:tr>
              <a:tr h="18765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Helvetica" panose="020B0604020202020204" pitchFamily="34" charset="0"/>
                          <a:cs typeface="Helvetica" panose="020B0604020202020204" pitchFamily="34" charset="0"/>
                        </a:rPr>
                        <a:t>Afforestation</a:t>
                      </a:r>
                      <a:br>
                        <a:rPr lang="en-US" sz="1200" b="1" dirty="0">
                          <a:solidFill>
                            <a:schemeClr val="tx1"/>
                          </a:solidFill>
                          <a:latin typeface="Helvetica" panose="020B0604020202020204" pitchFamily="34" charset="0"/>
                          <a:cs typeface="Helvetica" panose="020B0604020202020204" pitchFamily="34" charset="0"/>
                        </a:rPr>
                      </a:br>
                      <a:r>
                        <a:rPr lang="en-US" sz="1200" dirty="0">
                          <a:solidFill>
                            <a:schemeClr val="tx1"/>
                          </a:solidFill>
                          <a:latin typeface="Helvetica" pitchFamily="2" charset="0"/>
                        </a:rPr>
                        <a:t>Large shifts in land can compromise historic land access or compete with other needs for the same land, including food production.</a:t>
                      </a:r>
                    </a:p>
                  </a:txBody>
                  <a:tcPr>
                    <a:solidFill>
                      <a:schemeClr val="bg1"/>
                    </a:solidFill>
                  </a:tcPr>
                </a:tc>
                <a:tc>
                  <a:txBody>
                    <a:bodyPr/>
                    <a:lstStyle/>
                    <a:p>
                      <a:r>
                        <a:rPr lang="en-US" sz="1500" b="1" dirty="0">
                          <a:latin typeface="Helvetica" panose="020B0604020202020204" pitchFamily="34" charset="0"/>
                          <a:cs typeface="Helvetica" panose="020B0604020202020204" pitchFamily="34" charset="0"/>
                        </a:rPr>
                        <a:t>Technological</a:t>
                      </a:r>
                    </a:p>
                    <a:p>
                      <a:r>
                        <a:rPr lang="en-US" sz="1200" dirty="0">
                          <a:solidFill>
                            <a:schemeClr val="tx1"/>
                          </a:solidFill>
                          <a:latin typeface="Helvetica" pitchFamily="2" charset="0"/>
                        </a:rPr>
                        <a:t>Many approaches have not yet been developed at scale and growing technological removal poses unknown risks and consequences to the communities they are situated within.</a:t>
                      </a:r>
                    </a:p>
                  </a:txBody>
                  <a:tcPr>
                    <a:solidFill>
                      <a:schemeClr val="bg1"/>
                    </a:solidFill>
                  </a:tcPr>
                </a:tc>
                <a:extLst>
                  <a:ext uri="{0D108BD9-81ED-4DB2-BD59-A6C34878D82A}">
                    <a16:rowId xmlns:a16="http://schemas.microsoft.com/office/drawing/2014/main" val="1827613665"/>
                  </a:ext>
                </a:extLst>
              </a:tr>
            </a:tbl>
          </a:graphicData>
        </a:graphic>
      </p:graphicFrame>
      <p:pic>
        <p:nvPicPr>
          <p:cNvPr id="18" name="Graphic 17">
            <a:extLst>
              <a:ext uri="{FF2B5EF4-FFF2-40B4-BE49-F238E27FC236}">
                <a16:creationId xmlns:a16="http://schemas.microsoft.com/office/drawing/2014/main" id="{94EEF847-E5F3-46B9-84C0-35940E6DFD0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99273" y="2568350"/>
            <a:ext cx="341831" cy="365760"/>
          </a:xfrm>
          <a:prstGeom prst="rect">
            <a:avLst/>
          </a:prstGeom>
        </p:spPr>
      </p:pic>
      <p:pic>
        <p:nvPicPr>
          <p:cNvPr id="19" name="Graphic 18">
            <a:extLst>
              <a:ext uri="{FF2B5EF4-FFF2-40B4-BE49-F238E27FC236}">
                <a16:creationId xmlns:a16="http://schemas.microsoft.com/office/drawing/2014/main" id="{5DF67EBC-2205-4092-9321-5B8C7F5C668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694051" y="1549755"/>
            <a:ext cx="424607" cy="421237"/>
          </a:xfrm>
          <a:prstGeom prst="rect">
            <a:avLst/>
          </a:prstGeom>
        </p:spPr>
      </p:pic>
      <p:pic>
        <p:nvPicPr>
          <p:cNvPr id="20" name="Graphic 19">
            <a:extLst>
              <a:ext uri="{FF2B5EF4-FFF2-40B4-BE49-F238E27FC236}">
                <a16:creationId xmlns:a16="http://schemas.microsoft.com/office/drawing/2014/main" id="{20BD710D-A16B-44A6-A157-9DC23F101DD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42863" y="6361536"/>
            <a:ext cx="365760" cy="365760"/>
          </a:xfrm>
          <a:prstGeom prst="rect">
            <a:avLst/>
          </a:prstGeom>
        </p:spPr>
      </p:pic>
      <p:pic>
        <p:nvPicPr>
          <p:cNvPr id="22" name="Graphic 21">
            <a:extLst>
              <a:ext uri="{FF2B5EF4-FFF2-40B4-BE49-F238E27FC236}">
                <a16:creationId xmlns:a16="http://schemas.microsoft.com/office/drawing/2014/main" id="{0BC544DB-6C8A-4A75-BCD6-089D7DBD43D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632054" y="4626147"/>
            <a:ext cx="267628" cy="365760"/>
          </a:xfrm>
          <a:prstGeom prst="rect">
            <a:avLst/>
          </a:prstGeom>
        </p:spPr>
      </p:pic>
      <p:pic>
        <p:nvPicPr>
          <p:cNvPr id="23" name="Graphic 22">
            <a:extLst>
              <a:ext uri="{FF2B5EF4-FFF2-40B4-BE49-F238E27FC236}">
                <a16:creationId xmlns:a16="http://schemas.microsoft.com/office/drawing/2014/main" id="{F7099F6B-DCC7-41C0-B3A3-3E96399D2BC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449555" y="2859962"/>
            <a:ext cx="555187" cy="353674"/>
          </a:xfrm>
          <a:prstGeom prst="rect">
            <a:avLst/>
          </a:prstGeom>
        </p:spPr>
      </p:pic>
      <p:pic>
        <p:nvPicPr>
          <p:cNvPr id="24" name="Graphic 23">
            <a:extLst>
              <a:ext uri="{FF2B5EF4-FFF2-40B4-BE49-F238E27FC236}">
                <a16:creationId xmlns:a16="http://schemas.microsoft.com/office/drawing/2014/main" id="{F15514B6-3821-4F17-BB59-228341842F0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683329" y="1753557"/>
            <a:ext cx="392766" cy="346008"/>
          </a:xfrm>
          <a:prstGeom prst="rect">
            <a:avLst/>
          </a:prstGeom>
        </p:spPr>
      </p:pic>
      <p:pic>
        <p:nvPicPr>
          <p:cNvPr id="25" name="Graphic 24">
            <a:extLst>
              <a:ext uri="{FF2B5EF4-FFF2-40B4-BE49-F238E27FC236}">
                <a16:creationId xmlns:a16="http://schemas.microsoft.com/office/drawing/2014/main" id="{CB70D2C1-224D-4404-8BA5-94964F73212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726968" y="4311295"/>
            <a:ext cx="285679" cy="316188"/>
          </a:xfrm>
          <a:prstGeom prst="rect">
            <a:avLst/>
          </a:prstGeom>
        </p:spPr>
      </p:pic>
      <p:pic>
        <p:nvPicPr>
          <p:cNvPr id="26" name="Graphic 25">
            <a:extLst>
              <a:ext uri="{FF2B5EF4-FFF2-40B4-BE49-F238E27FC236}">
                <a16:creationId xmlns:a16="http://schemas.microsoft.com/office/drawing/2014/main" id="{F70A94F6-0CDF-4DB8-A351-65A44E0F10E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593149" y="2324913"/>
            <a:ext cx="419498" cy="345469"/>
          </a:xfrm>
          <a:prstGeom prst="rect">
            <a:avLst/>
          </a:prstGeom>
        </p:spPr>
      </p:pic>
      <p:pic>
        <p:nvPicPr>
          <p:cNvPr id="27" name="Graphic 26">
            <a:extLst>
              <a:ext uri="{FF2B5EF4-FFF2-40B4-BE49-F238E27FC236}">
                <a16:creationId xmlns:a16="http://schemas.microsoft.com/office/drawing/2014/main" id="{57934C49-B8CE-4EF9-A30D-1A0B93D7D7D4}"/>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5740721" y="4353578"/>
            <a:ext cx="375658" cy="345363"/>
          </a:xfrm>
          <a:prstGeom prst="rect">
            <a:avLst/>
          </a:prstGeom>
        </p:spPr>
      </p:pic>
      <p:pic>
        <p:nvPicPr>
          <p:cNvPr id="28" name="Graphic 27">
            <a:extLst>
              <a:ext uri="{FF2B5EF4-FFF2-40B4-BE49-F238E27FC236}">
                <a16:creationId xmlns:a16="http://schemas.microsoft.com/office/drawing/2014/main" id="{020A1F5B-175B-479E-A4B5-4FBC764C4023}"/>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1468215" y="5176977"/>
            <a:ext cx="464436" cy="318284"/>
          </a:xfrm>
          <a:prstGeom prst="rect">
            <a:avLst/>
          </a:prstGeom>
        </p:spPr>
      </p:pic>
      <p:pic>
        <p:nvPicPr>
          <p:cNvPr id="29" name="Graphic 28">
            <a:extLst>
              <a:ext uri="{FF2B5EF4-FFF2-40B4-BE49-F238E27FC236}">
                <a16:creationId xmlns:a16="http://schemas.microsoft.com/office/drawing/2014/main" id="{DBADEB83-25B7-4205-AAE9-A42AD3402AF5}"/>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405441" y="2912900"/>
            <a:ext cx="570534" cy="266499"/>
          </a:xfrm>
          <a:prstGeom prst="rect">
            <a:avLst/>
          </a:prstGeom>
        </p:spPr>
      </p:pic>
      <p:pic>
        <p:nvPicPr>
          <p:cNvPr id="30" name="Graphic 29">
            <a:extLst>
              <a:ext uri="{FF2B5EF4-FFF2-40B4-BE49-F238E27FC236}">
                <a16:creationId xmlns:a16="http://schemas.microsoft.com/office/drawing/2014/main" id="{8C103308-835B-4A99-ABFD-EFAD0C64ADE7}"/>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5513648" y="6352929"/>
            <a:ext cx="469392" cy="365760"/>
          </a:xfrm>
          <a:prstGeom prst="rect">
            <a:avLst/>
          </a:prstGeom>
        </p:spPr>
      </p:pic>
      <p:pic>
        <p:nvPicPr>
          <p:cNvPr id="31" name="Graphic 30">
            <a:extLst>
              <a:ext uri="{FF2B5EF4-FFF2-40B4-BE49-F238E27FC236}">
                <a16:creationId xmlns:a16="http://schemas.microsoft.com/office/drawing/2014/main" id="{81791D4D-B1DF-4121-A190-7C7F906E6E8E}"/>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7558836" y="6315848"/>
            <a:ext cx="417066" cy="363250"/>
          </a:xfrm>
          <a:prstGeom prst="rect">
            <a:avLst/>
          </a:prstGeom>
        </p:spPr>
      </p:pic>
      <p:pic>
        <p:nvPicPr>
          <p:cNvPr id="32" name="Graphic 31">
            <a:extLst>
              <a:ext uri="{FF2B5EF4-FFF2-40B4-BE49-F238E27FC236}">
                <a16:creationId xmlns:a16="http://schemas.microsoft.com/office/drawing/2014/main" id="{F00C10C2-C2E7-4618-8E4B-CAE60F7EE0A6}"/>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9547015" y="4994097"/>
            <a:ext cx="428960" cy="365760"/>
          </a:xfrm>
          <a:prstGeom prst="rect">
            <a:avLst/>
          </a:prstGeom>
        </p:spPr>
      </p:pic>
    </p:spTree>
    <p:extLst>
      <p:ext uri="{BB962C8B-B14F-4D97-AF65-F5344CB8AC3E}">
        <p14:creationId xmlns:p14="http://schemas.microsoft.com/office/powerpoint/2010/main" val="35416870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5">
            <a:extLst>
              <a:ext uri="{FF2B5EF4-FFF2-40B4-BE49-F238E27FC236}">
                <a16:creationId xmlns:a16="http://schemas.microsoft.com/office/drawing/2014/main" id="{06D0C7F1-BD8A-48FD-99A8-FD052A174892}"/>
              </a:ext>
            </a:extLst>
          </p:cNvPr>
          <p:cNvGraphicFramePr>
            <a:graphicFrameLocks noGrp="1"/>
          </p:cNvGraphicFramePr>
          <p:nvPr/>
        </p:nvGraphicFramePr>
        <p:xfrm>
          <a:off x="208509" y="794162"/>
          <a:ext cx="3931920" cy="5873623"/>
        </p:xfrm>
        <a:graphic>
          <a:graphicData uri="http://schemas.openxmlformats.org/drawingml/2006/table">
            <a:tbl>
              <a:tblPr firstRow="1" bandRow="1">
                <a:tableStyleId>{22838BEF-8BB2-4498-84A7-C5851F593DF1}</a:tableStyleId>
              </a:tblPr>
              <a:tblGrid>
                <a:gridCol w="1965960">
                  <a:extLst>
                    <a:ext uri="{9D8B030D-6E8A-4147-A177-3AD203B41FA5}">
                      <a16:colId xmlns:a16="http://schemas.microsoft.com/office/drawing/2014/main" val="956157971"/>
                    </a:ext>
                  </a:extLst>
                </a:gridCol>
                <a:gridCol w="1965960">
                  <a:extLst>
                    <a:ext uri="{9D8B030D-6E8A-4147-A177-3AD203B41FA5}">
                      <a16:colId xmlns:a16="http://schemas.microsoft.com/office/drawing/2014/main" val="1002226222"/>
                    </a:ext>
                  </a:extLst>
                </a:gridCol>
              </a:tblGrid>
              <a:tr h="362097">
                <a:tc gridSpan="2">
                  <a:txBody>
                    <a:bodyPr/>
                    <a:lstStyle/>
                    <a:p>
                      <a:pPr algn="ctr"/>
                      <a:r>
                        <a:rPr lang="en-US" sz="1500" dirty="0">
                          <a:latin typeface="Helvetica" panose="020B0604020202020204" pitchFamily="34" charset="0"/>
                          <a:cs typeface="Helvetica" panose="020B0604020202020204" pitchFamily="34" charset="0"/>
                        </a:rPr>
                        <a:t>Energy Supply</a:t>
                      </a:r>
                    </a:p>
                  </a:txBody>
                  <a:tcPr anchor="ctr"/>
                </a:tc>
                <a:tc hMerge="1">
                  <a:txBody>
                    <a:bodyPr/>
                    <a:lstStyle/>
                    <a:p>
                      <a:endParaRPr lang="en-US" sz="1500" b="0" dirty="0"/>
                    </a:p>
                  </a:txBody>
                  <a:tcPr/>
                </a:tc>
                <a:extLst>
                  <a:ext uri="{0D108BD9-81ED-4DB2-BD59-A6C34878D82A}">
                    <a16:rowId xmlns:a16="http://schemas.microsoft.com/office/drawing/2014/main" val="2520994758"/>
                  </a:ext>
                </a:extLst>
              </a:tr>
              <a:tr h="1247003">
                <a:tc>
                  <a:txBody>
                    <a:bodyPr/>
                    <a:lstStyle/>
                    <a:p>
                      <a:r>
                        <a:rPr lang="en-US" sz="1500" b="1" dirty="0">
                          <a:latin typeface="Helvetica" panose="020B0604020202020204" pitchFamily="34" charset="0"/>
                          <a:cs typeface="Helvetica" panose="020B0604020202020204" pitchFamily="34" charset="0"/>
                        </a:rPr>
                        <a:t>Coal</a:t>
                      </a:r>
                      <a:endParaRPr lang="en-US" sz="1200" b="1" dirty="0">
                        <a:latin typeface="Helvetica" panose="020B0604020202020204" pitchFamily="34" charset="0"/>
                        <a:cs typeface="Helvetica" panose="020B0604020202020204" pitchFamily="34" charset="0"/>
                      </a:endParaRPr>
                    </a:p>
                    <a:p>
                      <a:r>
                        <a:rPr lang="en-US" sz="1200" b="0" kern="1200" dirty="0">
                          <a:solidFill>
                            <a:schemeClr val="dk1"/>
                          </a:solidFill>
                          <a:latin typeface="Helvetica" panose="020B0604020202020204" pitchFamily="34" charset="0"/>
                          <a:ea typeface="+mn-ea"/>
                        </a:rPr>
                        <a:t>Taxing coal can reduce air pollution, which can improve community &amp; ecosystem health.</a:t>
                      </a:r>
                      <a:endParaRPr lang="en-US" sz="1200" b="0" kern="1200" dirty="0">
                        <a:solidFill>
                          <a:schemeClr val="dk1"/>
                        </a:solidFill>
                        <a:latin typeface="Helvetica" panose="020B0604020202020204" pitchFamily="34" charset="0"/>
                        <a:ea typeface="+mn-ea"/>
                        <a:cs typeface="Helvetica" panose="020B0604020202020204" pitchFamily="34" charset="0"/>
                      </a:endParaRPr>
                    </a:p>
                  </a:txBody>
                  <a:tcPr>
                    <a:solidFill>
                      <a:schemeClr val="bg1"/>
                    </a:solidFill>
                  </a:tcPr>
                </a:tc>
                <a:tc>
                  <a:txBody>
                    <a:bodyPr/>
                    <a:lstStyle/>
                    <a:p>
                      <a:r>
                        <a:rPr lang="en-US" sz="1500" b="1" dirty="0">
                          <a:latin typeface="Helvetica" panose="020B0604020202020204" pitchFamily="34" charset="0"/>
                          <a:cs typeface="Helvetica" panose="020B0604020202020204" pitchFamily="34" charset="0"/>
                        </a:rPr>
                        <a:t>Renewables</a:t>
                      </a:r>
                    </a:p>
                    <a:p>
                      <a:r>
                        <a:rPr lang="en-US" sz="1200" dirty="0">
                          <a:solidFill>
                            <a:schemeClr val="tx1"/>
                          </a:solidFill>
                          <a:latin typeface="Helvetica" pitchFamily="2" charset="0"/>
                          <a:ea typeface="Roboto Condensed Light" panose="02000000000000000000" pitchFamily="2" charset="0"/>
                        </a:rPr>
                        <a:t>Subsidizing can reduce air &amp; water pollution, improve health, productivity, savings, energy access, and job opportunities</a:t>
                      </a:r>
                      <a:r>
                        <a:rPr lang="en-US" sz="800" dirty="0">
                          <a:solidFill>
                            <a:schemeClr val="tx1"/>
                          </a:solidFill>
                          <a:latin typeface="Helvetica" pitchFamily="2" charset="0"/>
                          <a:ea typeface="Roboto Condensed Light" panose="02000000000000000000" pitchFamily="2" charset="0"/>
                        </a:rPr>
                        <a:t>.</a:t>
                      </a:r>
                    </a:p>
                  </a:txBody>
                  <a:tcPr>
                    <a:solidFill>
                      <a:schemeClr val="bg1"/>
                    </a:solidFill>
                  </a:tcPr>
                </a:tc>
                <a:extLst>
                  <a:ext uri="{0D108BD9-81ED-4DB2-BD59-A6C34878D82A}">
                    <a16:rowId xmlns:a16="http://schemas.microsoft.com/office/drawing/2014/main" val="1827613665"/>
                  </a:ext>
                </a:extLst>
              </a:tr>
              <a:tr h="1247003">
                <a:tc>
                  <a:txBody>
                    <a:bodyPr/>
                    <a:lstStyle/>
                    <a:p>
                      <a:r>
                        <a:rPr lang="en-US" sz="1500" b="1" dirty="0">
                          <a:latin typeface="Helvetica" panose="020B0604020202020204" pitchFamily="34" charset="0"/>
                          <a:cs typeface="Helvetica" panose="020B0604020202020204" pitchFamily="34" charset="0"/>
                        </a:rPr>
                        <a:t>Oil</a:t>
                      </a:r>
                      <a:endParaRPr lang="en-US" sz="1200" b="1" dirty="0">
                        <a:latin typeface="Helvetica" panose="020B0604020202020204" pitchFamily="34" charset="0"/>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dk1"/>
                          </a:solidFill>
                          <a:latin typeface="Helvetica" panose="020B0604020202020204" pitchFamily="34" charset="0"/>
                          <a:ea typeface="+mn-ea"/>
                        </a:rPr>
                        <a:t>Taxing r</a:t>
                      </a:r>
                      <a:r>
                        <a:rPr lang="en-US" sz="1200" b="0" kern="1200" dirty="0">
                          <a:solidFill>
                            <a:schemeClr val="dk1"/>
                          </a:solidFill>
                          <a:latin typeface="Helvetica" panose="020B0604020202020204" pitchFamily="34" charset="0"/>
                          <a:ea typeface="+mn-ea"/>
                          <a:cs typeface="+mn-cs"/>
                        </a:rPr>
                        <a:t>educes chance of harmful oil spills. Less oil demand can improve national security &amp; lower military costs.</a:t>
                      </a:r>
                    </a:p>
                    <a:p>
                      <a:endParaRPr lang="en-US" sz="1200" b="0" dirty="0">
                        <a:latin typeface="Helvetica" panose="020B0604020202020204" pitchFamily="34" charset="0"/>
                        <a:cs typeface="Helvetica" panose="020B0604020202020204" pitchFamily="34" charset="0"/>
                      </a:endParaRP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latin typeface="Helvetica" panose="020B0604020202020204" pitchFamily="34" charset="0"/>
                          <a:cs typeface="Helvetica" panose="020B0604020202020204" pitchFamily="34" charset="0"/>
                        </a:rPr>
                        <a:t>Nuclear</a:t>
                      </a:r>
                      <a:br>
                        <a:rPr lang="en-US" sz="1500" b="1" dirty="0">
                          <a:latin typeface="Helvetica" panose="020B0604020202020204" pitchFamily="34" charset="0"/>
                          <a:cs typeface="Helvetica" panose="020B0604020202020204" pitchFamily="34" charset="0"/>
                        </a:rPr>
                      </a:br>
                      <a:r>
                        <a:rPr lang="en-US" sz="1200" b="0" kern="1200" dirty="0">
                          <a:solidFill>
                            <a:schemeClr val="dk1"/>
                          </a:solidFill>
                          <a:latin typeface="Helvetica" panose="020B0604020202020204" pitchFamily="34" charset="0"/>
                          <a:ea typeface="+mn-ea"/>
                        </a:rPr>
                        <a:t>Taxing</a:t>
                      </a:r>
                      <a:r>
                        <a:rPr lang="en-US" sz="1200" b="0" kern="1200" dirty="0">
                          <a:solidFill>
                            <a:schemeClr val="dk1"/>
                          </a:solidFill>
                          <a:latin typeface="Helvetica" panose="020B0604020202020204" pitchFamily="34" charset="0"/>
                          <a:ea typeface="+mn-ea"/>
                          <a:cs typeface="+mn-cs"/>
                        </a:rPr>
                        <a:t> can reduce the risk of exposure to radiation from nuclear meltdown or hazardous waste. Protects health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dk1"/>
                          </a:solidFill>
                          <a:latin typeface="Helvetica" panose="020B0604020202020204" pitchFamily="34" charset="0"/>
                          <a:ea typeface="+mn-ea"/>
                          <a:cs typeface="+mn-cs"/>
                        </a:rPr>
                        <a:t>of uranium miners. </a:t>
                      </a:r>
                    </a:p>
                  </a:txBody>
                  <a:tcPr>
                    <a:solidFill>
                      <a:schemeClr val="bg1"/>
                    </a:solidFill>
                  </a:tcPr>
                </a:tc>
                <a:extLst>
                  <a:ext uri="{0D108BD9-81ED-4DB2-BD59-A6C34878D82A}">
                    <a16:rowId xmlns:a16="http://schemas.microsoft.com/office/drawing/2014/main" val="60983748"/>
                  </a:ext>
                </a:extLst>
              </a:tr>
              <a:tr h="1247003">
                <a:tc>
                  <a:txBody>
                    <a:bodyPr/>
                    <a:lstStyle/>
                    <a:p>
                      <a:r>
                        <a:rPr lang="en-US" sz="1200" b="1" dirty="0">
                          <a:solidFill>
                            <a:schemeClr val="tx1"/>
                          </a:solidFill>
                          <a:latin typeface="Helvetica" panose="020B0604020202020204" pitchFamily="34" charset="0"/>
                          <a:cs typeface="Helvetica" panose="020B0604020202020204" pitchFamily="34" charset="0"/>
                        </a:rPr>
                        <a:t>Natural Gas</a:t>
                      </a:r>
                    </a:p>
                    <a:p>
                      <a:r>
                        <a:rPr lang="en-US" sz="1200" dirty="0">
                          <a:solidFill>
                            <a:schemeClr val="tx1"/>
                          </a:solidFill>
                          <a:latin typeface="Helvetica" pitchFamily="2" charset="0"/>
                          <a:ea typeface="Roboto Condensed Light" panose="02000000000000000000" pitchFamily="2" charset="0"/>
                        </a:rPr>
                        <a:t>Taxing can improve water security &amp; quality, protects wildlife and biodiversity.</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Helvetica" panose="020B0604020202020204" pitchFamily="34" charset="0"/>
                          <a:cs typeface="Helvetica" panose="020B0604020202020204" pitchFamily="34" charset="0"/>
                        </a:rPr>
                        <a:t>New Technology</a:t>
                      </a:r>
                      <a:br>
                        <a:rPr lang="en-US" sz="1200" b="1" dirty="0">
                          <a:solidFill>
                            <a:schemeClr val="tx1"/>
                          </a:solidFill>
                          <a:latin typeface="Helvetica" panose="020B0604020202020204" pitchFamily="34" charset="0"/>
                          <a:cs typeface="Helvetica" panose="020B0604020202020204" pitchFamily="34" charset="0"/>
                        </a:rPr>
                      </a:br>
                      <a:r>
                        <a:rPr lang="en-US" sz="1200" dirty="0">
                          <a:solidFill>
                            <a:schemeClr val="tx1"/>
                          </a:solidFill>
                          <a:latin typeface="Helvetica" pitchFamily="2" charset="0"/>
                          <a:ea typeface="Roboto Condensed Light" panose="02000000000000000000" pitchFamily="2" charset="0"/>
                        </a:rPr>
                        <a:t>Research advancements in new technologies can create jobs and may be useful for other applications.</a:t>
                      </a:r>
                    </a:p>
                  </a:txBody>
                  <a:tcPr>
                    <a:solidFill>
                      <a:schemeClr val="bg1"/>
                    </a:solidFill>
                  </a:tcPr>
                </a:tc>
                <a:extLst>
                  <a:ext uri="{0D108BD9-81ED-4DB2-BD59-A6C34878D82A}">
                    <a16:rowId xmlns:a16="http://schemas.microsoft.com/office/drawing/2014/main" val="313039982"/>
                  </a:ext>
                </a:extLst>
              </a:tr>
              <a:tr h="1247003">
                <a:tc>
                  <a:txBody>
                    <a:bodyPr/>
                    <a:lstStyle/>
                    <a:p>
                      <a:r>
                        <a:rPr lang="en-US" sz="1500" b="1" dirty="0">
                          <a:latin typeface="Helvetica" panose="020B0604020202020204" pitchFamily="34" charset="0"/>
                          <a:cs typeface="Helvetica" panose="020B0604020202020204" pitchFamily="34" charset="0"/>
                        </a:rPr>
                        <a:t>Bioenergy</a:t>
                      </a:r>
                      <a:br>
                        <a:rPr lang="en-US" sz="1500" b="1" dirty="0">
                          <a:latin typeface="Helvetica" panose="020B0604020202020204" pitchFamily="34" charset="0"/>
                          <a:cs typeface="Helvetica" panose="020B0604020202020204" pitchFamily="34" charset="0"/>
                        </a:rPr>
                      </a:br>
                      <a:r>
                        <a:rPr lang="en-US" sz="1200" b="0" kern="1200" dirty="0">
                          <a:solidFill>
                            <a:schemeClr val="dk1"/>
                          </a:solidFill>
                          <a:latin typeface="Helvetica" panose="020B0604020202020204" pitchFamily="34" charset="0"/>
                          <a:ea typeface="+mn-ea"/>
                        </a:rPr>
                        <a:t>Taxing can f</a:t>
                      </a:r>
                      <a:r>
                        <a:rPr lang="en-US" sz="1200" dirty="0">
                          <a:solidFill>
                            <a:schemeClr val="tx1"/>
                          </a:solidFill>
                          <a:latin typeface="Helvetica" pitchFamily="2" charset="0"/>
                          <a:ea typeface="Roboto Condensed Light" panose="02000000000000000000" pitchFamily="2" charset="0"/>
                        </a:rPr>
                        <a:t>ree up land for other uses like food production and protect intact ecosystems.</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latin typeface="Helvetica" panose="020B0604020202020204" pitchFamily="34" charset="0"/>
                          <a:cs typeface="Helvetica" panose="020B0604020202020204" pitchFamily="34" charset="0"/>
                        </a:rPr>
                        <a:t>Carbon Price</a:t>
                      </a:r>
                      <a:br>
                        <a:rPr lang="en-US" sz="1500" b="1" dirty="0">
                          <a:latin typeface="Helvetica" panose="020B0604020202020204" pitchFamily="34" charset="0"/>
                          <a:cs typeface="Helvetica" panose="020B0604020202020204" pitchFamily="34" charset="0"/>
                        </a:rPr>
                      </a:br>
                      <a:r>
                        <a:rPr lang="en-US" sz="1200" dirty="0">
                          <a:solidFill>
                            <a:schemeClr val="tx1"/>
                          </a:solidFill>
                          <a:latin typeface="Helvetica" pitchFamily="2" charset="0"/>
                          <a:ea typeface="Roboto Condensed Light" panose="02000000000000000000" pitchFamily="2" charset="0"/>
                        </a:rPr>
                        <a:t>Can improve air quality, healthcare savings, &amp; worker productivity. Makes renewable energy relatively cheaper. Funds can be earmarked for social programs. </a:t>
                      </a:r>
                    </a:p>
                  </a:txBody>
                  <a:tcPr>
                    <a:solidFill>
                      <a:schemeClr val="bg1"/>
                    </a:solidFill>
                  </a:tcPr>
                </a:tc>
                <a:extLst>
                  <a:ext uri="{0D108BD9-81ED-4DB2-BD59-A6C34878D82A}">
                    <a16:rowId xmlns:a16="http://schemas.microsoft.com/office/drawing/2014/main" val="4233193059"/>
                  </a:ext>
                </a:extLst>
              </a:tr>
            </a:tbl>
          </a:graphicData>
        </a:graphic>
      </p:graphicFrame>
      <p:sp>
        <p:nvSpPr>
          <p:cNvPr id="5" name="Title 1">
            <a:extLst>
              <a:ext uri="{FF2B5EF4-FFF2-40B4-BE49-F238E27FC236}">
                <a16:creationId xmlns:a16="http://schemas.microsoft.com/office/drawing/2014/main" id="{C6A9967B-0CF9-480F-96B3-546FFF6A2DF4}"/>
              </a:ext>
            </a:extLst>
          </p:cNvPr>
          <p:cNvSpPr>
            <a:spLocks noGrp="1"/>
          </p:cNvSpPr>
          <p:nvPr>
            <p:ph type="title"/>
          </p:nvPr>
        </p:nvSpPr>
        <p:spPr>
          <a:xfrm>
            <a:off x="10676" y="204461"/>
            <a:ext cx="12192000" cy="523889"/>
          </a:xfrm>
        </p:spPr>
        <p:txBody>
          <a:bodyPr>
            <a:normAutofit fontScale="90000"/>
          </a:bodyPr>
          <a:lstStyle/>
          <a:p>
            <a:pPr algn="ctr"/>
            <a:r>
              <a:rPr lang="en-US" b="1" dirty="0" err="1">
                <a:latin typeface="Helvetica" panose="020B0604020202020204" pitchFamily="34" charset="0"/>
                <a:cs typeface="Helvetica" panose="020B0604020202020204" pitchFamily="34" charset="0"/>
              </a:rPr>
              <a:t>Multisolving</a:t>
            </a:r>
            <a:r>
              <a:rPr lang="en-US" b="1" dirty="0">
                <a:latin typeface="Helvetica" panose="020B0604020202020204" pitchFamily="34" charset="0"/>
                <a:cs typeface="Helvetica" panose="020B0604020202020204" pitchFamily="34" charset="0"/>
              </a:rPr>
              <a:t> co-benefits for </a:t>
            </a:r>
            <a:r>
              <a:rPr lang="en-US" b="1" dirty="0" err="1">
                <a:latin typeface="Helvetica" panose="020B0604020202020204" pitchFamily="34" charset="0"/>
                <a:cs typeface="Helvetica" panose="020B0604020202020204" pitchFamily="34" charset="0"/>
              </a:rPr>
              <a:t>En</a:t>
            </a:r>
            <a:r>
              <a:rPr lang="en-US" b="1" dirty="0">
                <a:latin typeface="Helvetica" panose="020B0604020202020204" pitchFamily="34" charset="0"/>
                <a:cs typeface="Helvetica" panose="020B0604020202020204" pitchFamily="34" charset="0"/>
              </a:rPr>
              <a:t>-ROADS</a:t>
            </a:r>
          </a:p>
        </p:txBody>
      </p:sp>
      <p:pic>
        <p:nvPicPr>
          <p:cNvPr id="7" name="Graphic 6">
            <a:extLst>
              <a:ext uri="{FF2B5EF4-FFF2-40B4-BE49-F238E27FC236}">
                <a16:creationId xmlns:a16="http://schemas.microsoft.com/office/drawing/2014/main" id="{0283D5B1-9C27-4736-8DDB-BD8F070EA4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19275" y="1900357"/>
            <a:ext cx="490118" cy="365760"/>
          </a:xfrm>
          <a:prstGeom prst="rect">
            <a:avLst/>
          </a:prstGeom>
        </p:spPr>
      </p:pic>
      <p:pic>
        <p:nvPicPr>
          <p:cNvPr id="8" name="Graphic 7">
            <a:extLst>
              <a:ext uri="{FF2B5EF4-FFF2-40B4-BE49-F238E27FC236}">
                <a16:creationId xmlns:a16="http://schemas.microsoft.com/office/drawing/2014/main" id="{8CD4B441-BBFC-41DD-8717-03ADB32CD4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0517" y="3421886"/>
            <a:ext cx="395925" cy="365760"/>
          </a:xfrm>
          <a:prstGeom prst="rect">
            <a:avLst/>
          </a:prstGeom>
        </p:spPr>
      </p:pic>
      <p:pic>
        <p:nvPicPr>
          <p:cNvPr id="9" name="Graphic 8">
            <a:extLst>
              <a:ext uri="{FF2B5EF4-FFF2-40B4-BE49-F238E27FC236}">
                <a16:creationId xmlns:a16="http://schemas.microsoft.com/office/drawing/2014/main" id="{0485135B-24CD-49CF-BEE4-CBB8B15786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02744" y="4640430"/>
            <a:ext cx="441176" cy="365760"/>
          </a:xfrm>
          <a:prstGeom prst="rect">
            <a:avLst/>
          </a:prstGeom>
        </p:spPr>
      </p:pic>
      <p:pic>
        <p:nvPicPr>
          <p:cNvPr id="11" name="Graphic 10">
            <a:extLst>
              <a:ext uri="{FF2B5EF4-FFF2-40B4-BE49-F238E27FC236}">
                <a16:creationId xmlns:a16="http://schemas.microsoft.com/office/drawing/2014/main" id="{1E4B28E6-7D31-495A-B9ED-DAA1E486E71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02744" y="5890780"/>
            <a:ext cx="372292" cy="365760"/>
          </a:xfrm>
          <a:prstGeom prst="rect">
            <a:avLst/>
          </a:prstGeom>
        </p:spPr>
      </p:pic>
      <p:graphicFrame>
        <p:nvGraphicFramePr>
          <p:cNvPr id="13" name="Table 5">
            <a:extLst>
              <a:ext uri="{FF2B5EF4-FFF2-40B4-BE49-F238E27FC236}">
                <a16:creationId xmlns:a16="http://schemas.microsoft.com/office/drawing/2014/main" id="{1720B9AF-A96C-4A93-A877-961850BFFA8A}"/>
              </a:ext>
            </a:extLst>
          </p:cNvPr>
          <p:cNvGraphicFramePr>
            <a:graphicFrameLocks noGrp="1"/>
          </p:cNvGraphicFramePr>
          <p:nvPr/>
        </p:nvGraphicFramePr>
        <p:xfrm>
          <a:off x="4140716" y="794162"/>
          <a:ext cx="3931920" cy="2038691"/>
        </p:xfrm>
        <a:graphic>
          <a:graphicData uri="http://schemas.openxmlformats.org/drawingml/2006/table">
            <a:tbl>
              <a:tblPr firstRow="1" bandRow="1">
                <a:tableStyleId>{22838BEF-8BB2-4498-84A7-C5851F593DF1}</a:tableStyleId>
              </a:tblPr>
              <a:tblGrid>
                <a:gridCol w="1965960">
                  <a:extLst>
                    <a:ext uri="{9D8B030D-6E8A-4147-A177-3AD203B41FA5}">
                      <a16:colId xmlns:a16="http://schemas.microsoft.com/office/drawing/2014/main" val="956157971"/>
                    </a:ext>
                  </a:extLst>
                </a:gridCol>
                <a:gridCol w="1965960">
                  <a:extLst>
                    <a:ext uri="{9D8B030D-6E8A-4147-A177-3AD203B41FA5}">
                      <a16:colId xmlns:a16="http://schemas.microsoft.com/office/drawing/2014/main" val="1002226222"/>
                    </a:ext>
                  </a:extLst>
                </a:gridCol>
              </a:tblGrid>
              <a:tr h="408220">
                <a:tc gridSpan="2">
                  <a:txBody>
                    <a:bodyPr/>
                    <a:lstStyle/>
                    <a:p>
                      <a:pPr algn="ctr"/>
                      <a:r>
                        <a:rPr lang="en-US" sz="1500" dirty="0">
                          <a:latin typeface="Helvetica" panose="020B0604020202020204" pitchFamily="34" charset="0"/>
                          <a:cs typeface="+mn-cs"/>
                        </a:rPr>
                        <a:t>Transport</a:t>
                      </a:r>
                    </a:p>
                  </a:txBody>
                  <a:tcPr anchor="ctr"/>
                </a:tc>
                <a:tc hMerge="1">
                  <a:txBody>
                    <a:bodyPr/>
                    <a:lstStyle/>
                    <a:p>
                      <a:endParaRPr lang="en-US" sz="1500" b="0" dirty="0"/>
                    </a:p>
                  </a:txBody>
                  <a:tcPr/>
                </a:tc>
                <a:extLst>
                  <a:ext uri="{0D108BD9-81ED-4DB2-BD59-A6C34878D82A}">
                    <a16:rowId xmlns:a16="http://schemas.microsoft.com/office/drawing/2014/main" val="2520994758"/>
                  </a:ext>
                </a:extLst>
              </a:tr>
              <a:tr h="1630471">
                <a:tc>
                  <a:txBody>
                    <a:bodyPr/>
                    <a:lstStyle/>
                    <a:p>
                      <a:r>
                        <a:rPr lang="en-US" sz="1500" b="1" dirty="0">
                          <a:latin typeface="Helvetica" panose="020B0604020202020204" pitchFamily="34" charset="0"/>
                          <a:cs typeface="+mn-cs"/>
                        </a:rPr>
                        <a:t>Energy Efficiency</a:t>
                      </a:r>
                      <a:endParaRPr lang="en-US" sz="1200" b="1" dirty="0">
                        <a:latin typeface="Helvetica" panose="020B060402020202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Helvetica" pitchFamily="2" charset="0"/>
                          <a:ea typeface="+mn-ea"/>
                        </a:rPr>
                        <a:t>Increasing can lower total energy costs, improve public transit &amp; reduce traffic congestion. More biking &amp; walking increases physical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Helvetica" pitchFamily="2" charset="0"/>
                          <a:ea typeface="+mn-ea"/>
                        </a:rPr>
                        <a:t>and health. </a:t>
                      </a:r>
                    </a:p>
                  </a:txBody>
                  <a:tcPr>
                    <a:solidFill>
                      <a:schemeClr val="bg1"/>
                    </a:solidFill>
                  </a:tcPr>
                </a:tc>
                <a:tc>
                  <a:txBody>
                    <a:bodyPr/>
                    <a:lstStyle/>
                    <a:p>
                      <a:r>
                        <a:rPr lang="en-US" sz="1500" b="1" dirty="0">
                          <a:latin typeface="Helvetica" panose="020B0604020202020204" pitchFamily="34" charset="0"/>
                          <a:cs typeface="+mn-cs"/>
                        </a:rPr>
                        <a:t>Electrification</a:t>
                      </a:r>
                    </a:p>
                    <a:p>
                      <a:r>
                        <a:rPr lang="en-US" sz="1200" dirty="0">
                          <a:solidFill>
                            <a:schemeClr val="tx1"/>
                          </a:solidFill>
                          <a:latin typeface="Helvetica" pitchFamily="2" charset="0"/>
                          <a:ea typeface="+mn-ea"/>
                        </a:rPr>
                        <a:t>Increasing c</a:t>
                      </a:r>
                      <a:r>
                        <a:rPr lang="en-US" sz="1200" kern="1200" dirty="0">
                          <a:solidFill>
                            <a:schemeClr val="tx1"/>
                          </a:solidFill>
                          <a:latin typeface="Helvetica" pitchFamily="2" charset="0"/>
                          <a:ea typeface="+mn-ea"/>
                          <a:cs typeface="+mn-cs"/>
                        </a:rPr>
                        <a:t>reates jobs in manufacturing &amp; sales of electric batteries &amp; engines. Improves air quality at the source, which can increase health &amp; worker productivity. </a:t>
                      </a:r>
                    </a:p>
                  </a:txBody>
                  <a:tcPr>
                    <a:solidFill>
                      <a:schemeClr val="bg1"/>
                    </a:solidFill>
                  </a:tcPr>
                </a:tc>
                <a:extLst>
                  <a:ext uri="{0D108BD9-81ED-4DB2-BD59-A6C34878D82A}">
                    <a16:rowId xmlns:a16="http://schemas.microsoft.com/office/drawing/2014/main" val="1827613665"/>
                  </a:ext>
                </a:extLst>
              </a:tr>
            </a:tbl>
          </a:graphicData>
        </a:graphic>
      </p:graphicFrame>
      <p:graphicFrame>
        <p:nvGraphicFramePr>
          <p:cNvPr id="14" name="Table 5">
            <a:extLst>
              <a:ext uri="{FF2B5EF4-FFF2-40B4-BE49-F238E27FC236}">
                <a16:creationId xmlns:a16="http://schemas.microsoft.com/office/drawing/2014/main" id="{2A9E8544-6E4F-442B-8C6D-4BD0BA062E07}"/>
              </a:ext>
            </a:extLst>
          </p:cNvPr>
          <p:cNvGraphicFramePr>
            <a:graphicFrameLocks noGrp="1"/>
          </p:cNvGraphicFramePr>
          <p:nvPr/>
        </p:nvGraphicFramePr>
        <p:xfrm>
          <a:off x="4143924" y="2837596"/>
          <a:ext cx="3931920" cy="1802834"/>
        </p:xfrm>
        <a:graphic>
          <a:graphicData uri="http://schemas.openxmlformats.org/drawingml/2006/table">
            <a:tbl>
              <a:tblPr firstRow="1" bandRow="1">
                <a:tableStyleId>{22838BEF-8BB2-4498-84A7-C5851F593DF1}</a:tableStyleId>
              </a:tblPr>
              <a:tblGrid>
                <a:gridCol w="1965960">
                  <a:extLst>
                    <a:ext uri="{9D8B030D-6E8A-4147-A177-3AD203B41FA5}">
                      <a16:colId xmlns:a16="http://schemas.microsoft.com/office/drawing/2014/main" val="956157971"/>
                    </a:ext>
                  </a:extLst>
                </a:gridCol>
                <a:gridCol w="1965960">
                  <a:extLst>
                    <a:ext uri="{9D8B030D-6E8A-4147-A177-3AD203B41FA5}">
                      <a16:colId xmlns:a16="http://schemas.microsoft.com/office/drawing/2014/main" val="1002226222"/>
                    </a:ext>
                  </a:extLst>
                </a:gridCol>
              </a:tblGrid>
              <a:tr h="410968">
                <a:tc gridSpan="2">
                  <a:txBody>
                    <a:bodyPr/>
                    <a:lstStyle/>
                    <a:p>
                      <a:pPr algn="ctr"/>
                      <a:r>
                        <a:rPr lang="en-US" sz="1500" dirty="0">
                          <a:latin typeface="Helvetica" panose="020B0604020202020204" pitchFamily="34" charset="0"/>
                          <a:cs typeface="Helvetica" panose="020B0604020202020204" pitchFamily="34" charset="0"/>
                        </a:rPr>
                        <a:t>Buildings &amp; Industry</a:t>
                      </a:r>
                    </a:p>
                  </a:txBody>
                  <a:tcPr anchor="ctr"/>
                </a:tc>
                <a:tc hMerge="1">
                  <a:txBody>
                    <a:bodyPr/>
                    <a:lstStyle/>
                    <a:p>
                      <a:endParaRPr lang="en-US" sz="1500" b="0" dirty="0"/>
                    </a:p>
                  </a:txBody>
                  <a:tcPr/>
                </a:tc>
                <a:extLst>
                  <a:ext uri="{0D108BD9-81ED-4DB2-BD59-A6C34878D82A}">
                    <a16:rowId xmlns:a16="http://schemas.microsoft.com/office/drawing/2014/main" val="2520994758"/>
                  </a:ext>
                </a:extLst>
              </a:tr>
              <a:tr h="1391866">
                <a:tc>
                  <a:txBody>
                    <a:bodyPr/>
                    <a:lstStyle/>
                    <a:p>
                      <a:r>
                        <a:rPr lang="en-US" sz="1500" b="1" dirty="0">
                          <a:latin typeface="Helvetica" panose="020B0604020202020204" pitchFamily="34" charset="0"/>
                          <a:cs typeface="Helvetica" panose="020B0604020202020204" pitchFamily="34" charset="0"/>
                        </a:rPr>
                        <a:t>Energy Efficiency</a:t>
                      </a:r>
                      <a:endParaRPr lang="en-US" sz="1200" b="1" dirty="0">
                        <a:latin typeface="Helvetica" panose="020B0604020202020204" pitchFamily="34" charset="0"/>
                        <a:cs typeface="Helvetica" panose="020B0604020202020204" pitchFamily="34" charset="0"/>
                      </a:endParaRPr>
                    </a:p>
                    <a:p>
                      <a:r>
                        <a:rPr lang="en-US" sz="1200" dirty="0">
                          <a:solidFill>
                            <a:schemeClr val="tx1"/>
                          </a:solidFill>
                          <a:latin typeface="Helvetica" pitchFamily="2" charset="0"/>
                          <a:ea typeface="+mn-ea"/>
                        </a:rPr>
                        <a:t>Increasing can r</a:t>
                      </a:r>
                      <a:r>
                        <a:rPr lang="en-US" sz="1200" dirty="0">
                          <a:solidFill>
                            <a:schemeClr val="tx1"/>
                          </a:solidFill>
                          <a:latin typeface="Helvetica" pitchFamily="2" charset="0"/>
                          <a:ea typeface="Roboto Condensed Light" panose="02000000000000000000" pitchFamily="2" charset="0"/>
                        </a:rPr>
                        <a:t>educe total energy costs, improve indoor air quality, &amp; health, and create jobs. </a:t>
                      </a:r>
                    </a:p>
                    <a:p>
                      <a:endParaRPr lang="en-US" sz="1200" b="1" dirty="0">
                        <a:latin typeface="Helvetica" panose="020B0604020202020204" pitchFamily="34" charset="0"/>
                        <a:cs typeface="Helvetica" panose="020B0604020202020204" pitchFamily="34" charset="0"/>
                      </a:endParaRPr>
                    </a:p>
                  </a:txBody>
                  <a:tcPr>
                    <a:solidFill>
                      <a:schemeClr val="bg1"/>
                    </a:solidFill>
                  </a:tcPr>
                </a:tc>
                <a:tc>
                  <a:txBody>
                    <a:bodyPr/>
                    <a:lstStyle/>
                    <a:p>
                      <a:r>
                        <a:rPr lang="en-US" sz="1500" b="1" dirty="0">
                          <a:latin typeface="Helvetica" panose="020B0604020202020204" pitchFamily="34" charset="0"/>
                          <a:cs typeface="Helvetica" panose="020B0604020202020204" pitchFamily="34" charset="0"/>
                        </a:rPr>
                        <a:t>Electrification</a:t>
                      </a:r>
                    </a:p>
                    <a:p>
                      <a:r>
                        <a:rPr lang="en-US" sz="1200" dirty="0">
                          <a:solidFill>
                            <a:schemeClr val="tx1"/>
                          </a:solidFill>
                          <a:latin typeface="Helvetica" pitchFamily="2" charset="0"/>
                          <a:ea typeface="+mn-ea"/>
                        </a:rPr>
                        <a:t>Increasing creates jobs, can </a:t>
                      </a:r>
                      <a:r>
                        <a:rPr lang="en-US" sz="1200" dirty="0">
                          <a:solidFill>
                            <a:schemeClr val="tx1"/>
                          </a:solidFill>
                          <a:latin typeface="Helvetica" pitchFamily="2" charset="0"/>
                          <a:ea typeface="Roboto Condensed Light" panose="02000000000000000000" pitchFamily="2" charset="0"/>
                        </a:rPr>
                        <a:t>lower energy costs, &amp; improve indoor &amp; outdoor air quality. </a:t>
                      </a:r>
                    </a:p>
                  </a:txBody>
                  <a:tcPr>
                    <a:solidFill>
                      <a:schemeClr val="bg1"/>
                    </a:solidFill>
                  </a:tcPr>
                </a:tc>
                <a:extLst>
                  <a:ext uri="{0D108BD9-81ED-4DB2-BD59-A6C34878D82A}">
                    <a16:rowId xmlns:a16="http://schemas.microsoft.com/office/drawing/2014/main" val="1827613665"/>
                  </a:ext>
                </a:extLst>
              </a:tr>
            </a:tbl>
          </a:graphicData>
        </a:graphic>
      </p:graphicFrame>
      <p:graphicFrame>
        <p:nvGraphicFramePr>
          <p:cNvPr id="15" name="Table 5">
            <a:extLst>
              <a:ext uri="{FF2B5EF4-FFF2-40B4-BE49-F238E27FC236}">
                <a16:creationId xmlns:a16="http://schemas.microsoft.com/office/drawing/2014/main" id="{ABE77FA2-802D-4B18-9D6A-47AC89CFC7C4}"/>
              </a:ext>
            </a:extLst>
          </p:cNvPr>
          <p:cNvGraphicFramePr>
            <a:graphicFrameLocks noGrp="1"/>
          </p:cNvGraphicFramePr>
          <p:nvPr/>
        </p:nvGraphicFramePr>
        <p:xfrm>
          <a:off x="4140401" y="4645173"/>
          <a:ext cx="3918928" cy="1977127"/>
        </p:xfrm>
        <a:graphic>
          <a:graphicData uri="http://schemas.openxmlformats.org/drawingml/2006/table">
            <a:tbl>
              <a:tblPr firstRow="1" bandRow="1">
                <a:tableStyleId>{22838BEF-8BB2-4498-84A7-C5851F593DF1}</a:tableStyleId>
              </a:tblPr>
              <a:tblGrid>
                <a:gridCol w="1959464">
                  <a:extLst>
                    <a:ext uri="{9D8B030D-6E8A-4147-A177-3AD203B41FA5}">
                      <a16:colId xmlns:a16="http://schemas.microsoft.com/office/drawing/2014/main" val="956157971"/>
                    </a:ext>
                  </a:extLst>
                </a:gridCol>
                <a:gridCol w="1959464">
                  <a:extLst>
                    <a:ext uri="{9D8B030D-6E8A-4147-A177-3AD203B41FA5}">
                      <a16:colId xmlns:a16="http://schemas.microsoft.com/office/drawing/2014/main" val="1002226222"/>
                    </a:ext>
                  </a:extLst>
                </a:gridCol>
              </a:tblGrid>
              <a:tr h="376927">
                <a:tc gridSpan="2">
                  <a:txBody>
                    <a:bodyPr/>
                    <a:lstStyle/>
                    <a:p>
                      <a:pPr algn="ctr"/>
                      <a:r>
                        <a:rPr lang="en-US" sz="1500" dirty="0">
                          <a:latin typeface="Helvetica" panose="020B0604020202020204" pitchFamily="34" charset="0"/>
                          <a:cs typeface="Helvetica" panose="020B0604020202020204" pitchFamily="34" charset="0"/>
                        </a:rPr>
                        <a:t>Growth</a:t>
                      </a:r>
                    </a:p>
                  </a:txBody>
                  <a:tcPr anchor="ctr"/>
                </a:tc>
                <a:tc hMerge="1">
                  <a:txBody>
                    <a:bodyPr/>
                    <a:lstStyle/>
                    <a:p>
                      <a:endParaRPr lang="en-US" sz="1500" b="0" dirty="0"/>
                    </a:p>
                  </a:txBody>
                  <a:tcPr/>
                </a:tc>
                <a:extLst>
                  <a:ext uri="{0D108BD9-81ED-4DB2-BD59-A6C34878D82A}">
                    <a16:rowId xmlns:a16="http://schemas.microsoft.com/office/drawing/2014/main" val="2520994758"/>
                  </a:ext>
                </a:extLst>
              </a:tr>
              <a:tr h="1510346">
                <a:tc>
                  <a:txBody>
                    <a:bodyPr/>
                    <a:lstStyle/>
                    <a:p>
                      <a:r>
                        <a:rPr lang="en-US" sz="1500" b="1" dirty="0">
                          <a:latin typeface="Helvetica" panose="020B0604020202020204" pitchFamily="34" charset="0"/>
                          <a:cs typeface="Helvetica" panose="020B0604020202020204" pitchFamily="34" charset="0"/>
                        </a:rPr>
                        <a:t>Population</a:t>
                      </a:r>
                      <a:endParaRPr lang="en-US" sz="1200" b="1" dirty="0">
                        <a:solidFill>
                          <a:schemeClr val="dk1"/>
                        </a:solidFill>
                        <a:latin typeface="Helvetica" panose="020B0604020202020204" pitchFamily="34" charset="0"/>
                        <a:ea typeface="+mn-ea"/>
                        <a:cs typeface="Helvetica" panose="020B0604020202020204" pitchFamily="34" charset="0"/>
                      </a:endParaRPr>
                    </a:p>
                    <a:p>
                      <a:r>
                        <a:rPr lang="en-US" sz="1200" dirty="0">
                          <a:solidFill>
                            <a:schemeClr val="tx1"/>
                          </a:solidFill>
                          <a:latin typeface="Helvetica" pitchFamily="2" charset="0"/>
                          <a:ea typeface="Roboto Condensed Light" panose="02000000000000000000" pitchFamily="2" charset="0"/>
                        </a:rPr>
                        <a:t>Lower growth can reduce global consumption. Access </a:t>
                      </a:r>
                    </a:p>
                    <a:p>
                      <a:r>
                        <a:rPr lang="en-US" sz="1200" dirty="0">
                          <a:solidFill>
                            <a:schemeClr val="tx1"/>
                          </a:solidFill>
                          <a:latin typeface="Helvetica" pitchFamily="2" charset="0"/>
                          <a:ea typeface="Roboto Condensed Light" panose="02000000000000000000" pitchFamily="2" charset="0"/>
                        </a:rPr>
                        <a:t>to family planning, reproductive services, &amp; education enhances quality of life for women. </a:t>
                      </a:r>
                    </a:p>
                  </a:txBody>
                  <a:tcPr>
                    <a:solidFill>
                      <a:schemeClr val="bg1"/>
                    </a:solidFill>
                  </a:tcPr>
                </a:tc>
                <a:tc>
                  <a:txBody>
                    <a:bodyPr/>
                    <a:lstStyle/>
                    <a:p>
                      <a:r>
                        <a:rPr lang="en-US" sz="1500" b="1" dirty="0">
                          <a:latin typeface="Helvetica" panose="020B0604020202020204" pitchFamily="34" charset="0"/>
                          <a:cs typeface="Helvetica" panose="020B0604020202020204" pitchFamily="34" charset="0"/>
                        </a:rPr>
                        <a:t>Economic Growth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Helvetica" pitchFamily="2" charset="0"/>
                          <a:ea typeface="Roboto Condensed Light" panose="02000000000000000000" pitchFamily="2" charset="0"/>
                        </a:rPr>
                        <a:t>Low growth can shift focus from material consumption to alternative measures of wellbeing such as gross national happiness. </a:t>
                      </a:r>
                    </a:p>
                    <a:p>
                      <a:endParaRPr lang="en-US" sz="1200" b="0" dirty="0">
                        <a:latin typeface="Helvetica" panose="020B0604020202020204" pitchFamily="34" charset="0"/>
                        <a:cs typeface="Helvetica" panose="020B0604020202020204" pitchFamily="34" charset="0"/>
                      </a:endParaRPr>
                    </a:p>
                  </a:txBody>
                  <a:tcPr>
                    <a:solidFill>
                      <a:schemeClr val="bg1"/>
                    </a:solidFill>
                  </a:tcPr>
                </a:tc>
                <a:extLst>
                  <a:ext uri="{0D108BD9-81ED-4DB2-BD59-A6C34878D82A}">
                    <a16:rowId xmlns:a16="http://schemas.microsoft.com/office/drawing/2014/main" val="1827613665"/>
                  </a:ext>
                </a:extLst>
              </a:tr>
            </a:tbl>
          </a:graphicData>
        </a:graphic>
      </p:graphicFrame>
      <p:graphicFrame>
        <p:nvGraphicFramePr>
          <p:cNvPr id="16" name="Table 5">
            <a:extLst>
              <a:ext uri="{FF2B5EF4-FFF2-40B4-BE49-F238E27FC236}">
                <a16:creationId xmlns:a16="http://schemas.microsoft.com/office/drawing/2014/main" id="{ACC5527C-A86B-4275-B372-CDB0EA1C74B4}"/>
              </a:ext>
            </a:extLst>
          </p:cNvPr>
          <p:cNvGraphicFramePr>
            <a:graphicFrameLocks noGrp="1"/>
          </p:cNvGraphicFramePr>
          <p:nvPr/>
        </p:nvGraphicFramePr>
        <p:xfrm>
          <a:off x="8072415" y="794162"/>
          <a:ext cx="3931920" cy="2212390"/>
        </p:xfrm>
        <a:graphic>
          <a:graphicData uri="http://schemas.openxmlformats.org/drawingml/2006/table">
            <a:tbl>
              <a:tblPr firstRow="1" bandRow="1">
                <a:tableStyleId>{22838BEF-8BB2-4498-84A7-C5851F593DF1}</a:tableStyleId>
              </a:tblPr>
              <a:tblGrid>
                <a:gridCol w="1965960">
                  <a:extLst>
                    <a:ext uri="{9D8B030D-6E8A-4147-A177-3AD203B41FA5}">
                      <a16:colId xmlns:a16="http://schemas.microsoft.com/office/drawing/2014/main" val="956157971"/>
                    </a:ext>
                  </a:extLst>
                </a:gridCol>
                <a:gridCol w="1965960">
                  <a:extLst>
                    <a:ext uri="{9D8B030D-6E8A-4147-A177-3AD203B41FA5}">
                      <a16:colId xmlns:a16="http://schemas.microsoft.com/office/drawing/2014/main" val="1002226222"/>
                    </a:ext>
                  </a:extLst>
                </a:gridCol>
              </a:tblGrid>
              <a:tr h="408247">
                <a:tc gridSpan="2">
                  <a:txBody>
                    <a:bodyPr/>
                    <a:lstStyle/>
                    <a:p>
                      <a:pPr algn="ctr"/>
                      <a:r>
                        <a:rPr lang="en-US" sz="1500" dirty="0">
                          <a:latin typeface="Helvetica" panose="020B0604020202020204" pitchFamily="34" charset="0"/>
                          <a:cs typeface="Helvetica" panose="020B0604020202020204" pitchFamily="34" charset="0"/>
                        </a:rPr>
                        <a:t>Land and Industry Emissions</a:t>
                      </a:r>
                    </a:p>
                  </a:txBody>
                  <a:tcPr anchor="ctr"/>
                </a:tc>
                <a:tc hMerge="1">
                  <a:txBody>
                    <a:bodyPr/>
                    <a:lstStyle/>
                    <a:p>
                      <a:endParaRPr lang="en-US" sz="1500" b="0" dirty="0"/>
                    </a:p>
                  </a:txBody>
                  <a:tcPr/>
                </a:tc>
                <a:extLst>
                  <a:ext uri="{0D108BD9-81ED-4DB2-BD59-A6C34878D82A}">
                    <a16:rowId xmlns:a16="http://schemas.microsoft.com/office/drawing/2014/main" val="2520994758"/>
                  </a:ext>
                </a:extLst>
              </a:tr>
              <a:tr h="1804143">
                <a:tc>
                  <a:txBody>
                    <a:bodyPr/>
                    <a:lstStyle/>
                    <a:p>
                      <a:r>
                        <a:rPr lang="en-US" sz="1500" b="1" dirty="0">
                          <a:latin typeface="Helvetica" panose="020B0604020202020204" pitchFamily="34" charset="0"/>
                          <a:cs typeface="Helvetica" panose="020B0604020202020204" pitchFamily="34" charset="0"/>
                        </a:rPr>
                        <a:t>Deforestation</a:t>
                      </a:r>
                      <a:endParaRPr lang="en-US" sz="1200" b="1" dirty="0">
                        <a:latin typeface="Helvetica" panose="020B0604020202020204" pitchFamily="34" charset="0"/>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Helvetica" pitchFamily="2" charset="0"/>
                          <a:ea typeface="Roboto Condensed Light" panose="02000000000000000000" pitchFamily="2" charset="0"/>
                        </a:rPr>
                        <a:t>Reducing can decrease erosion, help protect biodiversity, ecosystems, &amp; food sources. Also can preserve small-scale resource gathering &amp; sustainable forestry livelihoods.</a:t>
                      </a:r>
                    </a:p>
                  </a:txBody>
                  <a:tcPr>
                    <a:solidFill>
                      <a:schemeClr val="bg1"/>
                    </a:solidFill>
                  </a:tcPr>
                </a:tc>
                <a:tc>
                  <a:txBody>
                    <a:bodyPr/>
                    <a:lstStyle/>
                    <a:p>
                      <a:r>
                        <a:rPr lang="en-US" sz="1500" b="1" dirty="0">
                          <a:latin typeface="Helvetica" panose="020B0604020202020204" pitchFamily="34" charset="0"/>
                          <a:cs typeface="Helvetica" panose="020B0604020202020204" pitchFamily="34" charset="0"/>
                        </a:rPr>
                        <a:t>Methane &amp; Other</a:t>
                      </a:r>
                    </a:p>
                    <a:p>
                      <a:r>
                        <a:rPr lang="en-US" sz="1200" dirty="0">
                          <a:solidFill>
                            <a:schemeClr val="tx1"/>
                          </a:solidFill>
                          <a:latin typeface="Helvetica" pitchFamily="2" charset="0"/>
                          <a:ea typeface="Roboto Condensed Light" panose="02000000000000000000" pitchFamily="2" charset="0"/>
                        </a:rPr>
                        <a:t>Reducing can improve water pollution &amp; protect habitats. Plant-based diets are typically healthier for individuals and ecosystems.</a:t>
                      </a:r>
                    </a:p>
                  </a:txBody>
                  <a:tcPr>
                    <a:solidFill>
                      <a:schemeClr val="bg1"/>
                    </a:solidFill>
                  </a:tcPr>
                </a:tc>
                <a:extLst>
                  <a:ext uri="{0D108BD9-81ED-4DB2-BD59-A6C34878D82A}">
                    <a16:rowId xmlns:a16="http://schemas.microsoft.com/office/drawing/2014/main" val="1827613665"/>
                  </a:ext>
                </a:extLst>
              </a:tr>
            </a:tbl>
          </a:graphicData>
        </a:graphic>
      </p:graphicFrame>
      <p:graphicFrame>
        <p:nvGraphicFramePr>
          <p:cNvPr id="17" name="Table 5">
            <a:extLst>
              <a:ext uri="{FF2B5EF4-FFF2-40B4-BE49-F238E27FC236}">
                <a16:creationId xmlns:a16="http://schemas.microsoft.com/office/drawing/2014/main" id="{54FFBBFE-7A3A-4032-859C-D24724C13DF5}"/>
              </a:ext>
            </a:extLst>
          </p:cNvPr>
          <p:cNvGraphicFramePr>
            <a:graphicFrameLocks noGrp="1"/>
          </p:cNvGraphicFramePr>
          <p:nvPr/>
        </p:nvGraphicFramePr>
        <p:xfrm>
          <a:off x="8072415" y="3010722"/>
          <a:ext cx="3931920" cy="2090850"/>
        </p:xfrm>
        <a:graphic>
          <a:graphicData uri="http://schemas.openxmlformats.org/drawingml/2006/table">
            <a:tbl>
              <a:tblPr firstRow="1" bandRow="1">
                <a:tableStyleId>{22838BEF-8BB2-4498-84A7-C5851F593DF1}</a:tableStyleId>
              </a:tblPr>
              <a:tblGrid>
                <a:gridCol w="1965960">
                  <a:extLst>
                    <a:ext uri="{9D8B030D-6E8A-4147-A177-3AD203B41FA5}">
                      <a16:colId xmlns:a16="http://schemas.microsoft.com/office/drawing/2014/main" val="956157971"/>
                    </a:ext>
                  </a:extLst>
                </a:gridCol>
                <a:gridCol w="1965960">
                  <a:extLst>
                    <a:ext uri="{9D8B030D-6E8A-4147-A177-3AD203B41FA5}">
                      <a16:colId xmlns:a16="http://schemas.microsoft.com/office/drawing/2014/main" val="1002226222"/>
                    </a:ext>
                  </a:extLst>
                </a:gridCol>
              </a:tblGrid>
              <a:tr h="418915">
                <a:tc gridSpan="2">
                  <a:txBody>
                    <a:bodyPr/>
                    <a:lstStyle/>
                    <a:p>
                      <a:pPr algn="ctr"/>
                      <a:r>
                        <a:rPr lang="en-US" sz="1500" dirty="0">
                          <a:latin typeface="Helvetica" panose="020B0604020202020204" pitchFamily="34" charset="0"/>
                          <a:cs typeface="Helvetica" panose="020B0604020202020204" pitchFamily="34" charset="0"/>
                        </a:rPr>
                        <a:t>Carbon Removal</a:t>
                      </a:r>
                    </a:p>
                  </a:txBody>
                  <a:tcPr anchor="ctr"/>
                </a:tc>
                <a:tc hMerge="1">
                  <a:txBody>
                    <a:bodyPr/>
                    <a:lstStyle/>
                    <a:p>
                      <a:endParaRPr lang="en-US" sz="1500" b="0" dirty="0"/>
                    </a:p>
                  </a:txBody>
                  <a:tcPr/>
                </a:tc>
                <a:extLst>
                  <a:ext uri="{0D108BD9-81ED-4DB2-BD59-A6C34878D82A}">
                    <a16:rowId xmlns:a16="http://schemas.microsoft.com/office/drawing/2014/main" val="2520994758"/>
                  </a:ext>
                </a:extLst>
              </a:tr>
              <a:tr h="16719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latin typeface="Helvetica" panose="020B0604020202020204" pitchFamily="34" charset="0"/>
                          <a:cs typeface="Helvetica" panose="020B0604020202020204" pitchFamily="34" charset="0"/>
                        </a:rPr>
                        <a:t>Afforestation</a:t>
                      </a:r>
                      <a:br>
                        <a:rPr lang="en-US" sz="1500" b="1" dirty="0">
                          <a:latin typeface="Helvetica" panose="020B0604020202020204" pitchFamily="34" charset="0"/>
                          <a:cs typeface="Helvetica" panose="020B0604020202020204" pitchFamily="34" charset="0"/>
                        </a:rPr>
                      </a:br>
                      <a:r>
                        <a:rPr lang="en-US" sz="1200" b="0" dirty="0">
                          <a:solidFill>
                            <a:schemeClr val="tx1"/>
                          </a:solidFill>
                          <a:latin typeface="Helvetica" pitchFamily="2" charset="0"/>
                          <a:cs typeface="Helvetica" panose="020B0604020202020204" pitchFamily="34" charset="0"/>
                        </a:rPr>
                        <a:t>Increasing c</a:t>
                      </a:r>
                      <a:r>
                        <a:rPr lang="en-US" sz="1200" dirty="0">
                          <a:solidFill>
                            <a:schemeClr val="tx1"/>
                          </a:solidFill>
                          <a:latin typeface="Helvetica" pitchFamily="2" charset="0"/>
                          <a:ea typeface="Roboto Condensed Light" panose="02000000000000000000" pitchFamily="2" charset="0"/>
                        </a:rPr>
                        <a:t>reates jobs in tree planting &amp; care. Urban tree canopies reduce urban heat island effect which conserves energy. </a:t>
                      </a:r>
                    </a:p>
                    <a:p>
                      <a:endParaRPr lang="en-US" sz="1200" b="0" dirty="0">
                        <a:latin typeface="Helvetica" panose="020B0604020202020204" pitchFamily="34" charset="0"/>
                        <a:cs typeface="Helvetica" panose="020B0604020202020204" pitchFamily="34" charset="0"/>
                      </a:endParaRPr>
                    </a:p>
                  </a:txBody>
                  <a:tcPr>
                    <a:solidFill>
                      <a:schemeClr val="bg1"/>
                    </a:solidFill>
                  </a:tcPr>
                </a:tc>
                <a:tc>
                  <a:txBody>
                    <a:bodyPr/>
                    <a:lstStyle/>
                    <a:p>
                      <a:r>
                        <a:rPr lang="en-US" sz="1500" b="1" dirty="0">
                          <a:latin typeface="Helvetica" panose="020B0604020202020204" pitchFamily="34" charset="0"/>
                          <a:cs typeface="Helvetica" panose="020B0604020202020204" pitchFamily="34" charset="0"/>
                        </a:rPr>
                        <a:t>Technological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Helvetica" pitchFamily="2" charset="0"/>
                        </a:rPr>
                        <a:t>Growth in nature-based carbon removal approaches like agricultural soil sequestration may help improve small-holder and farmer profits.</a:t>
                      </a:r>
                    </a:p>
                  </a:txBody>
                  <a:tcPr>
                    <a:solidFill>
                      <a:schemeClr val="bg1"/>
                    </a:solidFill>
                  </a:tcPr>
                </a:tc>
                <a:extLst>
                  <a:ext uri="{0D108BD9-81ED-4DB2-BD59-A6C34878D82A}">
                    <a16:rowId xmlns:a16="http://schemas.microsoft.com/office/drawing/2014/main" val="1827613665"/>
                  </a:ext>
                </a:extLst>
              </a:tr>
            </a:tbl>
          </a:graphicData>
        </a:graphic>
      </p:graphicFrame>
      <p:pic>
        <p:nvPicPr>
          <p:cNvPr id="18" name="Graphic 17">
            <a:extLst>
              <a:ext uri="{FF2B5EF4-FFF2-40B4-BE49-F238E27FC236}">
                <a16:creationId xmlns:a16="http://schemas.microsoft.com/office/drawing/2014/main" id="{94EEF847-E5F3-46B9-84C0-35940E6DFD0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32415" y="3324734"/>
            <a:ext cx="341831" cy="365760"/>
          </a:xfrm>
          <a:prstGeom prst="rect">
            <a:avLst/>
          </a:prstGeom>
        </p:spPr>
      </p:pic>
      <p:pic>
        <p:nvPicPr>
          <p:cNvPr id="19" name="Graphic 18">
            <a:extLst>
              <a:ext uri="{FF2B5EF4-FFF2-40B4-BE49-F238E27FC236}">
                <a16:creationId xmlns:a16="http://schemas.microsoft.com/office/drawing/2014/main" id="{5DF67EBC-2205-4092-9321-5B8C7F5C668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32415" y="1151571"/>
            <a:ext cx="308469" cy="306021"/>
          </a:xfrm>
          <a:prstGeom prst="rect">
            <a:avLst/>
          </a:prstGeom>
        </p:spPr>
      </p:pic>
      <p:pic>
        <p:nvPicPr>
          <p:cNvPr id="20" name="Graphic 19">
            <a:extLst>
              <a:ext uri="{FF2B5EF4-FFF2-40B4-BE49-F238E27FC236}">
                <a16:creationId xmlns:a16="http://schemas.microsoft.com/office/drawing/2014/main" id="{20BD710D-A16B-44A6-A157-9DC23F101DD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33776" y="6256540"/>
            <a:ext cx="365760" cy="365760"/>
          </a:xfrm>
          <a:prstGeom prst="rect">
            <a:avLst/>
          </a:prstGeom>
        </p:spPr>
      </p:pic>
      <p:pic>
        <p:nvPicPr>
          <p:cNvPr id="22" name="Graphic 21">
            <a:extLst>
              <a:ext uri="{FF2B5EF4-FFF2-40B4-BE49-F238E27FC236}">
                <a16:creationId xmlns:a16="http://schemas.microsoft.com/office/drawing/2014/main" id="{0BC544DB-6C8A-4A75-BCD6-089D7DBD43D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97533" y="4590884"/>
            <a:ext cx="267628" cy="365760"/>
          </a:xfrm>
          <a:prstGeom prst="rect">
            <a:avLst/>
          </a:prstGeom>
        </p:spPr>
      </p:pic>
      <p:pic>
        <p:nvPicPr>
          <p:cNvPr id="23" name="Graphic 22">
            <a:extLst>
              <a:ext uri="{FF2B5EF4-FFF2-40B4-BE49-F238E27FC236}">
                <a16:creationId xmlns:a16="http://schemas.microsoft.com/office/drawing/2014/main" id="{F7099F6B-DCC7-41C0-B3A3-3E96399D2BC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361433" y="2618166"/>
            <a:ext cx="555187" cy="353674"/>
          </a:xfrm>
          <a:prstGeom prst="rect">
            <a:avLst/>
          </a:prstGeom>
        </p:spPr>
      </p:pic>
      <p:pic>
        <p:nvPicPr>
          <p:cNvPr id="24" name="Graphic 23">
            <a:extLst>
              <a:ext uri="{FF2B5EF4-FFF2-40B4-BE49-F238E27FC236}">
                <a16:creationId xmlns:a16="http://schemas.microsoft.com/office/drawing/2014/main" id="{F15514B6-3821-4F17-BB59-228341842F0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756602" y="2421135"/>
            <a:ext cx="301522" cy="265626"/>
          </a:xfrm>
          <a:prstGeom prst="rect">
            <a:avLst/>
          </a:prstGeom>
        </p:spPr>
      </p:pic>
      <p:pic>
        <p:nvPicPr>
          <p:cNvPr id="25" name="Graphic 24">
            <a:extLst>
              <a:ext uri="{FF2B5EF4-FFF2-40B4-BE49-F238E27FC236}">
                <a16:creationId xmlns:a16="http://schemas.microsoft.com/office/drawing/2014/main" id="{CB70D2C1-224D-4404-8BA5-94964F73212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608956" y="4190168"/>
            <a:ext cx="285679" cy="316188"/>
          </a:xfrm>
          <a:prstGeom prst="rect">
            <a:avLst/>
          </a:prstGeom>
        </p:spPr>
      </p:pic>
      <p:pic>
        <p:nvPicPr>
          <p:cNvPr id="26" name="Graphic 25">
            <a:extLst>
              <a:ext uri="{FF2B5EF4-FFF2-40B4-BE49-F238E27FC236}">
                <a16:creationId xmlns:a16="http://schemas.microsoft.com/office/drawing/2014/main" id="{F70A94F6-0CDF-4DB8-A351-65A44E0F10E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751796" y="1927010"/>
            <a:ext cx="285300" cy="234953"/>
          </a:xfrm>
          <a:prstGeom prst="rect">
            <a:avLst/>
          </a:prstGeom>
        </p:spPr>
      </p:pic>
      <p:pic>
        <p:nvPicPr>
          <p:cNvPr id="27" name="Graphic 26">
            <a:extLst>
              <a:ext uri="{FF2B5EF4-FFF2-40B4-BE49-F238E27FC236}">
                <a16:creationId xmlns:a16="http://schemas.microsoft.com/office/drawing/2014/main" id="{57934C49-B8CE-4EF9-A30D-1A0B93D7D7D4}"/>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5724667" y="4257217"/>
            <a:ext cx="375658" cy="345363"/>
          </a:xfrm>
          <a:prstGeom prst="rect">
            <a:avLst/>
          </a:prstGeom>
        </p:spPr>
      </p:pic>
      <p:pic>
        <p:nvPicPr>
          <p:cNvPr id="28" name="Graphic 27">
            <a:extLst>
              <a:ext uri="{FF2B5EF4-FFF2-40B4-BE49-F238E27FC236}">
                <a16:creationId xmlns:a16="http://schemas.microsoft.com/office/drawing/2014/main" id="{020A1F5B-175B-479E-A4B5-4FBC764C4023}"/>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1361433" y="4042806"/>
            <a:ext cx="533712" cy="365760"/>
          </a:xfrm>
          <a:prstGeom prst="rect">
            <a:avLst/>
          </a:prstGeom>
        </p:spPr>
      </p:pic>
      <p:pic>
        <p:nvPicPr>
          <p:cNvPr id="29" name="Graphic 28">
            <a:extLst>
              <a:ext uri="{FF2B5EF4-FFF2-40B4-BE49-F238E27FC236}">
                <a16:creationId xmlns:a16="http://schemas.microsoft.com/office/drawing/2014/main" id="{DBADEB83-25B7-4205-AAE9-A42AD3402AF5}"/>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499004" y="2722408"/>
            <a:ext cx="570534" cy="266499"/>
          </a:xfrm>
          <a:prstGeom prst="rect">
            <a:avLst/>
          </a:prstGeom>
        </p:spPr>
      </p:pic>
      <p:pic>
        <p:nvPicPr>
          <p:cNvPr id="30" name="Graphic 29">
            <a:extLst>
              <a:ext uri="{FF2B5EF4-FFF2-40B4-BE49-F238E27FC236}">
                <a16:creationId xmlns:a16="http://schemas.microsoft.com/office/drawing/2014/main" id="{8C103308-835B-4A99-ABFD-EFAD0C64ADE7}"/>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5538614" y="5567790"/>
            <a:ext cx="469392" cy="365760"/>
          </a:xfrm>
          <a:prstGeom prst="rect">
            <a:avLst/>
          </a:prstGeom>
        </p:spPr>
      </p:pic>
      <p:pic>
        <p:nvPicPr>
          <p:cNvPr id="31" name="Graphic 30">
            <a:extLst>
              <a:ext uri="{FF2B5EF4-FFF2-40B4-BE49-F238E27FC236}">
                <a16:creationId xmlns:a16="http://schemas.microsoft.com/office/drawing/2014/main" id="{81791D4D-B1DF-4121-A190-7C7F906E6E8E}"/>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7531688" y="6211435"/>
            <a:ext cx="417066" cy="363250"/>
          </a:xfrm>
          <a:prstGeom prst="rect">
            <a:avLst/>
          </a:prstGeom>
        </p:spPr>
      </p:pic>
      <p:pic>
        <p:nvPicPr>
          <p:cNvPr id="32" name="Graphic 31">
            <a:extLst>
              <a:ext uri="{FF2B5EF4-FFF2-40B4-BE49-F238E27FC236}">
                <a16:creationId xmlns:a16="http://schemas.microsoft.com/office/drawing/2014/main" id="{F00C10C2-C2E7-4618-8E4B-CAE60F7EE0A6}"/>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9569791" y="4667588"/>
            <a:ext cx="428960" cy="365760"/>
          </a:xfrm>
          <a:prstGeom prst="rect">
            <a:avLst/>
          </a:prstGeom>
        </p:spPr>
      </p:pic>
    </p:spTree>
    <p:extLst>
      <p:ext uri="{BB962C8B-B14F-4D97-AF65-F5344CB8AC3E}">
        <p14:creationId xmlns:p14="http://schemas.microsoft.com/office/powerpoint/2010/main" val="38833325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2B842-5C2C-8649-B495-F4C156296588}"/>
              </a:ext>
            </a:extLst>
          </p:cNvPr>
          <p:cNvSpPr>
            <a:spLocks noGrp="1"/>
          </p:cNvSpPr>
          <p:nvPr>
            <p:ph type="ctrTitle"/>
          </p:nvPr>
        </p:nvSpPr>
        <p:spPr>
          <a:xfrm>
            <a:off x="1582057" y="2167391"/>
            <a:ext cx="9144000" cy="2387600"/>
          </a:xfrm>
        </p:spPr>
        <p:txBody>
          <a:bodyPr>
            <a:normAutofit/>
          </a:bodyPr>
          <a:lstStyle/>
          <a:p>
            <a:r>
              <a:rPr lang="en-US" sz="8000" dirty="0"/>
              <a:t>Hope</a:t>
            </a:r>
          </a:p>
        </p:txBody>
      </p:sp>
    </p:spTree>
    <p:extLst>
      <p:ext uri="{BB962C8B-B14F-4D97-AF65-F5344CB8AC3E}">
        <p14:creationId xmlns:p14="http://schemas.microsoft.com/office/powerpoint/2010/main" val="19727213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pPr algn="r"/>
            <a:r>
              <a:rPr lang="en-US" sz="2800" dirty="0">
                <a:latin typeface="Century Gothic" panose="020B0502020202020204" pitchFamily="34" charset="0"/>
              </a:rPr>
              <a:t>Social Change Looks Impossible Until it is Completed</a:t>
            </a:r>
          </a:p>
        </p:txBody>
      </p:sp>
      <p:sp>
        <p:nvSpPr>
          <p:cNvPr id="2" name="Content Placeholder 1">
            <a:extLst>
              <a:ext uri="{FF2B5EF4-FFF2-40B4-BE49-F238E27FC236}">
                <a16:creationId xmlns:a16="http://schemas.microsoft.com/office/drawing/2014/main" id="{9CA1510E-0E0F-A344-88BE-1CCA318FD107}"/>
              </a:ext>
            </a:extLst>
          </p:cNvPr>
          <p:cNvSpPr>
            <a:spLocks noGrp="1"/>
          </p:cNvSpPr>
          <p:nvPr>
            <p:ph idx="1"/>
          </p:nvPr>
        </p:nvSpPr>
        <p:spPr/>
        <p:txBody>
          <a:bodyPr/>
          <a:lstStyle/>
          <a:p>
            <a:endParaRPr lang="en-US"/>
          </a:p>
        </p:txBody>
      </p:sp>
      <p:pic>
        <p:nvPicPr>
          <p:cNvPr id="5" name="Picture 4"/>
          <p:cNvPicPr>
            <a:picLocks noChangeAspect="1"/>
          </p:cNvPicPr>
          <p:nvPr/>
        </p:nvPicPr>
        <p:blipFill>
          <a:blip r:embed="rId3"/>
          <a:stretch>
            <a:fillRect/>
          </a:stretch>
        </p:blipFill>
        <p:spPr>
          <a:xfrm>
            <a:off x="106816" y="878656"/>
            <a:ext cx="11864454" cy="5281985"/>
          </a:xfrm>
          <a:prstGeom prst="rect">
            <a:avLst/>
          </a:prstGeom>
        </p:spPr>
      </p:pic>
    </p:spTree>
    <p:extLst>
      <p:ext uri="{BB962C8B-B14F-4D97-AF65-F5344CB8AC3E}">
        <p14:creationId xmlns:p14="http://schemas.microsoft.com/office/powerpoint/2010/main" val="24839285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982903-C922-A546-A820-67C1A4289ACC}"/>
              </a:ext>
            </a:extLst>
          </p:cNvPr>
          <p:cNvPicPr>
            <a:picLocks noChangeAspect="1"/>
          </p:cNvPicPr>
          <p:nvPr/>
        </p:nvPicPr>
        <p:blipFill rotWithShape="1">
          <a:blip r:embed="rId2"/>
          <a:srcRect b="19309"/>
          <a:stretch/>
        </p:blipFill>
        <p:spPr>
          <a:xfrm>
            <a:off x="57245" y="350396"/>
            <a:ext cx="12093192" cy="5385386"/>
          </a:xfrm>
          <a:prstGeom prst="rect">
            <a:avLst/>
          </a:prstGeom>
        </p:spPr>
      </p:pic>
    </p:spTree>
    <p:extLst>
      <p:ext uri="{BB962C8B-B14F-4D97-AF65-F5344CB8AC3E}">
        <p14:creationId xmlns:p14="http://schemas.microsoft.com/office/powerpoint/2010/main" val="31251353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C65E4-A5E6-0D4A-9A0C-3FF6F0E4A96B}"/>
              </a:ext>
            </a:extLst>
          </p:cNvPr>
          <p:cNvSpPr>
            <a:spLocks noGrp="1"/>
          </p:cNvSpPr>
          <p:nvPr>
            <p:ph type="ctrTitle"/>
          </p:nvPr>
        </p:nvSpPr>
        <p:spPr>
          <a:xfrm>
            <a:off x="384838" y="671445"/>
            <a:ext cx="11443053" cy="524156"/>
          </a:xfrm>
        </p:spPr>
        <p:txBody>
          <a:bodyPr/>
          <a:lstStyle/>
          <a:p>
            <a:r>
              <a:rPr lang="en-US" sz="5400" dirty="0"/>
              <a:t>What can you do?</a:t>
            </a:r>
          </a:p>
        </p:txBody>
      </p:sp>
      <p:sp>
        <p:nvSpPr>
          <p:cNvPr id="3" name="Content Placeholder 2">
            <a:extLst>
              <a:ext uri="{FF2B5EF4-FFF2-40B4-BE49-F238E27FC236}">
                <a16:creationId xmlns:a16="http://schemas.microsoft.com/office/drawing/2014/main" id="{477706FB-CF3A-8744-B110-46F4F5B34654}"/>
              </a:ext>
            </a:extLst>
          </p:cNvPr>
          <p:cNvSpPr>
            <a:spLocks noGrp="1"/>
          </p:cNvSpPr>
          <p:nvPr>
            <p:ph idx="1"/>
          </p:nvPr>
        </p:nvSpPr>
        <p:spPr>
          <a:xfrm>
            <a:off x="988749" y="1382638"/>
            <a:ext cx="9900923" cy="4707215"/>
          </a:xfrm>
        </p:spPr>
        <p:txBody>
          <a:bodyPr>
            <a:normAutofit/>
          </a:bodyPr>
          <a:lstStyle/>
          <a:p>
            <a:r>
              <a:rPr lang="en-US" sz="4000" dirty="0"/>
              <a:t>Learn En-ROADS and lead an experience in your community</a:t>
            </a:r>
            <a:br>
              <a:rPr lang="en-US" sz="4000" dirty="0"/>
            </a:br>
            <a:endParaRPr lang="en-US" sz="4000" dirty="0"/>
          </a:p>
          <a:p>
            <a:r>
              <a:rPr lang="en-US" sz="4000" dirty="0"/>
              <a:t>Get actives as a citizen!</a:t>
            </a:r>
          </a:p>
          <a:p>
            <a:pPr lvl="1"/>
            <a:r>
              <a:rPr lang="en-US" sz="3600" dirty="0"/>
              <a:t>Volunteer </a:t>
            </a:r>
          </a:p>
          <a:p>
            <a:pPr lvl="1"/>
            <a:r>
              <a:rPr lang="en-US" sz="3600" dirty="0"/>
              <a:t>Visit your lawmakers </a:t>
            </a:r>
          </a:p>
          <a:p>
            <a:pPr lvl="1"/>
            <a:r>
              <a:rPr lang="en-US" sz="3600" dirty="0"/>
              <a:t>March, protest, vote</a:t>
            </a:r>
          </a:p>
        </p:txBody>
      </p:sp>
    </p:spTree>
    <p:extLst>
      <p:ext uri="{BB962C8B-B14F-4D97-AF65-F5344CB8AC3E}">
        <p14:creationId xmlns:p14="http://schemas.microsoft.com/office/powerpoint/2010/main" val="7976023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20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71001" y="614148"/>
            <a:ext cx="5366636" cy="5530832"/>
          </a:xfrm>
          <a:prstGeom prst="rect">
            <a:avLst/>
          </a:prstGeom>
        </p:spPr>
      </p:pic>
    </p:spTree>
    <p:extLst>
      <p:ext uri="{BB962C8B-B14F-4D97-AF65-F5344CB8AC3E}">
        <p14:creationId xmlns:p14="http://schemas.microsoft.com/office/powerpoint/2010/main" val="36161945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BE1A3-345B-BE47-B7A7-82950AB3E23D}"/>
              </a:ext>
            </a:extLst>
          </p:cNvPr>
          <p:cNvSpPr>
            <a:spLocks noGrp="1"/>
          </p:cNvSpPr>
          <p:nvPr>
            <p:ph type="ctrTitle"/>
          </p:nvPr>
        </p:nvSpPr>
        <p:spPr>
          <a:xfrm>
            <a:off x="841829" y="1964192"/>
            <a:ext cx="10450286" cy="2387600"/>
          </a:xfrm>
        </p:spPr>
        <p:txBody>
          <a:bodyPr>
            <a:normAutofit/>
          </a:bodyPr>
          <a:lstStyle/>
          <a:p>
            <a:r>
              <a:rPr lang="en-US" sz="8000" dirty="0"/>
              <a:t>More from </a:t>
            </a:r>
            <a:br>
              <a:rPr lang="en-US" sz="8000" dirty="0"/>
            </a:br>
            <a:r>
              <a:rPr lang="en-US" sz="8000" dirty="0"/>
              <a:t>Climate Interactive</a:t>
            </a:r>
          </a:p>
        </p:txBody>
      </p:sp>
    </p:spTree>
    <p:extLst>
      <p:ext uri="{BB962C8B-B14F-4D97-AF65-F5344CB8AC3E}">
        <p14:creationId xmlns:p14="http://schemas.microsoft.com/office/powerpoint/2010/main" val="40745181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3" descr="bathtub_CO2.jpg"/>
          <p:cNvPicPr>
            <a:picLocks noChangeAspect="1"/>
          </p:cNvPicPr>
          <p:nvPr/>
        </p:nvPicPr>
        <p:blipFill rotWithShape="1">
          <a:blip r:embed="rId2">
            <a:extLst>
              <a:ext uri="{28A0092B-C50C-407E-A947-70E740481C1C}">
                <a14:useLocalDpi xmlns:a14="http://schemas.microsoft.com/office/drawing/2010/main"/>
              </a:ext>
            </a:extLst>
          </a:blip>
          <a:srcRect t="11506"/>
          <a:stretch/>
        </p:blipFill>
        <p:spPr bwMode="auto">
          <a:xfrm>
            <a:off x="105932" y="140654"/>
            <a:ext cx="10239070" cy="6446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937779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43150" y="209550"/>
            <a:ext cx="7505700" cy="6438900"/>
          </a:xfrm>
          <a:prstGeom prst="rect">
            <a:avLst/>
          </a:prstGeom>
        </p:spPr>
      </p:pic>
    </p:spTree>
    <p:extLst>
      <p:ext uri="{BB962C8B-B14F-4D97-AF65-F5344CB8AC3E}">
        <p14:creationId xmlns:p14="http://schemas.microsoft.com/office/powerpoint/2010/main" val="427646278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_Powerpoint_Template_Oct2019" id="{B832A23E-9211-FB4B-8E87-BB39FF85DCFE}" vid="{74550F59-019D-0743-B437-FE4CA8A01A59}"/>
    </a:ext>
  </a:extLst>
</a:theme>
</file>

<file path=ppt/theme/theme2.xml><?xml version="1.0" encoding="utf-8"?>
<a:theme xmlns:a="http://schemas.openxmlformats.org/drawingml/2006/main" name="CI Templatev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 dark" id="{0769E4A4-A388-6145-B7F6-CAB30E081348}" vid="{D4E2593B-BF86-8941-9DD7-DD446B669D04}"/>
    </a:ext>
  </a:extLst>
</a:theme>
</file>

<file path=ppt/theme/theme3.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9"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119575</TotalTime>
  <Words>4361</Words>
  <Application>Microsoft Office PowerPoint</Application>
  <PresentationFormat>Grand écran</PresentationFormat>
  <Paragraphs>639</Paragraphs>
  <Slides>109</Slides>
  <Notes>51</Notes>
  <HiddenSlides>0</HiddenSlides>
  <MMClips>0</MMClips>
  <ScaleCrop>false</ScaleCrop>
  <HeadingPairs>
    <vt:vector size="6" baseType="variant">
      <vt:variant>
        <vt:lpstr>Polices utilisées</vt:lpstr>
      </vt:variant>
      <vt:variant>
        <vt:i4>15</vt:i4>
      </vt:variant>
      <vt:variant>
        <vt:lpstr>Thème</vt:lpstr>
      </vt:variant>
      <vt:variant>
        <vt:i4>3</vt:i4>
      </vt:variant>
      <vt:variant>
        <vt:lpstr>Titres des diapositives</vt:lpstr>
      </vt:variant>
      <vt:variant>
        <vt:i4>109</vt:i4>
      </vt:variant>
    </vt:vector>
  </HeadingPairs>
  <TitlesOfParts>
    <vt:vector size="127" baseType="lpstr">
      <vt:lpstr>Arial</vt:lpstr>
      <vt:lpstr>Arial Narrow</vt:lpstr>
      <vt:lpstr>Calibri</vt:lpstr>
      <vt:lpstr>Calibri Light</vt:lpstr>
      <vt:lpstr>Century Gothic</vt:lpstr>
      <vt:lpstr>Gill Sans</vt:lpstr>
      <vt:lpstr>Helvetica</vt:lpstr>
      <vt:lpstr>Helvetica Bold Oblique</vt:lpstr>
      <vt:lpstr>Helvetica Light</vt:lpstr>
      <vt:lpstr>Helvetica Light Oblique</vt:lpstr>
      <vt:lpstr>Helvetica Neue</vt:lpstr>
      <vt:lpstr>Marker Felt</vt:lpstr>
      <vt:lpstr>Times</vt:lpstr>
      <vt:lpstr>Times New Roman</vt:lpstr>
      <vt:lpstr>Wingdings 2</vt:lpstr>
      <vt:lpstr>1_Office Theme</vt:lpstr>
      <vt:lpstr>CI Templatev2</vt:lpstr>
      <vt:lpstr>1_Blank</vt:lpstr>
      <vt:lpstr>En-ROADS Supplemental Slides</vt:lpstr>
      <vt:lpstr>About En-ROADS</vt:lpstr>
      <vt:lpstr>Présentation PowerPoint</vt:lpstr>
      <vt:lpstr>Features of En-ROADS</vt:lpstr>
      <vt:lpstr>Built upon previous work by</vt:lpstr>
      <vt:lpstr>Framing</vt:lpstr>
      <vt:lpstr>“Research shows  that showing people research doesn’t work.”   - Prof. John Sterman,  MIT Sloan</vt:lpstr>
      <vt:lpstr>Présentation PowerPoint</vt:lpstr>
      <vt:lpstr>En-ROADS Structure</vt:lpstr>
      <vt:lpstr>Présentation PowerPoint</vt:lpstr>
      <vt:lpstr>En-ROADS Simulation Structure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En-ROADS and C-ROADS Scope</vt:lpstr>
      <vt:lpstr>En-ROADS, though aggregate, captures realistic energy/economy dynamics</vt:lpstr>
      <vt:lpstr>En-ROADS Slider Settings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Over the Tipping 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What’s happening?</vt:lpstr>
      <vt:lpstr>Other GHGs are 30% of Anthropogenic Global CO2e Emissions</vt:lpstr>
      <vt:lpstr>Other GHGs Breakdown by Gas</vt:lpstr>
      <vt:lpstr>Other GHG Breakdown by Source</vt:lpstr>
      <vt:lpstr>Detail by Source - Agriculture</vt:lpstr>
      <vt:lpstr>Detail by Source - Energy</vt:lpstr>
      <vt:lpstr>Detail by Source – Industry &amp; Waste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User Quotes &amp; Press for Climate Interactive Simulations</vt:lpstr>
      <vt:lpstr>Présentation PowerPoint</vt:lpstr>
      <vt:lpstr>Présentation PowerPoint</vt:lpstr>
      <vt:lpstr>Rep. Lisa Blunt Rochester</vt:lpstr>
      <vt:lpstr>Senator Chris Van Hollen</vt:lpstr>
      <vt:lpstr>Présentation PowerPoint</vt:lpstr>
      <vt:lpstr>Présentation PowerPoint</vt:lpstr>
      <vt:lpstr>Présentation PowerPoint</vt:lpstr>
      <vt:lpstr>Présentation PowerPoint</vt:lpstr>
      <vt:lpstr>Présentation PowerPoint</vt:lpstr>
      <vt:lpstr>Présentation PowerPoint</vt:lpstr>
      <vt:lpstr>Multisolving</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Equity Considerations for En-ROADS</vt:lpstr>
      <vt:lpstr>Multisolving co-benefits for En-ROADS</vt:lpstr>
      <vt:lpstr>Hope</vt:lpstr>
      <vt:lpstr>Social Change Looks Impossible Until it is Completed</vt:lpstr>
      <vt:lpstr>Présentation PowerPoint</vt:lpstr>
      <vt:lpstr>What can you do?</vt:lpstr>
      <vt:lpstr>Présentation PowerPoint</vt:lpstr>
      <vt:lpstr>More from  Climate Interactive</vt:lpstr>
      <vt:lpstr>Présentation PowerPoint</vt:lpstr>
      <vt:lpstr>Présentation PowerPoint</vt:lpstr>
      <vt:lpstr>Présentation PowerPoint</vt:lpstr>
      <vt:lpstr>Climate Science</vt:lpstr>
      <vt:lpstr>Balancing Feedback</vt:lpstr>
      <vt:lpstr>Reinforcing Feedback</vt:lpstr>
      <vt:lpstr>More Reinforcing Feedbacks</vt:lpstr>
      <vt:lpstr>More Reinforcing Feedbacks</vt:lpstr>
      <vt:lpstr>Climate Impacts</vt:lpstr>
      <vt:lpstr>Présentation PowerPoint</vt:lpstr>
      <vt:lpstr>Climate Economics</vt:lpstr>
      <vt:lpstr>The Climate Dividend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Daniel Rousse</cp:lastModifiedBy>
  <cp:revision>259</cp:revision>
  <cp:lastPrinted>2017-12-01T17:55:49Z</cp:lastPrinted>
  <dcterms:created xsi:type="dcterms:W3CDTF">2017-08-29T17:33:41Z</dcterms:created>
  <dcterms:modified xsi:type="dcterms:W3CDTF">2020-05-12T17:37:20Z</dcterms:modified>
</cp:coreProperties>
</file>