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2"/>
  </p:notesMasterIdLst>
  <p:sldIdLst>
    <p:sldId id="257" r:id="rId2"/>
    <p:sldId id="275" r:id="rId3"/>
    <p:sldId id="276" r:id="rId4"/>
    <p:sldId id="420" r:id="rId5"/>
    <p:sldId id="581" r:id="rId6"/>
    <p:sldId id="511" r:id="rId7"/>
    <p:sldId id="345" r:id="rId8"/>
    <p:sldId id="489" r:id="rId9"/>
    <p:sldId id="503" r:id="rId10"/>
    <p:sldId id="296" r:id="rId11"/>
    <p:sldId id="297" r:id="rId12"/>
    <p:sldId id="592" r:id="rId13"/>
    <p:sldId id="331" r:id="rId14"/>
    <p:sldId id="336" r:id="rId15"/>
    <p:sldId id="506" r:id="rId16"/>
    <p:sldId id="369" r:id="rId17"/>
    <p:sldId id="588" r:id="rId18"/>
    <p:sldId id="589" r:id="rId19"/>
    <p:sldId id="404" r:id="rId20"/>
    <p:sldId id="403" r:id="rId21"/>
    <p:sldId id="422" r:id="rId22"/>
    <p:sldId id="421" r:id="rId23"/>
    <p:sldId id="427" r:id="rId24"/>
    <p:sldId id="424" r:id="rId25"/>
    <p:sldId id="485" r:id="rId26"/>
    <p:sldId id="356" r:id="rId27"/>
    <p:sldId id="337" r:id="rId28"/>
    <p:sldId id="333" r:id="rId29"/>
    <p:sldId id="492" r:id="rId30"/>
    <p:sldId id="505" r:id="rId31"/>
    <p:sldId id="305" r:id="rId32"/>
    <p:sldId id="591" r:id="rId33"/>
    <p:sldId id="288" r:id="rId34"/>
    <p:sldId id="295" r:id="rId35"/>
    <p:sldId id="590" r:id="rId36"/>
    <p:sldId id="593" r:id="rId37"/>
    <p:sldId id="327" r:id="rId38"/>
    <p:sldId id="328" r:id="rId39"/>
    <p:sldId id="509" r:id="rId40"/>
    <p:sldId id="290"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6E35"/>
    <a:srgbClr val="40D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7823"/>
  </p:normalViewPr>
  <p:slideViewPr>
    <p:cSldViewPr snapToGrid="0" snapToObjects="1">
      <p:cViewPr varScale="1">
        <p:scale>
          <a:sx n="98" d="100"/>
          <a:sy n="98" d="100"/>
        </p:scale>
        <p:origin x="1576" y="19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6E378-BB20-469F-8A80-CE7E7872047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9AB44C1-F8F4-4F49-90DF-55813530C720}">
      <dgm:prSet/>
      <dgm:spPr/>
      <dgm:t>
        <a:bodyPr/>
        <a:lstStyle/>
        <a:p>
          <a:r>
            <a:rPr lang="fr-FR" dirty="0"/>
            <a:t>Négation du problème, refus d’agir : </a:t>
          </a:r>
          <a:r>
            <a:rPr lang="fr-FR" dirty="0" err="1"/>
            <a:t>Trump</a:t>
          </a:r>
          <a:r>
            <a:rPr lang="fr-FR" dirty="0"/>
            <a:t>, </a:t>
          </a:r>
          <a:r>
            <a:rPr lang="fr-FR" dirty="0" err="1"/>
            <a:t>Bolsonaro</a:t>
          </a:r>
          <a:r>
            <a:rPr lang="fr-FR" dirty="0"/>
            <a:t>, Poutine, </a:t>
          </a:r>
          <a:r>
            <a:rPr lang="fr-FR" dirty="0" err="1"/>
            <a:t>Erdogan</a:t>
          </a:r>
          <a:r>
            <a:rPr lang="fr-FR" dirty="0"/>
            <a:t>, Modi, Xi Jinping, de façon plus générale les populistes (UDC), etc.</a:t>
          </a:r>
          <a:endParaRPr lang="en-US" dirty="0"/>
        </a:p>
      </dgm:t>
    </dgm:pt>
    <dgm:pt modelId="{89BEBE68-2E75-4B99-805B-F0FB158CA944}" type="parTrans" cxnId="{A8471590-4D7D-4236-BB9E-6178221222B7}">
      <dgm:prSet/>
      <dgm:spPr/>
      <dgm:t>
        <a:bodyPr/>
        <a:lstStyle/>
        <a:p>
          <a:endParaRPr lang="en-US"/>
        </a:p>
      </dgm:t>
    </dgm:pt>
    <dgm:pt modelId="{215D3339-7F33-470F-AC8E-CD87F443B04D}" type="sibTrans" cxnId="{A8471590-4D7D-4236-BB9E-6178221222B7}">
      <dgm:prSet/>
      <dgm:spPr/>
      <dgm:t>
        <a:bodyPr/>
        <a:lstStyle/>
        <a:p>
          <a:endParaRPr lang="en-US"/>
        </a:p>
      </dgm:t>
    </dgm:pt>
    <dgm:pt modelId="{1246920B-8F43-4B80-8498-C9FCD9EC581F}">
      <dgm:prSet/>
      <dgm:spPr/>
      <dgm:t>
        <a:bodyPr/>
        <a:lstStyle/>
        <a:p>
          <a:r>
            <a:rPr lang="fr-FR"/>
            <a:t>Emissions négatives : électricité biomasse, biodiversité, systèmes alimentaires </a:t>
          </a:r>
          <a:endParaRPr lang="en-US"/>
        </a:p>
      </dgm:t>
    </dgm:pt>
    <dgm:pt modelId="{B7F518CD-4F03-4A62-BDD0-655F918844DA}" type="parTrans" cxnId="{AE6B7358-DFC9-45FC-8979-61351AAA89E1}">
      <dgm:prSet/>
      <dgm:spPr/>
      <dgm:t>
        <a:bodyPr/>
        <a:lstStyle/>
        <a:p>
          <a:endParaRPr lang="en-US"/>
        </a:p>
      </dgm:t>
    </dgm:pt>
    <dgm:pt modelId="{CBB7B5E4-FCAA-4A40-B3A8-270F8D3C8508}" type="sibTrans" cxnId="{AE6B7358-DFC9-45FC-8979-61351AAA89E1}">
      <dgm:prSet/>
      <dgm:spPr/>
      <dgm:t>
        <a:bodyPr/>
        <a:lstStyle/>
        <a:p>
          <a:endParaRPr lang="en-US"/>
        </a:p>
      </dgm:t>
    </dgm:pt>
    <dgm:pt modelId="{67687C71-3567-453D-93E8-19DDA655D330}">
      <dgm:prSet/>
      <dgm:spPr/>
      <dgm:t>
        <a:bodyPr/>
        <a:lstStyle/>
        <a:p>
          <a:r>
            <a:rPr lang="fr-FR"/>
            <a:t>Géoingénierie : management rayonnement solaire ou absorption CO</a:t>
          </a:r>
          <a:r>
            <a:rPr lang="fr-FR" baseline="-25000"/>
            <a:t>2</a:t>
          </a:r>
          <a:endParaRPr lang="en-US"/>
        </a:p>
      </dgm:t>
    </dgm:pt>
    <dgm:pt modelId="{C1179DB8-FF6D-4717-A341-C103B0C117E8}" type="parTrans" cxnId="{8DA319D6-13F6-4669-B4B3-6522A6D74D91}">
      <dgm:prSet/>
      <dgm:spPr/>
      <dgm:t>
        <a:bodyPr/>
        <a:lstStyle/>
        <a:p>
          <a:endParaRPr lang="en-US"/>
        </a:p>
      </dgm:t>
    </dgm:pt>
    <dgm:pt modelId="{4CC752BB-1D33-4568-A380-03DBD7542831}" type="sibTrans" cxnId="{8DA319D6-13F6-4669-B4B3-6522A6D74D91}">
      <dgm:prSet/>
      <dgm:spPr/>
      <dgm:t>
        <a:bodyPr/>
        <a:lstStyle/>
        <a:p>
          <a:endParaRPr lang="en-US"/>
        </a:p>
      </dgm:t>
    </dgm:pt>
    <dgm:pt modelId="{011827BD-2FD7-DA4F-9E34-62460954C6F8}" type="pres">
      <dgm:prSet presAssocID="{CC36E378-BB20-469F-8A80-CE7E7872047C}" presName="linear" presStyleCnt="0">
        <dgm:presLayoutVars>
          <dgm:animLvl val="lvl"/>
          <dgm:resizeHandles val="exact"/>
        </dgm:presLayoutVars>
      </dgm:prSet>
      <dgm:spPr/>
    </dgm:pt>
    <dgm:pt modelId="{AA907AD9-C571-EB4B-AE27-73A96FFB7CE2}" type="pres">
      <dgm:prSet presAssocID="{09AB44C1-F8F4-4F49-90DF-55813530C720}" presName="parentText" presStyleLbl="node1" presStyleIdx="0" presStyleCnt="3">
        <dgm:presLayoutVars>
          <dgm:chMax val="0"/>
          <dgm:bulletEnabled val="1"/>
        </dgm:presLayoutVars>
      </dgm:prSet>
      <dgm:spPr/>
    </dgm:pt>
    <dgm:pt modelId="{C6961965-FBD8-FE4E-9977-9DB17B759957}" type="pres">
      <dgm:prSet presAssocID="{215D3339-7F33-470F-AC8E-CD87F443B04D}" presName="spacer" presStyleCnt="0"/>
      <dgm:spPr/>
    </dgm:pt>
    <dgm:pt modelId="{FC07695F-B416-8F48-961C-DA15F65E88F3}" type="pres">
      <dgm:prSet presAssocID="{1246920B-8F43-4B80-8498-C9FCD9EC581F}" presName="parentText" presStyleLbl="node1" presStyleIdx="1" presStyleCnt="3">
        <dgm:presLayoutVars>
          <dgm:chMax val="0"/>
          <dgm:bulletEnabled val="1"/>
        </dgm:presLayoutVars>
      </dgm:prSet>
      <dgm:spPr/>
    </dgm:pt>
    <dgm:pt modelId="{8B62C4B9-B5B7-5142-93B7-391B8C7BCB3D}" type="pres">
      <dgm:prSet presAssocID="{CBB7B5E4-FCAA-4A40-B3A8-270F8D3C8508}" presName="spacer" presStyleCnt="0"/>
      <dgm:spPr/>
    </dgm:pt>
    <dgm:pt modelId="{2143E7F9-D473-9649-AEC9-2A355969E77B}" type="pres">
      <dgm:prSet presAssocID="{67687C71-3567-453D-93E8-19DDA655D330}" presName="parentText" presStyleLbl="node1" presStyleIdx="2" presStyleCnt="3">
        <dgm:presLayoutVars>
          <dgm:chMax val="0"/>
          <dgm:bulletEnabled val="1"/>
        </dgm:presLayoutVars>
      </dgm:prSet>
      <dgm:spPr/>
    </dgm:pt>
  </dgm:ptLst>
  <dgm:cxnLst>
    <dgm:cxn modelId="{94001A38-1A37-7E4F-9B11-0537BAD98332}" type="presOf" srcId="{CC36E378-BB20-469F-8A80-CE7E7872047C}" destId="{011827BD-2FD7-DA4F-9E34-62460954C6F8}" srcOrd="0" destOrd="0" presId="urn:microsoft.com/office/officeart/2005/8/layout/vList2"/>
    <dgm:cxn modelId="{269B5D4F-DC81-9F49-AA9A-17BE3F138477}" type="presOf" srcId="{1246920B-8F43-4B80-8498-C9FCD9EC581F}" destId="{FC07695F-B416-8F48-961C-DA15F65E88F3}" srcOrd="0" destOrd="0" presId="urn:microsoft.com/office/officeart/2005/8/layout/vList2"/>
    <dgm:cxn modelId="{AE6B7358-DFC9-45FC-8979-61351AAA89E1}" srcId="{CC36E378-BB20-469F-8A80-CE7E7872047C}" destId="{1246920B-8F43-4B80-8498-C9FCD9EC581F}" srcOrd="1" destOrd="0" parTransId="{B7F518CD-4F03-4A62-BDD0-655F918844DA}" sibTransId="{CBB7B5E4-FCAA-4A40-B3A8-270F8D3C8508}"/>
    <dgm:cxn modelId="{A8471590-4D7D-4236-BB9E-6178221222B7}" srcId="{CC36E378-BB20-469F-8A80-CE7E7872047C}" destId="{09AB44C1-F8F4-4F49-90DF-55813530C720}" srcOrd="0" destOrd="0" parTransId="{89BEBE68-2E75-4B99-805B-F0FB158CA944}" sibTransId="{215D3339-7F33-470F-AC8E-CD87F443B04D}"/>
    <dgm:cxn modelId="{E972FB99-776B-2C4E-9C41-311DACE46972}" type="presOf" srcId="{09AB44C1-F8F4-4F49-90DF-55813530C720}" destId="{AA907AD9-C571-EB4B-AE27-73A96FFB7CE2}" srcOrd="0" destOrd="0" presId="urn:microsoft.com/office/officeart/2005/8/layout/vList2"/>
    <dgm:cxn modelId="{E0D78FCE-163C-8148-94F2-A3E53C73A54A}" type="presOf" srcId="{67687C71-3567-453D-93E8-19DDA655D330}" destId="{2143E7F9-D473-9649-AEC9-2A355969E77B}" srcOrd="0" destOrd="0" presId="urn:microsoft.com/office/officeart/2005/8/layout/vList2"/>
    <dgm:cxn modelId="{8DA319D6-13F6-4669-B4B3-6522A6D74D91}" srcId="{CC36E378-BB20-469F-8A80-CE7E7872047C}" destId="{67687C71-3567-453D-93E8-19DDA655D330}" srcOrd="2" destOrd="0" parTransId="{C1179DB8-FF6D-4717-A341-C103B0C117E8}" sibTransId="{4CC752BB-1D33-4568-A380-03DBD7542831}"/>
    <dgm:cxn modelId="{E554E55D-224B-B342-B04F-CB886775CD4E}" type="presParOf" srcId="{011827BD-2FD7-DA4F-9E34-62460954C6F8}" destId="{AA907AD9-C571-EB4B-AE27-73A96FFB7CE2}" srcOrd="0" destOrd="0" presId="urn:microsoft.com/office/officeart/2005/8/layout/vList2"/>
    <dgm:cxn modelId="{5B111476-3BEA-D948-B5B9-DEFC261ED4D2}" type="presParOf" srcId="{011827BD-2FD7-DA4F-9E34-62460954C6F8}" destId="{C6961965-FBD8-FE4E-9977-9DB17B759957}" srcOrd="1" destOrd="0" presId="urn:microsoft.com/office/officeart/2005/8/layout/vList2"/>
    <dgm:cxn modelId="{8BCF52AE-78D9-0C4B-97EC-8D8264A43F4D}" type="presParOf" srcId="{011827BD-2FD7-DA4F-9E34-62460954C6F8}" destId="{FC07695F-B416-8F48-961C-DA15F65E88F3}" srcOrd="2" destOrd="0" presId="urn:microsoft.com/office/officeart/2005/8/layout/vList2"/>
    <dgm:cxn modelId="{F266E001-8132-A148-97B5-F3BF442AC06F}" type="presParOf" srcId="{011827BD-2FD7-DA4F-9E34-62460954C6F8}" destId="{8B62C4B9-B5B7-5142-93B7-391B8C7BCB3D}" srcOrd="3" destOrd="0" presId="urn:microsoft.com/office/officeart/2005/8/layout/vList2"/>
    <dgm:cxn modelId="{3D6254F5-8709-2A4A-A5AD-1DD8B128CE63}" type="presParOf" srcId="{011827BD-2FD7-DA4F-9E34-62460954C6F8}" destId="{2143E7F9-D473-9649-AEC9-2A355969E77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7AD9-C571-EB4B-AE27-73A96FFB7CE2}">
      <dsp:nvSpPr>
        <dsp:cNvPr id="0" name=""/>
        <dsp:cNvSpPr/>
      </dsp:nvSpPr>
      <dsp:spPr>
        <a:xfrm>
          <a:off x="0" y="304273"/>
          <a:ext cx="4885203" cy="1712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t>Négation du problème, refus d’agir : </a:t>
          </a:r>
          <a:r>
            <a:rPr lang="fr-FR" sz="2400" kern="1200" dirty="0" err="1"/>
            <a:t>Trump</a:t>
          </a:r>
          <a:r>
            <a:rPr lang="fr-FR" sz="2400" kern="1200" dirty="0"/>
            <a:t>, </a:t>
          </a:r>
          <a:r>
            <a:rPr lang="fr-FR" sz="2400" kern="1200" dirty="0" err="1"/>
            <a:t>Bolsonaro</a:t>
          </a:r>
          <a:r>
            <a:rPr lang="fr-FR" sz="2400" kern="1200" dirty="0"/>
            <a:t>, Poutine, </a:t>
          </a:r>
          <a:r>
            <a:rPr lang="fr-FR" sz="2400" kern="1200" dirty="0" err="1"/>
            <a:t>Erdogan</a:t>
          </a:r>
          <a:r>
            <a:rPr lang="fr-FR" sz="2400" kern="1200" dirty="0"/>
            <a:t>, Modi, Xi Jinping, de façon plus générale les populistes (UDC), etc.</a:t>
          </a:r>
          <a:endParaRPr lang="en-US" sz="2400" kern="1200" dirty="0"/>
        </a:p>
      </dsp:txBody>
      <dsp:txXfrm>
        <a:off x="83616" y="387889"/>
        <a:ext cx="4717971" cy="1545648"/>
      </dsp:txXfrm>
    </dsp:sp>
    <dsp:sp modelId="{FC07695F-B416-8F48-961C-DA15F65E88F3}">
      <dsp:nvSpPr>
        <dsp:cNvPr id="0" name=""/>
        <dsp:cNvSpPr/>
      </dsp:nvSpPr>
      <dsp:spPr>
        <a:xfrm>
          <a:off x="0" y="2086273"/>
          <a:ext cx="4885203" cy="17128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Emissions négatives : électricité biomasse, biodiversité, systèmes alimentaires </a:t>
          </a:r>
          <a:endParaRPr lang="en-US" sz="2400" kern="1200"/>
        </a:p>
      </dsp:txBody>
      <dsp:txXfrm>
        <a:off x="83616" y="2169889"/>
        <a:ext cx="4717971" cy="1545648"/>
      </dsp:txXfrm>
    </dsp:sp>
    <dsp:sp modelId="{2143E7F9-D473-9649-AEC9-2A355969E77B}">
      <dsp:nvSpPr>
        <dsp:cNvPr id="0" name=""/>
        <dsp:cNvSpPr/>
      </dsp:nvSpPr>
      <dsp:spPr>
        <a:xfrm>
          <a:off x="0" y="3868273"/>
          <a:ext cx="4885203" cy="17128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Géoingénierie : management rayonnement solaire ou absorption CO</a:t>
          </a:r>
          <a:r>
            <a:rPr lang="fr-FR" sz="2400" kern="1200" baseline="-25000"/>
            <a:t>2</a:t>
          </a:r>
          <a:endParaRPr lang="en-US" sz="2400" kern="1200"/>
        </a:p>
      </dsp:txBody>
      <dsp:txXfrm>
        <a:off x="83616" y="3951889"/>
        <a:ext cx="4717971" cy="15456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6CDFC-CD2A-B44D-859A-9CBCC15BCC0F}" type="datetimeFigureOut">
              <a:rPr lang="fr-FR" smtClean="0"/>
              <a:pPr/>
              <a:t>31/03/2024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260E4-CF7F-DA4D-AF24-7E6957CDA26C}" type="slidenum">
              <a:rPr lang="fr-FR" smtClean="0"/>
              <a:pPr/>
              <a:t>‹N°›</a:t>
            </a:fld>
            <a:endParaRPr lang="fr-FR"/>
          </a:p>
        </p:txBody>
      </p:sp>
    </p:spTree>
    <p:extLst>
      <p:ext uri="{BB962C8B-B14F-4D97-AF65-F5344CB8AC3E}">
        <p14:creationId xmlns:p14="http://schemas.microsoft.com/office/powerpoint/2010/main" val="944771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128"/>
              </a:defRPr>
            </a:lvl1pPr>
            <a:lvl2pPr marL="742950" indent="-285750" eaLnBrk="0" hangingPunct="0">
              <a:defRPr sz="2400">
                <a:solidFill>
                  <a:schemeClr val="bg1"/>
                </a:solidFill>
                <a:latin typeface="Arial" charset="0"/>
                <a:ea typeface="ＭＳ Ｐゴシック" charset="-128"/>
              </a:defRPr>
            </a:lvl2pPr>
            <a:lvl3pPr marL="1143000" indent="-228600" eaLnBrk="0" hangingPunct="0">
              <a:defRPr sz="2400">
                <a:solidFill>
                  <a:schemeClr val="bg1"/>
                </a:solidFill>
                <a:latin typeface="Arial" charset="0"/>
                <a:ea typeface="ＭＳ Ｐゴシック" charset="-128"/>
              </a:defRPr>
            </a:lvl3pPr>
            <a:lvl4pPr marL="1600200" indent="-228600" eaLnBrk="0" hangingPunct="0">
              <a:defRPr sz="2400">
                <a:solidFill>
                  <a:schemeClr val="bg1"/>
                </a:solidFill>
                <a:latin typeface="Arial" charset="0"/>
                <a:ea typeface="ＭＳ Ｐゴシック" charset="-128"/>
              </a:defRPr>
            </a:lvl4pPr>
            <a:lvl5pPr marL="2057400" indent="-228600" eaLnBrk="0" hangingPunct="0">
              <a:defRPr sz="2400">
                <a:solidFill>
                  <a:schemeClr val="bg1"/>
                </a:solidFill>
                <a:latin typeface="Arial" charset="0"/>
                <a:ea typeface="ＭＳ Ｐゴシック" charset="-128"/>
              </a:defRPr>
            </a:lvl5pPr>
            <a:lvl6pPr marL="2514600" indent="-228600" defTabSz="449263" eaLnBrk="0" fontAlgn="base" hangingPunct="0">
              <a:lnSpc>
                <a:spcPct val="1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128"/>
              </a:defRPr>
            </a:lvl6pPr>
            <a:lvl7pPr marL="2971800" indent="-228600" defTabSz="449263" eaLnBrk="0" fontAlgn="base" hangingPunct="0">
              <a:lnSpc>
                <a:spcPct val="1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128"/>
              </a:defRPr>
            </a:lvl7pPr>
            <a:lvl8pPr marL="3429000" indent="-228600" defTabSz="449263" eaLnBrk="0" fontAlgn="base" hangingPunct="0">
              <a:lnSpc>
                <a:spcPct val="1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128"/>
              </a:defRPr>
            </a:lvl8pPr>
            <a:lvl9pPr marL="3886200" indent="-228600" defTabSz="449263" eaLnBrk="0" fontAlgn="base" hangingPunct="0">
              <a:lnSpc>
                <a:spcPct val="1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128"/>
              </a:defRPr>
            </a:lvl9pPr>
          </a:lstStyle>
          <a:p>
            <a:pPr eaLnBrk="1" hangingPunct="1"/>
            <a:endParaRPr lang="fr-FR" altLang="fr-FR" sz="1800"/>
          </a:p>
        </p:txBody>
      </p:sp>
      <p:sp>
        <p:nvSpPr>
          <p:cNvPr id="32771" name="Text Box 2"/>
          <p:cNvSpPr>
            <a:spLocks noGrp="1" noChangeArrowheads="1"/>
          </p:cNvSpPr>
          <p:nvPr>
            <p:ph type="body"/>
          </p:nvPr>
        </p:nvSpPr>
        <p:spPr>
          <a:xfrm>
            <a:off x="685800" y="4343400"/>
            <a:ext cx="54403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fr-FR" altLang="fr-FR">
              <a:latin typeface="Times New Roman" charset="0"/>
              <a:ea typeface="ＭＳ Ｐゴシック" charset="-128"/>
            </a:endParaRPr>
          </a:p>
        </p:txBody>
      </p:sp>
    </p:spTree>
    <p:extLst>
      <p:ext uri="{BB962C8B-B14F-4D97-AF65-F5344CB8AC3E}">
        <p14:creationId xmlns:p14="http://schemas.microsoft.com/office/powerpoint/2010/main" val="30284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D260E4-CF7F-DA4D-AF24-7E6957CDA26C}" type="slidenum">
              <a:rPr lang="fr-FR" smtClean="0"/>
              <a:pPr/>
              <a:t>14</a:t>
            </a:fld>
            <a:endParaRPr lang="fr-FR"/>
          </a:p>
        </p:txBody>
      </p:sp>
    </p:spTree>
    <p:extLst>
      <p:ext uri="{BB962C8B-B14F-4D97-AF65-F5344CB8AC3E}">
        <p14:creationId xmlns:p14="http://schemas.microsoft.com/office/powerpoint/2010/main" val="363066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dirty="0">
                <a:effectLst/>
                <a:latin typeface="MrEavesSanOT"/>
              </a:rPr>
              <a:t>Richardson et al., “</a:t>
            </a:r>
            <a:r>
              <a:rPr lang="fr-CH" sz="1800" dirty="0" err="1">
                <a:effectLst/>
                <a:latin typeface="MrEavesSanOT"/>
              </a:rPr>
              <a:t>Earth</a:t>
            </a:r>
            <a:r>
              <a:rPr lang="fr-CH" sz="1800" dirty="0">
                <a:effectLst/>
                <a:latin typeface="MrEavesSanOT"/>
              </a:rPr>
              <a:t> </a:t>
            </a:r>
            <a:r>
              <a:rPr lang="fr-CH" sz="1800" dirty="0" err="1">
                <a:effectLst/>
                <a:latin typeface="MrEavesSanOT"/>
              </a:rPr>
              <a:t>beyond</a:t>
            </a:r>
            <a:r>
              <a:rPr lang="fr-CH" sz="1800" dirty="0">
                <a:effectLst/>
                <a:latin typeface="MrEavesSanOT"/>
              </a:rPr>
              <a:t> six of </a:t>
            </a:r>
            <a:r>
              <a:rPr lang="fr-CH" sz="1800" dirty="0" err="1">
                <a:effectLst/>
                <a:latin typeface="MrEavesSanOT"/>
              </a:rPr>
              <a:t>nine</a:t>
            </a:r>
            <a:r>
              <a:rPr lang="fr-CH" sz="1800" dirty="0">
                <a:effectLst/>
                <a:latin typeface="MrEavesSanOT"/>
              </a:rPr>
              <a:t> </a:t>
            </a:r>
            <a:r>
              <a:rPr lang="fr-CH" sz="1800" dirty="0" err="1">
                <a:effectLst/>
                <a:latin typeface="MrEavesSanOT"/>
              </a:rPr>
              <a:t>planetary</a:t>
            </a:r>
            <a:r>
              <a:rPr lang="fr-CH" sz="1800" dirty="0">
                <a:effectLst/>
                <a:latin typeface="MrEavesSanOT"/>
              </a:rPr>
              <a:t> </a:t>
            </a:r>
            <a:r>
              <a:rPr lang="fr-CH" sz="1800" dirty="0" err="1">
                <a:effectLst/>
                <a:latin typeface="MrEavesSanOT"/>
              </a:rPr>
              <a:t>boundaries</a:t>
            </a:r>
            <a:r>
              <a:rPr lang="fr-CH" sz="1800" dirty="0">
                <a:effectLst/>
                <a:latin typeface="MrEavesSanOT"/>
              </a:rPr>
              <a:t>”, </a:t>
            </a:r>
            <a:r>
              <a:rPr lang="fr-CH" sz="1800" dirty="0" err="1">
                <a:effectLst/>
                <a:latin typeface="MrEavesSanOT"/>
              </a:rPr>
              <a:t>Sci</a:t>
            </a:r>
            <a:r>
              <a:rPr lang="fr-CH" sz="1800" dirty="0">
                <a:effectLst/>
                <a:latin typeface="MrEavesSanOT"/>
              </a:rPr>
              <a:t>. Adv. 9, eadh2458 (2023), 13 </a:t>
            </a:r>
            <a:r>
              <a:rPr lang="fr-CH" sz="1800" dirty="0" err="1">
                <a:effectLst/>
                <a:latin typeface="MrEavesSanOT"/>
              </a:rPr>
              <a:t>September</a:t>
            </a:r>
            <a:r>
              <a:rPr lang="fr-CH" sz="1800" dirty="0">
                <a:effectLst/>
                <a:latin typeface="MrEavesSanOT"/>
              </a:rPr>
              <a:t> 2023. </a:t>
            </a:r>
            <a:endParaRPr lang="fr-FR" dirty="0"/>
          </a:p>
          <a:p>
            <a:r>
              <a:rPr lang="fr-FR" dirty="0"/>
              <a:t>Nouvelles entités : déchets nucléaires, OGM, molécules de synthèses dont plastiques et insecticides.</a:t>
            </a:r>
          </a:p>
          <a:p>
            <a:r>
              <a:rPr lang="fr-FR" dirty="0"/>
              <a:t>Aérosols : ont des effets de réduction de la mousson ou de réduction de la photosynthèse, mais à échelle locale.</a:t>
            </a:r>
          </a:p>
          <a:p>
            <a:r>
              <a:rPr lang="fr-FR" dirty="0"/>
              <a:t>Diversité fonctionnelle : taux d’appropriation de la photosynthèse et des flux de matières au sein de la biosphère.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Acidification des océans : attention si on considère présence plastiques, sorte d’étau contre la vie marine ; </a:t>
            </a:r>
            <a:r>
              <a:rPr lang="fr-CH" sz="1800" dirty="0">
                <a:effectLst/>
                <a:latin typeface="MrEavesSanOT"/>
              </a:rPr>
              <a:t>Dryden Howard et alii., “</a:t>
            </a:r>
            <a:r>
              <a:rPr lang="fr-CH" sz="1800" dirty="0" err="1">
                <a:effectLst/>
                <a:latin typeface="MrEavesSanOT"/>
              </a:rPr>
              <a:t>Climate</a:t>
            </a:r>
            <a:r>
              <a:rPr lang="fr-CH" sz="1800" dirty="0">
                <a:effectLst/>
                <a:latin typeface="MrEavesSanOT"/>
              </a:rPr>
              <a:t> </a:t>
            </a:r>
            <a:r>
              <a:rPr lang="fr-CH" sz="1800" dirty="0" err="1">
                <a:effectLst/>
                <a:latin typeface="MrEavesSanOT"/>
              </a:rPr>
              <a:t>regulating</a:t>
            </a:r>
            <a:r>
              <a:rPr lang="fr-CH" sz="1800" dirty="0">
                <a:effectLst/>
                <a:latin typeface="MrEavesSanOT"/>
              </a:rPr>
              <a:t> </a:t>
            </a:r>
            <a:r>
              <a:rPr lang="fr-CH" sz="1800" dirty="0" err="1">
                <a:effectLst/>
                <a:latin typeface="MrEavesSanOT"/>
              </a:rPr>
              <a:t>ocean</a:t>
            </a:r>
            <a:r>
              <a:rPr lang="fr-CH" sz="1800" dirty="0">
                <a:effectLst/>
                <a:latin typeface="MrEavesSanOT"/>
              </a:rPr>
              <a:t> plants and </a:t>
            </a:r>
            <a:r>
              <a:rPr lang="fr-CH" sz="1800" dirty="0" err="1">
                <a:effectLst/>
                <a:latin typeface="MrEavesSanOT"/>
              </a:rPr>
              <a:t>animals</a:t>
            </a:r>
            <a:r>
              <a:rPr lang="fr-CH" sz="1800" dirty="0">
                <a:effectLst/>
                <a:latin typeface="MrEavesSanOT"/>
              </a:rPr>
              <a:t> are </a:t>
            </a:r>
            <a:r>
              <a:rPr lang="fr-CH" sz="1800" dirty="0" err="1">
                <a:effectLst/>
                <a:latin typeface="MrEavesSanOT"/>
              </a:rPr>
              <a:t>being</a:t>
            </a:r>
            <a:r>
              <a:rPr lang="fr-CH" sz="1800" dirty="0">
                <a:effectLst/>
                <a:latin typeface="MrEavesSanOT"/>
              </a:rPr>
              <a:t> </a:t>
            </a:r>
            <a:r>
              <a:rPr lang="fr-CH" sz="1800" dirty="0" err="1">
                <a:effectLst/>
                <a:latin typeface="MrEavesSanOT"/>
              </a:rPr>
              <a:t>destroyed</a:t>
            </a:r>
            <a:r>
              <a:rPr lang="fr-CH" sz="1800" dirty="0">
                <a:effectLst/>
                <a:latin typeface="MrEavesSanOT"/>
              </a:rPr>
              <a:t> by </a:t>
            </a:r>
            <a:r>
              <a:rPr lang="fr-CH" sz="1800" dirty="0" err="1">
                <a:effectLst/>
                <a:latin typeface="MrEavesSanOT"/>
              </a:rPr>
              <a:t>toxic</a:t>
            </a:r>
            <a:r>
              <a:rPr lang="fr-CH" sz="1800" dirty="0">
                <a:effectLst/>
                <a:latin typeface="MrEavesSanOT"/>
              </a:rPr>
              <a:t> </a:t>
            </a:r>
            <a:r>
              <a:rPr lang="fr-CH" sz="1800" dirty="0" err="1">
                <a:effectLst/>
                <a:latin typeface="MrEavesSanOT"/>
              </a:rPr>
              <a:t>chemicals</a:t>
            </a:r>
            <a:r>
              <a:rPr lang="fr-CH" sz="1800" dirty="0">
                <a:effectLst/>
                <a:latin typeface="MrEavesSanOT"/>
              </a:rPr>
              <a:t> and plastics, </a:t>
            </a:r>
            <a:r>
              <a:rPr lang="fr-CH" sz="1800" dirty="0" err="1">
                <a:effectLst/>
                <a:latin typeface="MrEavesSanOT"/>
              </a:rPr>
              <a:t>accelerating</a:t>
            </a:r>
            <a:r>
              <a:rPr lang="fr-CH" sz="1800" dirty="0">
                <a:effectLst/>
                <a:latin typeface="MrEavesSanOT"/>
              </a:rPr>
              <a:t> </a:t>
            </a:r>
            <a:r>
              <a:rPr lang="fr-CH" sz="1800" dirty="0" err="1">
                <a:effectLst/>
                <a:latin typeface="MrEavesSanOT"/>
              </a:rPr>
              <a:t>our</a:t>
            </a:r>
            <a:r>
              <a:rPr lang="fr-CH" sz="1800" dirty="0">
                <a:effectLst/>
                <a:latin typeface="MrEavesSanOT"/>
              </a:rPr>
              <a:t> </a:t>
            </a:r>
            <a:r>
              <a:rPr lang="fr-CH" sz="1800" dirty="0" err="1">
                <a:effectLst/>
                <a:latin typeface="MrEavesSanOT"/>
              </a:rPr>
              <a:t>path</a:t>
            </a:r>
            <a:r>
              <a:rPr lang="fr-CH" sz="1800" dirty="0">
                <a:effectLst/>
                <a:latin typeface="MrEavesSanOT"/>
              </a:rPr>
              <a:t> </a:t>
            </a:r>
            <a:r>
              <a:rPr lang="fr-CH" sz="1800" dirty="0" err="1">
                <a:effectLst/>
                <a:latin typeface="MrEavesSanOT"/>
              </a:rPr>
              <a:t>towards</a:t>
            </a:r>
            <a:r>
              <a:rPr lang="fr-CH" sz="1800" dirty="0">
                <a:effectLst/>
                <a:latin typeface="MrEavesSanOT"/>
              </a:rPr>
              <a:t> </a:t>
            </a:r>
            <a:r>
              <a:rPr lang="fr-CH" sz="1800" dirty="0" err="1">
                <a:effectLst/>
                <a:latin typeface="MrEavesSanOT"/>
              </a:rPr>
              <a:t>ocean</a:t>
            </a:r>
            <a:r>
              <a:rPr lang="fr-CH" sz="1800" dirty="0">
                <a:effectLst/>
                <a:latin typeface="MrEavesSanOT"/>
              </a:rPr>
              <a:t> pH 7.95 in 25 </a:t>
            </a:r>
            <a:r>
              <a:rPr lang="fr-CH" sz="1800" dirty="0" err="1">
                <a:effectLst/>
                <a:latin typeface="MrEavesSanOT"/>
              </a:rPr>
              <a:t>years</a:t>
            </a:r>
            <a:r>
              <a:rPr lang="fr-CH" sz="1800" dirty="0">
                <a:effectLst/>
                <a:latin typeface="MrEavesSanOT"/>
              </a:rPr>
              <a:t> </a:t>
            </a:r>
            <a:r>
              <a:rPr lang="fr-CH" sz="1800" dirty="0" err="1">
                <a:effectLst/>
                <a:latin typeface="MrEavesSanOT"/>
              </a:rPr>
              <a:t>which</a:t>
            </a:r>
            <a:r>
              <a:rPr lang="fr-CH" sz="1800" dirty="0">
                <a:effectLst/>
                <a:latin typeface="MrEavesSanOT"/>
              </a:rPr>
              <a:t> </a:t>
            </a:r>
            <a:r>
              <a:rPr lang="fr-CH" sz="1800" dirty="0" err="1">
                <a:effectLst/>
                <a:latin typeface="MrEavesSanOT"/>
              </a:rPr>
              <a:t>will</a:t>
            </a:r>
            <a:r>
              <a:rPr lang="fr-CH" sz="1800" dirty="0">
                <a:effectLst/>
                <a:latin typeface="MrEavesSanOT"/>
              </a:rPr>
              <a:t> </a:t>
            </a:r>
            <a:r>
              <a:rPr lang="fr-CH" sz="1800" dirty="0" err="1">
                <a:effectLst/>
                <a:latin typeface="MrEavesSanOT"/>
              </a:rPr>
              <a:t>devastate</a:t>
            </a:r>
            <a:r>
              <a:rPr lang="fr-CH" sz="1800" dirty="0">
                <a:effectLst/>
                <a:latin typeface="MrEavesSanOT"/>
              </a:rPr>
              <a:t> huma- </a:t>
            </a:r>
            <a:r>
              <a:rPr lang="fr-CH" sz="1800" dirty="0" err="1">
                <a:effectLst/>
                <a:latin typeface="MrEavesSanOT"/>
              </a:rPr>
              <a:t>nity</a:t>
            </a:r>
            <a:r>
              <a:rPr lang="fr-CH" sz="1800" dirty="0">
                <a:effectLst/>
                <a:latin typeface="MrEavesSanOT"/>
              </a:rPr>
              <a:t>”, </a:t>
            </a:r>
            <a:r>
              <a:rPr lang="fr-CH" sz="1800" i="1" dirty="0" err="1">
                <a:effectLst/>
                <a:latin typeface="MrEavesSanOT"/>
              </a:rPr>
              <a:t>Environmental</a:t>
            </a:r>
            <a:r>
              <a:rPr lang="fr-CH" sz="1800" i="1" dirty="0">
                <a:effectLst/>
                <a:latin typeface="MrEavesSanOT"/>
              </a:rPr>
              <a:t> Science </a:t>
            </a:r>
            <a:r>
              <a:rPr lang="fr-CH" sz="1800" i="1" dirty="0" err="1">
                <a:effectLst/>
                <a:latin typeface="MrEavesSanOT"/>
              </a:rPr>
              <a:t>eJournal</a:t>
            </a:r>
            <a:r>
              <a:rPr lang="fr-CH" sz="1800" dirty="0">
                <a:effectLst/>
                <a:latin typeface="MrEavesSanOT"/>
              </a:rPr>
              <a:t>, vol. 1, n° 28, June 17, 2021. </a:t>
            </a:r>
          </a:p>
          <a:p>
            <a:r>
              <a:rPr lang="fr-FR" dirty="0"/>
              <a:t>Ajout à diversité fonctionnelle, anticipation de l’effondrement d’écosystèmes avec modélisations, 1/5 : </a:t>
            </a:r>
            <a:r>
              <a:rPr lang="nl-NL" sz="1800" dirty="0">
                <a:effectLst/>
                <a:latin typeface="Garamond" panose="02020404030301010803" pitchFamily="18" charset="0"/>
                <a:ea typeface="Calibri" panose="020F0502020204030204" pitchFamily="34" charset="0"/>
                <a:cs typeface="Times New Roman (Hoofdtekst CS)"/>
              </a:rPr>
              <a:t>Simon </a:t>
            </a:r>
            <a:r>
              <a:rPr lang="nl-NL" sz="1800" dirty="0" err="1">
                <a:effectLst/>
                <a:latin typeface="Garamond" panose="02020404030301010803" pitchFamily="18" charset="0"/>
                <a:ea typeface="Calibri" panose="020F0502020204030204" pitchFamily="34" charset="0"/>
                <a:cs typeface="Times New Roman (Hoofdtekst CS)"/>
              </a:rPr>
              <a:t>Willcock</a:t>
            </a:r>
            <a:r>
              <a:rPr lang="nl-NL" sz="1800" dirty="0">
                <a:effectLst/>
                <a:latin typeface="Garamond" panose="02020404030301010803" pitchFamily="18" charset="0"/>
                <a:ea typeface="Calibri" panose="020F0502020204030204" pitchFamily="34" charset="0"/>
                <a:cs typeface="Times New Roman (Hoofdtekst CS)"/>
              </a:rPr>
              <a:t> &amp; </a:t>
            </a:r>
            <a:r>
              <a:rPr lang="nl-NL" sz="1800" dirty="0" err="1">
                <a:effectLst/>
                <a:latin typeface="Garamond" panose="02020404030301010803" pitchFamily="18" charset="0"/>
                <a:ea typeface="Calibri" panose="020F0502020204030204" pitchFamily="34" charset="0"/>
                <a:cs typeface="Times New Roman (Hoofdtekst CS)"/>
              </a:rPr>
              <a:t>alii</a:t>
            </a:r>
            <a:r>
              <a:rPr lang="nl-NL" sz="1800" dirty="0">
                <a:effectLst/>
                <a:latin typeface="Garamond" panose="02020404030301010803" pitchFamily="18" charset="0"/>
                <a:ea typeface="Calibri" panose="020F0502020204030204" pitchFamily="34" charset="0"/>
                <a:cs typeface="Times New Roman (Hoofdtekst CS)"/>
              </a:rPr>
              <a:t>,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Earlier</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collapse</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of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Anthropocene</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ecosystems</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driven</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by</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multiple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faster</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and</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800" dirty="0" err="1">
                <a:solidFill>
                  <a:srgbClr val="222222"/>
                </a:solidFill>
                <a:effectLst/>
                <a:latin typeface="Garamond" panose="02020404030301010803" pitchFamily="18" charset="0"/>
                <a:ea typeface="Calibri" panose="020F0502020204030204" pitchFamily="34" charset="0"/>
                <a:cs typeface="Times New Roman (Hoofdtekst CS)"/>
              </a:rPr>
              <a:t>noisier</a:t>
            </a:r>
            <a:r>
              <a:rPr lang="nl-NL" sz="1800" dirty="0">
                <a:solidFill>
                  <a:srgbClr val="222222"/>
                </a:solidFill>
                <a:effectLst/>
                <a:latin typeface="Garamond" panose="02020404030301010803" pitchFamily="18" charset="0"/>
                <a:ea typeface="Calibri" panose="020F0502020204030204" pitchFamily="34" charset="0"/>
                <a:cs typeface="Times New Roman (Hoofdtekst CS)"/>
              </a:rPr>
              <a:t> drivers”</a:t>
            </a:r>
            <a:r>
              <a:rPr lang="nl-NL" sz="1800" dirty="0">
                <a:effectLst/>
                <a:latin typeface="Garamond" panose="02020404030301010803" pitchFamily="18" charset="0"/>
                <a:ea typeface="Calibri" panose="020F0502020204030204" pitchFamily="34" charset="0"/>
                <a:cs typeface="Times New Roman (Hoofdtekst CS)"/>
              </a:rPr>
              <a:t>, </a:t>
            </a:r>
            <a:r>
              <a:rPr lang="nl-NL" sz="1800" i="1" dirty="0">
                <a:effectLst/>
                <a:latin typeface="Garamond" panose="02020404030301010803" pitchFamily="18" charset="0"/>
                <a:ea typeface="Calibri" panose="020F0502020204030204" pitchFamily="34" charset="0"/>
                <a:cs typeface="Times New Roman (Hoofdtekst CS)"/>
              </a:rPr>
              <a:t>Nature </a:t>
            </a:r>
            <a:r>
              <a:rPr lang="nl-NL" sz="1800" i="1" dirty="0" err="1">
                <a:effectLst/>
                <a:latin typeface="Garamond" panose="02020404030301010803" pitchFamily="18" charset="0"/>
                <a:ea typeface="Calibri" panose="020F0502020204030204" pitchFamily="34" charset="0"/>
                <a:cs typeface="Times New Roman (Hoofdtekst CS)"/>
              </a:rPr>
              <a:t>Sustainability</a:t>
            </a:r>
            <a:r>
              <a:rPr lang="nl-NL" sz="1800" dirty="0">
                <a:effectLst/>
                <a:latin typeface="Garamond" panose="02020404030301010803" pitchFamily="18" charset="0"/>
                <a:ea typeface="Calibri" panose="020F0502020204030204" pitchFamily="34" charset="0"/>
                <a:cs typeface="Times New Roman (Hoofdtekst CS)"/>
              </a:rPr>
              <a:t>, </a:t>
            </a:r>
            <a:r>
              <a:rPr lang="nl-NL" sz="1800" dirty="0" err="1">
                <a:effectLst/>
                <a:latin typeface="Garamond" panose="02020404030301010803" pitchFamily="18" charset="0"/>
                <a:ea typeface="Calibri" panose="020F0502020204030204" pitchFamily="34" charset="0"/>
                <a:cs typeface="Times New Roman (Hoofdtekst CS)"/>
              </a:rPr>
              <a:t>June</a:t>
            </a:r>
            <a:r>
              <a:rPr lang="nl-NL" sz="1800" dirty="0">
                <a:effectLst/>
                <a:latin typeface="Garamond" panose="02020404030301010803" pitchFamily="18" charset="0"/>
                <a:ea typeface="Calibri" panose="020F0502020204030204" pitchFamily="34" charset="0"/>
                <a:cs typeface="Times New Roman (Hoofdtekst CS)"/>
              </a:rPr>
              <a:t> 2023,</a:t>
            </a:r>
            <a:r>
              <a:rPr lang="nl-NL" sz="1800" b="1" dirty="0">
                <a:effectLst/>
                <a:latin typeface="Garamond" panose="02020404030301010803" pitchFamily="18" charset="0"/>
                <a:ea typeface="Calibri" panose="020F0502020204030204" pitchFamily="34" charset="0"/>
                <a:cs typeface="Times New Roman (Hoofdtekst CS)"/>
              </a:rPr>
              <a:t> </a:t>
            </a:r>
            <a:r>
              <a:rPr lang="nl-NL" sz="1800" dirty="0" err="1">
                <a:solidFill>
                  <a:srgbClr val="0068A3"/>
                </a:solidFill>
                <a:effectLst/>
                <a:latin typeface="Garamond" panose="02020404030301010803" pitchFamily="18" charset="0"/>
                <a:ea typeface="Calibri" panose="020F0502020204030204" pitchFamily="34" charset="0"/>
                <a:cs typeface="Times New Roman (Hoofdtekst CS)"/>
              </a:rPr>
              <a:t>https</a:t>
            </a:r>
            <a:r>
              <a:rPr lang="nl-NL" sz="1800" dirty="0">
                <a:solidFill>
                  <a:srgbClr val="0068A3"/>
                </a:solidFill>
                <a:effectLst/>
                <a:latin typeface="Garamond" panose="02020404030301010803" pitchFamily="18" charset="0"/>
                <a:ea typeface="Calibri" panose="020F0502020204030204" pitchFamily="34" charset="0"/>
                <a:cs typeface="Times New Roman (Hoofdtekst CS)"/>
              </a:rPr>
              <a:t>://</a:t>
            </a:r>
            <a:r>
              <a:rPr lang="nl-NL" sz="1800" dirty="0" err="1">
                <a:solidFill>
                  <a:srgbClr val="0068A3"/>
                </a:solidFill>
                <a:effectLst/>
                <a:latin typeface="Garamond" panose="02020404030301010803" pitchFamily="18" charset="0"/>
                <a:ea typeface="Calibri" panose="020F0502020204030204" pitchFamily="34" charset="0"/>
                <a:cs typeface="Times New Roman (Hoofdtekst CS)"/>
              </a:rPr>
              <a:t>doi.org</a:t>
            </a:r>
            <a:r>
              <a:rPr lang="nl-NL" sz="1800" dirty="0">
                <a:solidFill>
                  <a:srgbClr val="0068A3"/>
                </a:solidFill>
                <a:effectLst/>
                <a:latin typeface="Garamond" panose="02020404030301010803" pitchFamily="18" charset="0"/>
                <a:ea typeface="Calibri" panose="020F0502020204030204" pitchFamily="34" charset="0"/>
                <a:cs typeface="Times New Roman (Hoofdtekst CS)"/>
              </a:rPr>
              <a:t>/10.1038/s41893-023-01157-x</a:t>
            </a:r>
            <a:r>
              <a:rPr lang="fr-CH" dirty="0">
                <a:effectLst/>
              </a:rPr>
              <a:t> </a:t>
            </a:r>
            <a:endParaRPr lang="fr-FR" dirty="0"/>
          </a:p>
        </p:txBody>
      </p:sp>
      <p:sp>
        <p:nvSpPr>
          <p:cNvPr id="4" name="Espace réservé du numéro de diapositive 3"/>
          <p:cNvSpPr>
            <a:spLocks noGrp="1"/>
          </p:cNvSpPr>
          <p:nvPr>
            <p:ph type="sldNum" sz="quarter" idx="5"/>
          </p:nvPr>
        </p:nvSpPr>
        <p:spPr/>
        <p:txBody>
          <a:bodyPr/>
          <a:lstStyle/>
          <a:p>
            <a:fld id="{38D260E4-CF7F-DA4D-AF24-7E6957CDA26C}" type="slidenum">
              <a:rPr lang="fr-FR" smtClean="0"/>
              <a:pPr/>
              <a:t>32</a:t>
            </a:fld>
            <a:endParaRPr lang="fr-FR"/>
          </a:p>
        </p:txBody>
      </p:sp>
    </p:spTree>
    <p:extLst>
      <p:ext uri="{BB962C8B-B14F-4D97-AF65-F5344CB8AC3E}">
        <p14:creationId xmlns:p14="http://schemas.microsoft.com/office/powerpoint/2010/main" val="520775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47b9e4cd38_0_5:notes"/>
          <p:cNvSpPr txBox="1">
            <a:spLocks noGrp="1"/>
          </p:cNvSpPr>
          <p:nvPr>
            <p:ph type="body" idx="1"/>
          </p:nvPr>
        </p:nvSpPr>
        <p:spPr>
          <a:xfrm>
            <a:off x="685800" y="4343400"/>
            <a:ext cx="5438700" cy="4113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Bien voir la proportion qui ne change pas! Le tout petit filet c’est le renouvelable. </a:t>
            </a:r>
            <a:endParaRPr/>
          </a:p>
        </p:txBody>
      </p:sp>
      <p:sp>
        <p:nvSpPr>
          <p:cNvPr id="585" name="Google Shape;585;g47b9e4cd38_0_5:notes"/>
          <p:cNvSpPr>
            <a:spLocks noGrp="1" noRot="1" noChangeAspect="1"/>
          </p:cNvSpPr>
          <p:nvPr>
            <p:ph type="sldImg" idx="2"/>
          </p:nvPr>
        </p:nvSpPr>
        <p:spPr>
          <a:xfrm>
            <a:off x="-6946900" y="-4521200"/>
            <a:ext cx="13893800" cy="10420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4620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5:notes"/>
          <p:cNvSpPr txBox="1">
            <a:spLocks noGrp="1"/>
          </p:cNvSpPr>
          <p:nvPr>
            <p:ph type="body" idx="1"/>
          </p:nvPr>
        </p:nvSpPr>
        <p:spPr>
          <a:xfrm>
            <a:off x="685800" y="4343400"/>
            <a:ext cx="5438775" cy="4113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
        <p:nvSpPr>
          <p:cNvPr id="671" name="Google Shape;671;p35:notes"/>
          <p:cNvSpPr>
            <a:spLocks noGrp="1" noRot="1" noChangeAspect="1"/>
          </p:cNvSpPr>
          <p:nvPr>
            <p:ph type="sldImg" idx="2"/>
          </p:nvPr>
        </p:nvSpPr>
        <p:spPr>
          <a:xfrm>
            <a:off x="-6946900" y="-4521200"/>
            <a:ext cx="13893800" cy="10420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8525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D260E4-CF7F-DA4D-AF24-7E6957CDA26C}" type="slidenum">
              <a:rPr lang="fr-FR" smtClean="0"/>
              <a:pPr/>
              <a:t>35</a:t>
            </a:fld>
            <a:endParaRPr lang="fr-FR"/>
          </a:p>
        </p:txBody>
      </p:sp>
    </p:spTree>
    <p:extLst>
      <p:ext uri="{BB962C8B-B14F-4D97-AF65-F5344CB8AC3E}">
        <p14:creationId xmlns:p14="http://schemas.microsoft.com/office/powerpoint/2010/main" val="374089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D260E4-CF7F-DA4D-AF24-7E6957CDA26C}" type="slidenum">
              <a:rPr lang="fr-FR" smtClean="0"/>
              <a:pPr/>
              <a:t>36</a:t>
            </a:fld>
            <a:endParaRPr lang="fr-FR"/>
          </a:p>
        </p:txBody>
      </p:sp>
    </p:spTree>
    <p:extLst>
      <p:ext uri="{BB962C8B-B14F-4D97-AF65-F5344CB8AC3E}">
        <p14:creationId xmlns:p14="http://schemas.microsoft.com/office/powerpoint/2010/main" val="2590763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45ef1b2d77_0_68:notes"/>
          <p:cNvSpPr txBox="1">
            <a:spLocks noGrp="1"/>
          </p:cNvSpPr>
          <p:nvPr>
            <p:ph type="body" idx="1"/>
          </p:nvPr>
        </p:nvSpPr>
        <p:spPr>
          <a:xfrm>
            <a:off x="685800" y="4343400"/>
            <a:ext cx="5438700" cy="4113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031" name="Google Shape;1031;g45ef1b2d77_0_68:notes"/>
          <p:cNvSpPr>
            <a:spLocks noGrp="1" noRot="1" noChangeAspect="1"/>
          </p:cNvSpPr>
          <p:nvPr>
            <p:ph type="sldImg" idx="2"/>
          </p:nvPr>
        </p:nvSpPr>
        <p:spPr>
          <a:xfrm>
            <a:off x="-6946900" y="-4521200"/>
            <a:ext cx="13893800" cy="10420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10392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45ef1b2d77_0_83:notes"/>
          <p:cNvSpPr txBox="1">
            <a:spLocks noGrp="1"/>
          </p:cNvSpPr>
          <p:nvPr>
            <p:ph type="body" idx="1"/>
          </p:nvPr>
        </p:nvSpPr>
        <p:spPr>
          <a:xfrm>
            <a:off x="685800" y="4343400"/>
            <a:ext cx="5438700" cy="4113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45ef1b2d77_0_83:notes"/>
          <p:cNvSpPr>
            <a:spLocks noGrp="1" noRot="1" noChangeAspect="1"/>
          </p:cNvSpPr>
          <p:nvPr>
            <p:ph type="sldImg" idx="2"/>
          </p:nvPr>
        </p:nvSpPr>
        <p:spPr>
          <a:xfrm>
            <a:off x="-6946900" y="-4521200"/>
            <a:ext cx="13893800" cy="10420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35638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30:notes"/>
          <p:cNvSpPr txBox="1">
            <a:spLocks noGrp="1"/>
          </p:cNvSpPr>
          <p:nvPr>
            <p:ph type="body" idx="1"/>
          </p:nvPr>
        </p:nvSpPr>
        <p:spPr>
          <a:xfrm>
            <a:off x="685800" y="4343400"/>
            <a:ext cx="5438775" cy="4113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
        <p:nvSpPr>
          <p:cNvPr id="760" name="Google Shape;760;p30:notes"/>
          <p:cNvSpPr>
            <a:spLocks noGrp="1" noRot="1" noChangeAspect="1"/>
          </p:cNvSpPr>
          <p:nvPr>
            <p:ph type="sldImg" idx="2"/>
          </p:nvPr>
        </p:nvSpPr>
        <p:spPr>
          <a:xfrm>
            <a:off x="-6946900" y="-4521200"/>
            <a:ext cx="13893800" cy="10420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8175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5:notes"/>
          <p:cNvSpPr txBox="1">
            <a:spLocks noGrp="1"/>
          </p:cNvSpPr>
          <p:nvPr>
            <p:ph type="body" idx="1"/>
          </p:nvPr>
        </p:nvSpPr>
        <p:spPr>
          <a:xfrm>
            <a:off x="685800" y="4343400"/>
            <a:ext cx="5438775" cy="4113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15:notes"/>
          <p:cNvSpPr>
            <a:spLocks noGrp="1" noRot="1" noChangeAspect="1"/>
          </p:cNvSpPr>
          <p:nvPr>
            <p:ph type="sldImg" idx="2"/>
          </p:nvPr>
        </p:nvSpPr>
        <p:spPr>
          <a:xfrm>
            <a:off x="-6946900" y="-4521200"/>
            <a:ext cx="13893800" cy="10420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3659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6:notes"/>
          <p:cNvSpPr txBox="1">
            <a:spLocks noGrp="1"/>
          </p:cNvSpPr>
          <p:nvPr>
            <p:ph type="body" idx="1"/>
          </p:nvPr>
        </p:nvSpPr>
        <p:spPr>
          <a:xfrm>
            <a:off x="685800" y="4343400"/>
            <a:ext cx="5438775" cy="4113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Courbe toujours sur la tendance meadows en 2015, voir les graphs suivants. =&gt; Si la tendance se poursuit, cela devrait se poursuivre sur la probabilité d’effondrement. </a:t>
            </a:r>
            <a:endParaRPr/>
          </a:p>
        </p:txBody>
      </p:sp>
      <p:sp>
        <p:nvSpPr>
          <p:cNvPr id="425" name="Google Shape;425;p16:notes"/>
          <p:cNvSpPr>
            <a:spLocks noGrp="1" noRot="1" noChangeAspect="1"/>
          </p:cNvSpPr>
          <p:nvPr>
            <p:ph type="sldImg" idx="2"/>
          </p:nvPr>
        </p:nvSpPr>
        <p:spPr>
          <a:xfrm>
            <a:off x="-6946900" y="-4521200"/>
            <a:ext cx="13893800" cy="10420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0789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hivers se réchauffent plus que les étés</a:t>
            </a:r>
          </a:p>
        </p:txBody>
      </p:sp>
      <p:sp>
        <p:nvSpPr>
          <p:cNvPr id="4" name="Espace réservé du numéro de diapositive 3"/>
          <p:cNvSpPr>
            <a:spLocks noGrp="1"/>
          </p:cNvSpPr>
          <p:nvPr>
            <p:ph type="sldNum" sz="quarter" idx="10"/>
          </p:nvPr>
        </p:nvSpPr>
        <p:spPr/>
        <p:txBody>
          <a:bodyPr/>
          <a:lstStyle/>
          <a:p>
            <a:fld id="{7D168B1F-F656-4AB5-8564-7FD07CC4A648}" type="slidenum">
              <a:rPr lang="fr-FR" smtClean="0"/>
              <a:pPr/>
              <a:t>7</a:t>
            </a:fld>
            <a:endParaRPr lang="fr-FR"/>
          </a:p>
        </p:txBody>
      </p:sp>
    </p:spTree>
    <p:extLst>
      <p:ext uri="{BB962C8B-B14F-4D97-AF65-F5344CB8AC3E}">
        <p14:creationId xmlns:p14="http://schemas.microsoft.com/office/powerpoint/2010/main" val="195048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dirty="0">
                <a:solidFill>
                  <a:srgbClr val="4D5156"/>
                </a:solidFill>
                <a:effectLst/>
                <a:latin typeface="arial" panose="020B0604020202020204" pitchFamily="34" charset="0"/>
              </a:rPr>
              <a:t>Les inondations au Pakistan ont commencé en juin 2022 et se sont intensifiées en août 2022. Elles ont fait au moins 1 700 morts, affecté 33 millions d'habitants et détruit 250 000 habitations et 1,8 million d'hectares de terres agricoles. Le 25 août 2022, le Pakistan déclare l'état d'urgence.                </a:t>
            </a:r>
            <a:endParaRPr lang="fr-FR" dirty="0"/>
          </a:p>
        </p:txBody>
      </p:sp>
      <p:sp>
        <p:nvSpPr>
          <p:cNvPr id="4" name="Espace réservé du numéro de diapositive 3"/>
          <p:cNvSpPr>
            <a:spLocks noGrp="1"/>
          </p:cNvSpPr>
          <p:nvPr>
            <p:ph type="sldNum" sz="quarter" idx="5"/>
          </p:nvPr>
        </p:nvSpPr>
        <p:spPr/>
        <p:txBody>
          <a:bodyPr/>
          <a:lstStyle/>
          <a:p>
            <a:fld id="{38D260E4-CF7F-DA4D-AF24-7E6957CDA26C}" type="slidenum">
              <a:rPr lang="fr-FR" smtClean="0"/>
              <a:pPr/>
              <a:t>8</a:t>
            </a:fld>
            <a:endParaRPr lang="fr-FR"/>
          </a:p>
        </p:txBody>
      </p:sp>
    </p:spTree>
    <p:extLst>
      <p:ext uri="{BB962C8B-B14F-4D97-AF65-F5344CB8AC3E}">
        <p14:creationId xmlns:p14="http://schemas.microsoft.com/office/powerpoint/2010/main" val="2087655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fld id="{09E3573F-D22E-EE4C-9233-A311EEEC7787}" type="slidenum">
              <a:rPr lang="fr-FR" altLang="fr-FR" sz="1200" i="0"/>
              <a:pPr/>
              <a:t>9</a:t>
            </a:fld>
            <a:endParaRPr lang="fr-FR" altLang="fr-FR" sz="1200" i="0"/>
          </a:p>
        </p:txBody>
      </p:sp>
      <p:sp>
        <p:nvSpPr>
          <p:cNvPr id="534530"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dirty="0"/>
          </a:p>
        </p:txBody>
      </p:sp>
    </p:spTree>
    <p:extLst>
      <p:ext uri="{BB962C8B-B14F-4D97-AF65-F5344CB8AC3E}">
        <p14:creationId xmlns:p14="http://schemas.microsoft.com/office/powerpoint/2010/main" val="187151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B675B86-7495-4B81-9206-F459A56A648C}" type="slidenum">
              <a:rPr lang="fr-FR" smtClean="0"/>
              <a:pPr/>
              <a:t>10</a:t>
            </a:fld>
            <a:endParaRPr lang="fr-FR"/>
          </a:p>
        </p:txBody>
      </p:sp>
    </p:spTree>
    <p:extLst>
      <p:ext uri="{BB962C8B-B14F-4D97-AF65-F5344CB8AC3E}">
        <p14:creationId xmlns:p14="http://schemas.microsoft.com/office/powerpoint/2010/main" val="783598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B675B86-7495-4B81-9206-F459A56A648C}" type="slidenum">
              <a:rPr lang="fr-FR" smtClean="0"/>
              <a:pPr/>
              <a:t>11</a:t>
            </a:fld>
            <a:endParaRPr lang="fr-FR"/>
          </a:p>
        </p:txBody>
      </p:sp>
    </p:spTree>
    <p:extLst>
      <p:ext uri="{BB962C8B-B14F-4D97-AF65-F5344CB8AC3E}">
        <p14:creationId xmlns:p14="http://schemas.microsoft.com/office/powerpoint/2010/main" val="139114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Été 2023, 7 sept., écart entre 2023 et 2022 = </a:t>
            </a:r>
            <a:r>
              <a:rPr lang="fr-FR"/>
              <a:t>écart entre 2022 et 2000</a:t>
            </a:r>
          </a:p>
        </p:txBody>
      </p:sp>
      <p:sp>
        <p:nvSpPr>
          <p:cNvPr id="4" name="Espace réservé du numéro de diapositive 3"/>
          <p:cNvSpPr>
            <a:spLocks noGrp="1"/>
          </p:cNvSpPr>
          <p:nvPr>
            <p:ph type="sldNum" sz="quarter" idx="5"/>
          </p:nvPr>
        </p:nvSpPr>
        <p:spPr/>
        <p:txBody>
          <a:bodyPr/>
          <a:lstStyle/>
          <a:p>
            <a:fld id="{38D260E4-CF7F-DA4D-AF24-7E6957CDA26C}" type="slidenum">
              <a:rPr lang="fr-FR" smtClean="0"/>
              <a:pPr/>
              <a:t>12</a:t>
            </a:fld>
            <a:endParaRPr lang="fr-FR"/>
          </a:p>
        </p:txBody>
      </p:sp>
    </p:spTree>
    <p:extLst>
      <p:ext uri="{BB962C8B-B14F-4D97-AF65-F5344CB8AC3E}">
        <p14:creationId xmlns:p14="http://schemas.microsoft.com/office/powerpoint/2010/main" val="2235573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CA"/>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Click to edit Master subtitle style</a:t>
            </a:r>
            <a:endParaRPr lang="en-US" dirty="0"/>
          </a:p>
        </p:txBody>
      </p:sp>
      <p:sp>
        <p:nvSpPr>
          <p:cNvPr id="4" name="Date Placeholder 3"/>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80915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4" name="Date Placeholder 3"/>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170724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CA"/>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4" name="Date Placeholder 3"/>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111648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1800226" y="93665"/>
            <a:ext cx="5389563" cy="998537"/>
          </a:xfrm>
        </p:spPr>
        <p:txBody>
          <a:bodyPr/>
          <a:lstStyle/>
          <a:p>
            <a:r>
              <a:rPr lang="fr-CH"/>
              <a:t>Cliquez et modifiez le titre</a:t>
            </a:r>
            <a:endParaRPr lang="fr-FR"/>
          </a:p>
        </p:txBody>
      </p:sp>
      <p:sp>
        <p:nvSpPr>
          <p:cNvPr id="3" name="Rectangle 4"/>
          <p:cNvSpPr>
            <a:spLocks noGrp="1" noChangeArrowheads="1"/>
          </p:cNvSpPr>
          <p:nvPr>
            <p:ph type="ft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117963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one">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5049418" y="716261"/>
            <a:ext cx="4094582" cy="6141739"/>
          </a:xfrm>
          <a:blipFill>
            <a:blip r:embed="rId2"/>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365761" y="855526"/>
            <a:ext cx="4301490" cy="1150007"/>
          </a:xfrm>
          <a:noFill/>
        </p:spPr>
        <p:txBody>
          <a:bodyPr lIns="0" tIns="182880" rIns="18288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365760" y="2005533"/>
            <a:ext cx="4301490" cy="4556632"/>
          </a:xfrm>
        </p:spPr>
        <p:txBody>
          <a:bodyPr lIns="0" tIns="0" rIns="0" bIns="0"/>
          <a:lstStyle>
            <a:lvl1pPr marL="285750"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1pPr>
            <a:lvl2pPr marL="54287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2pPr>
            <a:lvl3pPr marL="800007"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3pPr>
            <a:lvl4pPr marL="1057135"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4pPr>
            <a:lvl5pPr marL="1314263" indent="-285750">
              <a:lnSpc>
                <a:spcPts val="1350"/>
              </a:lnSpc>
              <a:spcBef>
                <a:spcPts val="450"/>
              </a:spcBef>
              <a:spcAft>
                <a:spcPts val="900"/>
              </a:spcAft>
              <a:buClr>
                <a:srgbClr val="0C68AC"/>
              </a:buClr>
              <a:buFont typeface="Arial" panose="020B0604020202020204" pitchFamily="34" charset="0"/>
              <a:buChar char="•"/>
              <a:defRPr sz="15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44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764" y="-161682"/>
            <a:ext cx="10733528" cy="7157568"/>
          </a:xfrm>
          <a:prstGeom prst="rect">
            <a:avLst/>
          </a:prstGeom>
        </p:spPr>
      </p:pic>
      <p:sp>
        <p:nvSpPr>
          <p:cNvPr id="2" name="Title 1"/>
          <p:cNvSpPr>
            <a:spLocks noGrp="1"/>
          </p:cNvSpPr>
          <p:nvPr>
            <p:ph type="title"/>
          </p:nvPr>
        </p:nvSpPr>
        <p:spPr/>
        <p:txBody>
          <a:bodyPr/>
          <a:lstStyle/>
          <a:p>
            <a:r>
              <a:rPr lang="fr-CA"/>
              <a:t>Click to edit Master title style</a:t>
            </a:r>
            <a:endParaRPr lang="en-US" dirty="0"/>
          </a:p>
        </p:txBody>
      </p:sp>
      <p:sp>
        <p:nvSpPr>
          <p:cNvPr id="3" name="Content Placeholder 2"/>
          <p:cNvSpPr>
            <a:spLocks noGrp="1"/>
          </p:cNvSpPr>
          <p:nvPr>
            <p:ph idx="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4" name="Date Placeholder 3"/>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8D6062-A05E-3240-BBC5-C9C7C3F10099}" type="slidenum">
              <a:rPr lang="fr-FR" smtClean="0"/>
              <a:pPr/>
              <a:t>‹N°›</a:t>
            </a:fld>
            <a:endParaRPr lang="fr-FR"/>
          </a:p>
        </p:txBody>
      </p:sp>
      <p:sp>
        <p:nvSpPr>
          <p:cNvPr id="8" name="Rectangle 7"/>
          <p:cNvSpPr/>
          <p:nvPr userDrawn="1"/>
        </p:nvSpPr>
        <p:spPr>
          <a:xfrm>
            <a:off x="-798286" y="6558433"/>
            <a:ext cx="10943772" cy="3623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65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CA"/>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142564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5" name="Date Placeholder 4"/>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138902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CA"/>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7" name="Date Placeholder 6"/>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212608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dirty="0"/>
          </a:p>
        </p:txBody>
      </p:sp>
      <p:sp>
        <p:nvSpPr>
          <p:cNvPr id="3" name="Date Placeholder 2"/>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108343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78648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CA"/>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Click to edit Master text styles</a:t>
            </a:r>
          </a:p>
        </p:txBody>
      </p:sp>
      <p:sp>
        <p:nvSpPr>
          <p:cNvPr id="5" name="Date Placeholder 4"/>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74092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CA"/>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Click to edit Master text styles</a:t>
            </a:r>
          </a:p>
        </p:txBody>
      </p:sp>
      <p:sp>
        <p:nvSpPr>
          <p:cNvPr id="5" name="Date Placeholder 4"/>
          <p:cNvSpPr>
            <a:spLocks noGrp="1"/>
          </p:cNvSpPr>
          <p:nvPr>
            <p:ph type="dt" sz="half" idx="10"/>
          </p:nvPr>
        </p:nvSpPr>
        <p:spPr/>
        <p:txBody>
          <a:bodyPr/>
          <a:lstStyle/>
          <a:p>
            <a:fld id="{652A3443-5E57-7A41-B191-2AEF6AFF585A}" type="datetimeFigureOut">
              <a:rPr lang="fr-FR" smtClean="0"/>
              <a:pPr/>
              <a:t>31/03/2024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8D6062-A05E-3240-BBC5-C9C7C3F10099}" type="slidenum">
              <a:rPr lang="fr-FR" smtClean="0"/>
              <a:pPr/>
              <a:t>‹N°›</a:t>
            </a:fld>
            <a:endParaRPr lang="fr-FR"/>
          </a:p>
        </p:txBody>
      </p:sp>
    </p:spTree>
    <p:extLst>
      <p:ext uri="{BB962C8B-B14F-4D97-AF65-F5344CB8AC3E}">
        <p14:creationId xmlns:p14="http://schemas.microsoft.com/office/powerpoint/2010/main" val="164454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CA"/>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A3443-5E57-7A41-B191-2AEF6AFF585A}" type="datetimeFigureOut">
              <a:rPr lang="fr-FR" smtClean="0"/>
              <a:pPr/>
              <a:t>31/03/2024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D6062-A05E-3240-BBC5-C9C7C3F10099}" type="slidenum">
              <a:rPr lang="fr-FR" smtClean="0"/>
              <a:pPr/>
              <a:t>‹N°›</a:t>
            </a:fld>
            <a:endParaRPr lang="fr-FR"/>
          </a:p>
        </p:txBody>
      </p:sp>
    </p:spTree>
    <p:extLst>
      <p:ext uri="{BB962C8B-B14F-4D97-AF65-F5344CB8AC3E}">
        <p14:creationId xmlns:p14="http://schemas.microsoft.com/office/powerpoint/2010/main" val="562683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pnas.org/cgi/doi/10.1073/pnas.170494911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lapenseeecologique.com/de-letat-des-lieux-en-termes-de-minerais-au-low-tech-et-a-la-sobriet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lapenseeecologique.com/de-letat-des-lieux-en-termes-de-minerais-au-low-tech-et-a-la-sobriete/(consult&#23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71" y="-86600"/>
            <a:ext cx="10508342" cy="7007404"/>
          </a:xfrm>
          <a:prstGeom prst="rect">
            <a:avLst/>
          </a:prstGeom>
        </p:spPr>
      </p:pic>
      <p:sp>
        <p:nvSpPr>
          <p:cNvPr id="31745" name="Rectangle 1"/>
          <p:cNvSpPr>
            <a:spLocks noGrp="1" noChangeArrowheads="1"/>
          </p:cNvSpPr>
          <p:nvPr>
            <p:ph type="subTitle" idx="4294967295"/>
          </p:nvPr>
        </p:nvSpPr>
        <p:spPr>
          <a:xfrm>
            <a:off x="537027" y="3694792"/>
            <a:ext cx="6749143" cy="1291764"/>
          </a:xfrm>
        </p:spPr>
        <p:txBody>
          <a:bodyPr wrap="square">
            <a:spAutoFit/>
          </a:bodyPr>
          <a:lstStyle/>
          <a:p>
            <a:pPr marL="14288" indent="0">
              <a:lnSpc>
                <a:spcPct val="95000"/>
              </a:lnSpc>
              <a:buSzPct val="45000"/>
              <a:buNone/>
              <a:tabLst>
                <a:tab pos="42863" algn="l"/>
                <a:tab pos="461963" algn="l"/>
                <a:tab pos="798513" algn="l"/>
                <a:tab pos="1135063" algn="l"/>
                <a:tab pos="1471613" algn="l"/>
                <a:tab pos="1809750" algn="l"/>
                <a:tab pos="2146300" algn="l"/>
                <a:tab pos="2482850" algn="l"/>
                <a:tab pos="2819400" algn="l"/>
                <a:tab pos="3157538" algn="l"/>
                <a:tab pos="3494088" algn="l"/>
                <a:tab pos="3830638" algn="l"/>
                <a:tab pos="4167188" algn="l"/>
                <a:tab pos="4505325" algn="l"/>
                <a:tab pos="4841875" algn="l"/>
                <a:tab pos="5178425" algn="l"/>
                <a:tab pos="5514975" algn="l"/>
                <a:tab pos="5853113" algn="l"/>
                <a:tab pos="6189663" algn="l"/>
                <a:tab pos="6526213" algn="l"/>
                <a:tab pos="6862763" algn="l"/>
              </a:tabLst>
            </a:pPr>
            <a:r>
              <a:rPr lang="fr-CH" sz="3000" dirty="0">
                <a:solidFill>
                  <a:schemeClr val="bg1"/>
                </a:solidFill>
                <a:latin typeface="Arial" charset="0"/>
                <a:ea typeface="Arial" charset="0"/>
                <a:cs typeface="Arial" charset="0"/>
              </a:rPr>
              <a:t>Planète : état des lieux 2024</a:t>
            </a:r>
            <a:endParaRPr lang="fr-FR" sz="3000" dirty="0">
              <a:solidFill>
                <a:schemeClr val="bg1"/>
              </a:solidFill>
              <a:latin typeface="Arial" charset="0"/>
              <a:ea typeface="Arial" charset="0"/>
              <a:cs typeface="Arial" charset="0"/>
            </a:endParaRPr>
          </a:p>
          <a:p>
            <a:pPr marL="14288" indent="0">
              <a:lnSpc>
                <a:spcPct val="95000"/>
              </a:lnSpc>
              <a:buSzPct val="45000"/>
              <a:buNone/>
              <a:tabLst>
                <a:tab pos="42863" algn="l"/>
                <a:tab pos="461963" algn="l"/>
                <a:tab pos="798513" algn="l"/>
                <a:tab pos="1135063" algn="l"/>
                <a:tab pos="1471613" algn="l"/>
                <a:tab pos="1809750" algn="l"/>
                <a:tab pos="2146300" algn="l"/>
                <a:tab pos="2482850" algn="l"/>
                <a:tab pos="2819400" algn="l"/>
                <a:tab pos="3157538" algn="l"/>
                <a:tab pos="3494088" algn="l"/>
                <a:tab pos="3830638" algn="l"/>
                <a:tab pos="4167188" algn="l"/>
                <a:tab pos="4505325" algn="l"/>
                <a:tab pos="4841875" algn="l"/>
                <a:tab pos="5178425" algn="l"/>
                <a:tab pos="5514975" algn="l"/>
                <a:tab pos="5853113" algn="l"/>
                <a:tab pos="6189663" algn="l"/>
                <a:tab pos="6526213" algn="l"/>
                <a:tab pos="6862763" algn="l"/>
              </a:tabLst>
            </a:pPr>
            <a:endParaRPr lang="en-GB" altLang="fr-FR" sz="1800" b="1" i="1" dirty="0">
              <a:solidFill>
                <a:schemeClr val="bg1"/>
              </a:solidFill>
              <a:latin typeface="Arial" charset="0"/>
              <a:ea typeface="Arial" charset="0"/>
              <a:cs typeface="Arial" charset="0"/>
            </a:endParaRPr>
          </a:p>
          <a:p>
            <a:pPr marL="14288" indent="0">
              <a:lnSpc>
                <a:spcPct val="95000"/>
              </a:lnSpc>
              <a:buSzPct val="45000"/>
              <a:buNone/>
              <a:tabLst>
                <a:tab pos="42863" algn="l"/>
                <a:tab pos="461963" algn="l"/>
                <a:tab pos="798513" algn="l"/>
                <a:tab pos="1135063" algn="l"/>
                <a:tab pos="1471613" algn="l"/>
                <a:tab pos="1809750" algn="l"/>
                <a:tab pos="2146300" algn="l"/>
                <a:tab pos="2482850" algn="l"/>
                <a:tab pos="2819400" algn="l"/>
                <a:tab pos="3157538" algn="l"/>
                <a:tab pos="3494088" algn="l"/>
                <a:tab pos="3830638" algn="l"/>
                <a:tab pos="4167188" algn="l"/>
                <a:tab pos="4505325" algn="l"/>
                <a:tab pos="4841875" algn="l"/>
                <a:tab pos="5178425" algn="l"/>
                <a:tab pos="5514975" algn="l"/>
                <a:tab pos="5853113" algn="l"/>
                <a:tab pos="6189663" algn="l"/>
                <a:tab pos="6526213" algn="l"/>
                <a:tab pos="6862763" algn="l"/>
              </a:tabLst>
            </a:pPr>
            <a:r>
              <a:rPr lang="en-GB" altLang="fr-FR" sz="1650" i="1" dirty="0">
                <a:solidFill>
                  <a:schemeClr val="bg1"/>
                </a:solidFill>
                <a:latin typeface="Arial" charset="0"/>
                <a:ea typeface="Arial" charset="0"/>
                <a:cs typeface="Arial" charset="0"/>
              </a:rPr>
              <a:t>2024 - Dominique Bourg, Université de Lausanne</a:t>
            </a:r>
          </a:p>
        </p:txBody>
      </p:sp>
      <p:sp>
        <p:nvSpPr>
          <p:cNvPr id="5" name="Rectangle 4"/>
          <p:cNvSpPr/>
          <p:nvPr/>
        </p:nvSpPr>
        <p:spPr>
          <a:xfrm>
            <a:off x="-798286" y="6558433"/>
            <a:ext cx="10943772" cy="3623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30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32">
            <a:extLst>
              <a:ext uri="{FF2B5EF4-FFF2-40B4-BE49-F238E27FC236}">
                <a16:creationId xmlns:a16="http://schemas.microsoft.com/office/drawing/2014/main" id="{8081BED8-99FC-26A5-BB9F-AD408EB33955}"/>
              </a:ext>
            </a:extLst>
          </p:cNvPr>
          <p:cNvSpPr txBox="1"/>
          <p:nvPr/>
        </p:nvSpPr>
        <p:spPr>
          <a:xfrm>
            <a:off x="480060" y="2872899"/>
            <a:ext cx="3182691"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dirty="0" err="1"/>
              <a:t>Lybie</a:t>
            </a:r>
            <a:r>
              <a:rPr lang="en-US" sz="1900" dirty="0"/>
              <a:t> 2023, </a:t>
            </a:r>
            <a:r>
              <a:rPr lang="en-US" sz="1900" dirty="0" err="1"/>
              <a:t>septembre</a:t>
            </a:r>
            <a:r>
              <a:rPr lang="en-US" sz="1900" dirty="0"/>
              <a:t>, </a:t>
            </a:r>
            <a:r>
              <a:rPr lang="en-US" sz="1900" dirty="0" err="1"/>
              <a:t>ville</a:t>
            </a:r>
            <a:r>
              <a:rPr lang="en-US" sz="1900" dirty="0"/>
              <a:t> de  </a:t>
            </a:r>
            <a:r>
              <a:rPr lang="en-US" sz="1900" dirty="0" err="1"/>
              <a:t>Derna</a:t>
            </a:r>
            <a:endParaRPr lang="en-US" sz="1900" dirty="0"/>
          </a:p>
        </p:txBody>
      </p:sp>
      <p:pic>
        <p:nvPicPr>
          <p:cNvPr id="25" name="Image 24">
            <a:extLst>
              <a:ext uri="{FF2B5EF4-FFF2-40B4-BE49-F238E27FC236}">
                <a16:creationId xmlns:a16="http://schemas.microsoft.com/office/drawing/2014/main" id="{B8A29EEC-5EDB-F264-5996-5E9C0DA29042}"/>
              </a:ext>
            </a:extLst>
          </p:cNvPr>
          <p:cNvPicPr>
            <a:picLocks noChangeAspect="1"/>
          </p:cNvPicPr>
          <p:nvPr/>
        </p:nvPicPr>
        <p:blipFill rotWithShape="1">
          <a:blip r:embed="rId3"/>
          <a:srcRect l="21237" r="2234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6" name="ZoneTexte 25">
            <a:extLst>
              <a:ext uri="{FF2B5EF4-FFF2-40B4-BE49-F238E27FC236}">
                <a16:creationId xmlns:a16="http://schemas.microsoft.com/office/drawing/2014/main" id="{9E434A39-721A-B934-8551-FFBA96FC74E0}"/>
              </a:ext>
            </a:extLst>
          </p:cNvPr>
          <p:cNvSpPr txBox="1"/>
          <p:nvPr/>
        </p:nvSpPr>
        <p:spPr>
          <a:xfrm>
            <a:off x="1175657" y="2939627"/>
            <a:ext cx="184731"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183368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sol, sécheresse, Dallage, pavé&#10;&#10;Description générée automatiquement">
            <a:extLst>
              <a:ext uri="{FF2B5EF4-FFF2-40B4-BE49-F238E27FC236}">
                <a16:creationId xmlns:a16="http://schemas.microsoft.com/office/drawing/2014/main" id="{7EE398FB-CC37-F31E-A29D-5628A6D929A3}"/>
              </a:ext>
            </a:extLst>
          </p:cNvPr>
          <p:cNvPicPr>
            <a:picLocks noChangeAspect="1"/>
          </p:cNvPicPr>
          <p:nvPr/>
        </p:nvPicPr>
        <p:blipFill rotWithShape="1">
          <a:blip r:embed="rId3"/>
          <a:srcRect l="26515" r="19888" b="-1"/>
          <a:stretch/>
        </p:blipFill>
        <p:spPr>
          <a:xfrm>
            <a:off x="663523" y="877413"/>
            <a:ext cx="4805177" cy="5043096"/>
          </a:xfrm>
          <a:prstGeom prst="rect">
            <a:avLst/>
          </a:prstGeom>
        </p:spPr>
      </p:pic>
      <p:grpSp>
        <p:nvGrpSpPr>
          <p:cNvPr id="22" name="Group 21">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522" y="5858828"/>
            <a:ext cx="4805178" cy="123363"/>
            <a:chOff x="7015162" y="5858828"/>
            <a:chExt cx="4300544" cy="123363"/>
          </a:xfrm>
        </p:grpSpPr>
        <p:sp>
          <p:nvSpPr>
            <p:cNvPr id="23" name="Rectangle 22">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ZoneTexte 16"/>
          <p:cNvSpPr txBox="1"/>
          <p:nvPr/>
        </p:nvSpPr>
        <p:spPr>
          <a:xfrm>
            <a:off x="5932713" y="2533476"/>
            <a:ext cx="2554061"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i="1" dirty="0" err="1"/>
              <a:t>Espagne</a:t>
            </a:r>
            <a:r>
              <a:rPr lang="en-US" sz="1700" i="1" dirty="0"/>
              <a:t> (2023), </a:t>
            </a:r>
            <a:r>
              <a:rPr lang="en-US" sz="1700" i="1" dirty="0" err="1"/>
              <a:t>aucune</a:t>
            </a:r>
            <a:r>
              <a:rPr lang="en-US" sz="1700" i="1" dirty="0"/>
              <a:t> </a:t>
            </a:r>
            <a:r>
              <a:rPr lang="en-US" sz="1700" i="1" dirty="0" err="1"/>
              <a:t>récolte</a:t>
            </a:r>
            <a:r>
              <a:rPr lang="en-US" sz="1700" i="1" dirty="0"/>
              <a:t>, </a:t>
            </a:r>
            <a:r>
              <a:rPr lang="en-US" sz="1700" i="1" dirty="0" err="1"/>
              <a:t>sécheresse</a:t>
            </a:r>
            <a:r>
              <a:rPr lang="en-US" sz="1700" i="1" dirty="0"/>
              <a:t> </a:t>
            </a:r>
            <a:r>
              <a:rPr lang="en-US" sz="1700" i="1" dirty="0" err="1"/>
              <a:t>précoce</a:t>
            </a:r>
            <a:r>
              <a:rPr lang="en-US" sz="1700" i="1" dirty="0"/>
              <a:t> sur 3,6 millions </a:t>
            </a:r>
            <a:r>
              <a:rPr lang="en-US" sz="1700" i="1" dirty="0" err="1"/>
              <a:t>d’hectares</a:t>
            </a:r>
            <a:r>
              <a:rPr lang="en-US" sz="1700" i="1" dirty="0"/>
              <a:t>, 65 % de la production  </a:t>
            </a:r>
            <a:r>
              <a:rPr lang="en-US" sz="1700" i="1" dirty="0" err="1"/>
              <a:t>céréalière</a:t>
            </a:r>
            <a:r>
              <a:rPr lang="en-US" sz="1700" i="1" dirty="0"/>
              <a:t> </a:t>
            </a:r>
            <a:r>
              <a:rPr lang="en-US" sz="1700" i="1" dirty="0" err="1"/>
              <a:t>nationale</a:t>
            </a:r>
            <a:r>
              <a:rPr lang="en-US" sz="1700" i="1" dirty="0"/>
              <a:t> </a:t>
            </a:r>
            <a:endParaRPr lang="en-US" sz="1700" dirty="0"/>
          </a:p>
        </p:txBody>
      </p:sp>
      <p:sp>
        <p:nvSpPr>
          <p:cNvPr id="3" name="AutoShape 5" descr="RÃ©sultat de recherche d'images pour &quot;incendies canada 2018&quot;"/>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Tree>
    <p:extLst>
      <p:ext uri="{BB962C8B-B14F-4D97-AF65-F5344CB8AC3E}">
        <p14:creationId xmlns:p14="http://schemas.microsoft.com/office/powerpoint/2010/main" val="292561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D46063A-2E09-8A1B-F2E4-E5E8101C9CBF}"/>
              </a:ext>
            </a:extLst>
          </p:cNvPr>
          <p:cNvSpPr>
            <a:spLocks noGrp="1"/>
          </p:cNvSpPr>
          <p:nvPr>
            <p:ph type="pic" idx="1"/>
          </p:nvPr>
        </p:nvSpPr>
        <p:spPr/>
        <p:txBody>
          <a:bodyPr/>
          <a:lstStyle/>
          <a:p>
            <a:endParaRPr lang="fr-FR"/>
          </a:p>
        </p:txBody>
      </p:sp>
      <p:pic>
        <p:nvPicPr>
          <p:cNvPr id="5" name="Image 4">
            <a:extLst>
              <a:ext uri="{FF2B5EF4-FFF2-40B4-BE49-F238E27FC236}">
                <a16:creationId xmlns:a16="http://schemas.microsoft.com/office/drawing/2014/main" id="{C5E7737D-62D0-1366-52C3-69021DCD7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698133"/>
            <a:ext cx="8562703" cy="5162918"/>
          </a:xfrm>
          <a:prstGeom prst="rect">
            <a:avLst/>
          </a:prstGeom>
        </p:spPr>
      </p:pic>
    </p:spTree>
    <p:extLst>
      <p:ext uri="{BB962C8B-B14F-4D97-AF65-F5344CB8AC3E}">
        <p14:creationId xmlns:p14="http://schemas.microsoft.com/office/powerpoint/2010/main" val="378132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ED2AD8C-F28C-DC48-B12B-029C185B83B0}"/>
              </a:ext>
            </a:extLst>
          </p:cNvPr>
          <p:cNvSpPr>
            <a:spLocks noGrp="1"/>
          </p:cNvSpPr>
          <p:nvPr>
            <p:ph type="title"/>
          </p:nvPr>
        </p:nvSpPr>
        <p:spPr>
          <a:xfrm>
            <a:off x="350041" y="586855"/>
            <a:ext cx="2401025" cy="3387497"/>
          </a:xfrm>
        </p:spPr>
        <p:txBody>
          <a:bodyPr anchor="b">
            <a:normAutofit/>
          </a:bodyPr>
          <a:lstStyle/>
          <a:p>
            <a:pPr algn="r"/>
            <a:r>
              <a:rPr lang="fr-FR" altLang="fr-FR" sz="3200">
                <a:solidFill>
                  <a:srgbClr val="FFFFFF"/>
                </a:solidFill>
                <a:ea typeface="ＭＳ Ｐゴシック" panose="020B0600070205080204" pitchFamily="34" charset="-128"/>
              </a:rPr>
              <a:t>Climat (limites systémiques)</a:t>
            </a:r>
            <a:endParaRPr lang="fr-FR" sz="3200">
              <a:solidFill>
                <a:srgbClr val="FFFFFF"/>
              </a:solidFill>
            </a:endParaRPr>
          </a:p>
        </p:txBody>
      </p:sp>
      <p:sp>
        <p:nvSpPr>
          <p:cNvPr id="3" name="Espace réservé du contenu 2">
            <a:extLst>
              <a:ext uri="{FF2B5EF4-FFF2-40B4-BE49-F238E27FC236}">
                <a16:creationId xmlns:a16="http://schemas.microsoft.com/office/drawing/2014/main" id="{FB4ACE7D-2793-A346-A6FE-C4CEE035C307}"/>
              </a:ext>
            </a:extLst>
          </p:cNvPr>
          <p:cNvSpPr>
            <a:spLocks noGrp="1"/>
          </p:cNvSpPr>
          <p:nvPr>
            <p:ph idx="1"/>
          </p:nvPr>
        </p:nvSpPr>
        <p:spPr>
          <a:xfrm>
            <a:off x="3607694" y="649480"/>
            <a:ext cx="4916510" cy="5546047"/>
          </a:xfrm>
        </p:spPr>
        <p:txBody>
          <a:bodyPr anchor="ctr">
            <a:normAutofit/>
          </a:bodyPr>
          <a:lstStyle/>
          <a:p>
            <a:pPr>
              <a:spcBef>
                <a:spcPts val="600"/>
              </a:spcBef>
              <a:buFont typeface="Arial" charset="0"/>
              <a:buChar char="•"/>
              <a:defRPr/>
            </a:pPr>
            <a:r>
              <a:rPr lang="fr-FR" altLang="fr-FR" sz="1700" dirty="0"/>
              <a:t>Si nous atteignons une augmentation de 3° à la fin de ce siècle, encore deux degrés (0,5 – 2°) dans les tuyaux, et donc + 5° (par rapport à 1850) à compter du 22</a:t>
            </a:r>
            <a:r>
              <a:rPr lang="fr-FR" altLang="fr-FR" sz="1700" baseline="30000" dirty="0"/>
              <a:t>e</a:t>
            </a:r>
            <a:r>
              <a:rPr lang="fr-FR" altLang="fr-FR" sz="1700" dirty="0"/>
              <a:t> siècle et pour 5’000 ans  (Archer D., The Long </a:t>
            </a:r>
            <a:r>
              <a:rPr lang="fr-FR" altLang="fr-FR" sz="1700" dirty="0" err="1"/>
              <a:t>Thaw</a:t>
            </a:r>
            <a:r>
              <a:rPr lang="fr-FR" altLang="fr-FR" sz="1700" dirty="0"/>
              <a:t>: How </a:t>
            </a:r>
            <a:r>
              <a:rPr lang="fr-FR" altLang="fr-FR" sz="1700" dirty="0" err="1"/>
              <a:t>Humans</a:t>
            </a:r>
            <a:r>
              <a:rPr lang="fr-FR" altLang="fr-FR" sz="1700" dirty="0"/>
              <a:t> Are </a:t>
            </a:r>
            <a:r>
              <a:rPr lang="fr-FR" altLang="fr-FR" sz="1700" dirty="0" err="1"/>
              <a:t>Changing</a:t>
            </a:r>
            <a:r>
              <a:rPr lang="fr-FR" altLang="fr-FR" sz="1700" dirty="0"/>
              <a:t> the </a:t>
            </a:r>
            <a:r>
              <a:rPr lang="fr-FR" altLang="fr-FR" sz="1700" dirty="0" err="1"/>
              <a:t>Next</a:t>
            </a:r>
            <a:r>
              <a:rPr lang="fr-FR" altLang="fr-FR" sz="1700" dirty="0"/>
              <a:t> 100,000 </a:t>
            </a:r>
            <a:r>
              <a:rPr lang="fr-FR" altLang="fr-FR" sz="1700" dirty="0" err="1"/>
              <a:t>Years</a:t>
            </a:r>
            <a:r>
              <a:rPr lang="fr-FR" altLang="fr-FR" sz="1700" dirty="0"/>
              <a:t> of </a:t>
            </a:r>
            <a:r>
              <a:rPr lang="fr-FR" altLang="fr-FR" sz="1700" dirty="0" err="1"/>
              <a:t>Earth’s</a:t>
            </a:r>
            <a:r>
              <a:rPr lang="fr-FR" altLang="fr-FR" sz="1700" dirty="0"/>
              <a:t> </a:t>
            </a:r>
            <a:r>
              <a:rPr lang="fr-FR" altLang="fr-FR" sz="1700" dirty="0" err="1"/>
              <a:t>Climate</a:t>
            </a:r>
            <a:r>
              <a:rPr lang="fr-FR" altLang="fr-FR" sz="1700" dirty="0"/>
              <a:t>, Princeton, Princeton </a:t>
            </a:r>
            <a:r>
              <a:rPr lang="fr-FR" altLang="fr-FR" sz="1700" dirty="0" err="1"/>
              <a:t>University</a:t>
            </a:r>
            <a:r>
              <a:rPr lang="fr-FR" altLang="fr-FR" sz="1700" dirty="0"/>
              <a:t> </a:t>
            </a:r>
            <a:r>
              <a:rPr lang="fr-FR" altLang="fr-FR" sz="1700" dirty="0" err="1"/>
              <a:t>Press</a:t>
            </a:r>
            <a:r>
              <a:rPr lang="fr-FR" altLang="fr-FR" sz="1700" dirty="0"/>
              <a:t>, 2010.</a:t>
            </a:r>
            <a:r>
              <a:rPr lang="fr-CH" altLang="fr-FR" sz="1700" dirty="0"/>
              <a:t> </a:t>
            </a:r>
            <a:r>
              <a:rPr lang="fr-FR" altLang="fr-FR" sz="1700" dirty="0"/>
              <a:t>).</a:t>
            </a:r>
          </a:p>
          <a:p>
            <a:pPr>
              <a:spcBef>
                <a:spcPts val="600"/>
              </a:spcBef>
              <a:buFont typeface="Arial" charset="0"/>
              <a:buChar char="•"/>
              <a:defRPr/>
            </a:pPr>
            <a:r>
              <a:rPr lang="fr-FR" altLang="fr-FR" sz="1700" i="1" dirty="0"/>
              <a:t>Signification du seuil des 2°</a:t>
            </a:r>
            <a:r>
              <a:rPr lang="fr-FR" altLang="fr-FR" sz="1700" dirty="0"/>
              <a:t>: intensification de l’auto-alimentation du changement climatique (fonte et albédo, évaporation, Amazonie savane, pergélisol, etc.) ; plafond du tunnel de variation des températures durant les millions d’années (2,6) précédents avec alternance âges glaciaires/interglaciaires et migration des mêmes espèces. </a:t>
            </a:r>
          </a:p>
          <a:p>
            <a:pPr>
              <a:spcBef>
                <a:spcPts val="600"/>
              </a:spcBef>
              <a:buFont typeface="Arial" charset="0"/>
              <a:buChar char="•"/>
              <a:defRPr/>
            </a:pPr>
            <a:r>
              <a:rPr lang="fr-FR" altLang="fr-FR" sz="1700" dirty="0"/>
              <a:t>Deux incertitudes majeures : permafrost et CO</a:t>
            </a:r>
            <a:r>
              <a:rPr lang="fr-FR" altLang="fr-FR" sz="1700" baseline="-25000" dirty="0"/>
              <a:t>2</a:t>
            </a:r>
            <a:r>
              <a:rPr lang="fr-FR" altLang="fr-FR" sz="1700" dirty="0"/>
              <a:t> + CH</a:t>
            </a:r>
            <a:r>
              <a:rPr lang="fr-FR" altLang="fr-FR" sz="1700" baseline="-25000" dirty="0"/>
              <a:t>4</a:t>
            </a:r>
            <a:r>
              <a:rPr lang="fr-FR" altLang="fr-FR" sz="1700" dirty="0"/>
              <a:t> ; modélisation des grandes masses glaciaires. </a:t>
            </a:r>
          </a:p>
          <a:p>
            <a:endParaRPr lang="fr-FR" sz="1700" dirty="0"/>
          </a:p>
        </p:txBody>
      </p:sp>
    </p:spTree>
    <p:extLst>
      <p:ext uri="{BB962C8B-B14F-4D97-AF65-F5344CB8AC3E}">
        <p14:creationId xmlns:p14="http://schemas.microsoft.com/office/powerpoint/2010/main" val="1593045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2862A66-D549-6446-BF14-1562F58400B0}"/>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r>
              <a:rPr lang="en-US" sz="3500" kern="1200">
                <a:solidFill>
                  <a:srgbClr val="FFFFFF"/>
                </a:solidFill>
                <a:latin typeface="+mj-lt"/>
                <a:ea typeface="+mj-ea"/>
                <a:cs typeface="+mj-cs"/>
              </a:rPr>
              <a:t>L’enjeu majeur : une planète étuve</a:t>
            </a:r>
          </a:p>
        </p:txBody>
      </p:sp>
      <p:sp>
        <p:nvSpPr>
          <p:cNvPr id="4" name="Rectangle 3">
            <a:extLst>
              <a:ext uri="{FF2B5EF4-FFF2-40B4-BE49-F238E27FC236}">
                <a16:creationId xmlns:a16="http://schemas.microsoft.com/office/drawing/2014/main" id="{EB7D9F69-8D2E-7F4B-A9AB-A5F1BFBE3BBD}"/>
              </a:ext>
            </a:extLst>
          </p:cNvPr>
          <p:cNvSpPr/>
          <p:nvPr/>
        </p:nvSpPr>
        <p:spPr>
          <a:xfrm>
            <a:off x="3607694" y="649480"/>
            <a:ext cx="4916510" cy="5546047"/>
          </a:xfrm>
          <a:prstGeom prst="rect">
            <a:avLst/>
          </a:prstGeom>
        </p:spPr>
        <p:txBody>
          <a:bodyPr vert="horz" lIns="91440" tIns="45720" rIns="91440" bIns="45720" rtlCol="0" anchor="ctr">
            <a:normAutofit/>
          </a:bodyPr>
          <a:lstStyle/>
          <a:p>
            <a:pPr indent="-228600">
              <a:lnSpc>
                <a:spcPct val="90000"/>
              </a:lnSpc>
              <a:spcBef>
                <a:spcPts val="600"/>
              </a:spcBef>
              <a:buFont typeface="Arial" panose="020B0604020202020204" pitchFamily="34" charset="0"/>
              <a:buChar char="•"/>
            </a:pPr>
            <a:r>
              <a:rPr lang="en-US" altLang="fr-FR" sz="1700"/>
              <a:t>Dans un monde de plus 4, écrit par exemple R. Warren, les limites à l’adaptation humaine sont probablement dépassées dans de nombreuses parties du monde, alors que celles propres aux systèmes naturels sont largement dépassées dans le monde entier. En conséquence, les services écosystémiques dont dépendent les modes de vie humains ne pourraient être préservés. Même si des études ont suggéré que l’adaptation devrait être possible dans quelques aires pour les systèmes humains, de telles études n’ont généralement pas pris en compte la perte des services écosystémiques. » </a:t>
            </a:r>
          </a:p>
          <a:p>
            <a:pPr indent="-228600">
              <a:lnSpc>
                <a:spcPct val="90000"/>
              </a:lnSpc>
              <a:spcBef>
                <a:spcPts val="600"/>
              </a:spcBef>
              <a:buFont typeface="Arial" panose="020B0604020202020204" pitchFamily="34" charset="0"/>
              <a:buChar char="•"/>
            </a:pPr>
            <a:r>
              <a:rPr lang="en-US" altLang="fr-FR" sz="1700"/>
              <a:t>(R. Warren« The Role of Interactions in a World Implementing Adaptation and Mitigation Solutions to Climate Change », in dossier « Four Degrees and Beyond : The Potential for a Global Tempe- rature Increase of Four Degrees and its Implications », </a:t>
            </a:r>
            <a:r>
              <a:rPr lang="en-US" altLang="fr-FR" sz="1700" i="1"/>
              <a:t>Philosophical Transactions of the Royal Society A, </a:t>
            </a:r>
            <a:r>
              <a:rPr lang="en-US" altLang="fr-FR" sz="1700"/>
              <a:t>January 13, 2011 ).</a:t>
            </a:r>
          </a:p>
          <a:p>
            <a:pPr indent="-228600">
              <a:lnSpc>
                <a:spcPct val="90000"/>
              </a:lnSpc>
              <a:spcBef>
                <a:spcPts val="600"/>
              </a:spcBef>
              <a:buFont typeface="Arial" panose="020B0604020202020204" pitchFamily="34" charset="0"/>
              <a:buChar char="•"/>
            </a:pPr>
            <a:endParaRPr lang="en-US" altLang="fr-FR" sz="1700"/>
          </a:p>
          <a:p>
            <a:pPr indent="-228600">
              <a:lnSpc>
                <a:spcPct val="90000"/>
              </a:lnSpc>
              <a:spcBef>
                <a:spcPts val="600"/>
              </a:spcBef>
              <a:buFont typeface="Arial" panose="020B0604020202020204" pitchFamily="34" charset="0"/>
              <a:buChar char="•"/>
            </a:pPr>
            <a:r>
              <a:rPr lang="en-US" altLang="fr-FR" sz="1700"/>
              <a:t> </a:t>
            </a:r>
            <a:endParaRPr lang="en-US" sz="1700"/>
          </a:p>
        </p:txBody>
      </p:sp>
    </p:spTree>
    <p:extLst>
      <p:ext uri="{BB962C8B-B14F-4D97-AF65-F5344CB8AC3E}">
        <p14:creationId xmlns:p14="http://schemas.microsoft.com/office/powerpoint/2010/main" val="1227312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ED2AD8C-F28C-DC48-B12B-029C185B83B0}"/>
              </a:ext>
            </a:extLst>
          </p:cNvPr>
          <p:cNvSpPr>
            <a:spLocks noGrp="1"/>
          </p:cNvSpPr>
          <p:nvPr>
            <p:ph type="title"/>
          </p:nvPr>
        </p:nvSpPr>
        <p:spPr>
          <a:xfrm>
            <a:off x="350041" y="586855"/>
            <a:ext cx="2401025" cy="3387497"/>
          </a:xfrm>
        </p:spPr>
        <p:txBody>
          <a:bodyPr anchor="b">
            <a:normAutofit/>
          </a:bodyPr>
          <a:lstStyle/>
          <a:p>
            <a:pPr algn="r"/>
            <a:r>
              <a:rPr lang="fr-FR" altLang="fr-FR" sz="3500">
                <a:solidFill>
                  <a:srgbClr val="FFFFFF"/>
                </a:solidFill>
                <a:ea typeface="ＭＳ Ｐゴシック" panose="020B0600070205080204" pitchFamily="34" charset="-128"/>
              </a:rPr>
              <a:t>Climat : Habitabilité de la Terre</a:t>
            </a:r>
            <a:endParaRPr lang="fr-FR" sz="3500">
              <a:solidFill>
                <a:srgbClr val="FFFFFF"/>
              </a:solidFill>
            </a:endParaRPr>
          </a:p>
        </p:txBody>
      </p:sp>
      <p:sp>
        <p:nvSpPr>
          <p:cNvPr id="3" name="Espace réservé du contenu 2">
            <a:extLst>
              <a:ext uri="{FF2B5EF4-FFF2-40B4-BE49-F238E27FC236}">
                <a16:creationId xmlns:a16="http://schemas.microsoft.com/office/drawing/2014/main" id="{FB4ACE7D-2793-A346-A6FE-C4CEE035C307}"/>
              </a:ext>
            </a:extLst>
          </p:cNvPr>
          <p:cNvSpPr>
            <a:spLocks noGrp="1"/>
          </p:cNvSpPr>
          <p:nvPr>
            <p:ph idx="1"/>
          </p:nvPr>
        </p:nvSpPr>
        <p:spPr>
          <a:xfrm>
            <a:off x="3607694" y="649480"/>
            <a:ext cx="4916510" cy="5546047"/>
          </a:xfrm>
        </p:spPr>
        <p:txBody>
          <a:bodyPr anchor="ctr">
            <a:normAutofit/>
          </a:bodyPr>
          <a:lstStyle/>
          <a:p>
            <a:pPr>
              <a:spcBef>
                <a:spcPts val="600"/>
              </a:spcBef>
              <a:buFont typeface="Arial" charset="0"/>
              <a:buChar char="•"/>
              <a:defRPr/>
            </a:pPr>
            <a:r>
              <a:rPr lang="fr-FR" sz="1700" dirty="0"/>
              <a:t>Niche humaine : </a:t>
            </a:r>
            <a:r>
              <a:rPr lang="fr-CH" sz="1700" dirty="0"/>
              <a:t>∼11 °C to 15 °C</a:t>
            </a:r>
            <a:endParaRPr lang="fr-FR" sz="1700" dirty="0"/>
          </a:p>
          <a:p>
            <a:r>
              <a:rPr lang="fr-FR" sz="1700" dirty="0"/>
              <a:t>Si business as </a:t>
            </a:r>
            <a:r>
              <a:rPr lang="fr-FR" sz="1700" dirty="0" err="1"/>
              <a:t>usual</a:t>
            </a:r>
            <a:r>
              <a:rPr lang="fr-FR" sz="1700" dirty="0"/>
              <a:t> : </a:t>
            </a:r>
            <a:r>
              <a:rPr lang="fr-CH" sz="1700" dirty="0"/>
              <a:t>MAT &gt;29 °C </a:t>
            </a:r>
            <a:r>
              <a:rPr lang="fr-CH" sz="1700" dirty="0" err="1"/>
              <a:t>currently</a:t>
            </a:r>
            <a:r>
              <a:rPr lang="fr-CH" sz="1700" dirty="0"/>
              <a:t> </a:t>
            </a:r>
            <a:r>
              <a:rPr lang="fr-CH" sz="1700" dirty="0" err="1"/>
              <a:t>found</a:t>
            </a:r>
            <a:r>
              <a:rPr lang="fr-CH" sz="1700" dirty="0"/>
              <a:t> in </a:t>
            </a:r>
            <a:r>
              <a:rPr lang="fr-CH" sz="1700" dirty="0" err="1"/>
              <a:t>only</a:t>
            </a:r>
            <a:r>
              <a:rPr lang="fr-CH" sz="1700" dirty="0"/>
              <a:t> 0.8% of the </a:t>
            </a:r>
            <a:r>
              <a:rPr lang="fr-CH" sz="1700" dirty="0" err="1"/>
              <a:t>Earth’s</a:t>
            </a:r>
            <a:r>
              <a:rPr lang="fr-CH" sz="1700" dirty="0"/>
              <a:t> land surface, </a:t>
            </a:r>
            <a:r>
              <a:rPr lang="fr-CH" sz="1700" dirty="0" err="1"/>
              <a:t>mostly</a:t>
            </a:r>
            <a:r>
              <a:rPr lang="fr-CH" sz="1700" dirty="0"/>
              <a:t> </a:t>
            </a:r>
            <a:r>
              <a:rPr lang="fr-CH" sz="1700" dirty="0" err="1"/>
              <a:t>concentrated</a:t>
            </a:r>
            <a:r>
              <a:rPr lang="fr-CH" sz="1700" dirty="0"/>
              <a:t> in the Sahara : alors un +/* population mondiale (Chi Xu (</a:t>
            </a:r>
            <a:r>
              <a:rPr lang="ja-JP" altLang="fr-FR" sz="1700"/>
              <a:t>徐驰</a:t>
            </a:r>
            <a:r>
              <a:rPr lang="fr-FR" altLang="ja-JP" sz="1700" dirty="0"/>
              <a:t>) &amp; al., </a:t>
            </a:r>
            <a:r>
              <a:rPr lang="fr-CH" sz="1700" dirty="0"/>
              <a:t>Future of the </a:t>
            </a:r>
            <a:r>
              <a:rPr lang="fr-CH" sz="1700" dirty="0" err="1"/>
              <a:t>human</a:t>
            </a:r>
            <a:r>
              <a:rPr lang="fr-CH" sz="1700" dirty="0"/>
              <a:t> </a:t>
            </a:r>
            <a:r>
              <a:rPr lang="fr-CH" sz="1700" dirty="0" err="1"/>
              <a:t>climate</a:t>
            </a:r>
            <a:r>
              <a:rPr lang="fr-CH" sz="1700" dirty="0"/>
              <a:t> niche, PNAS, juin 2019)</a:t>
            </a:r>
          </a:p>
          <a:p>
            <a:r>
              <a:rPr lang="fr-CH" sz="1700" dirty="0"/>
              <a:t>Répartition de la population terrestre en fonction des températures moyennes annuelles territoriales</a:t>
            </a:r>
          </a:p>
          <a:p>
            <a:r>
              <a:rPr lang="fr-CH" sz="1700" dirty="0"/>
              <a:t>Marges photosynthèse : 40 – 45°</a:t>
            </a:r>
          </a:p>
          <a:p>
            <a:r>
              <a:rPr lang="fr-CH" sz="1700" dirty="0"/>
              <a:t>Accumulation chaleur + humidité ; trait de côte (+ 4mm/an), régime pluies, agriculture.</a:t>
            </a:r>
          </a:p>
          <a:p>
            <a:r>
              <a:rPr lang="fr-CH" sz="1700" dirty="0"/>
              <a:t>HABITABILITE de la TERRE : réduction physique (montée mers, devenir aride de régions, chaleurs sèche et humide) et dégradation qualitative (événements extrêmes et réduction production alimentaire). </a:t>
            </a:r>
          </a:p>
          <a:p>
            <a:pPr>
              <a:spcBef>
                <a:spcPts val="600"/>
              </a:spcBef>
              <a:buFont typeface="Arial" charset="0"/>
              <a:buChar char="•"/>
              <a:defRPr/>
            </a:pPr>
            <a:endParaRPr lang="fr-FR" sz="1700" dirty="0"/>
          </a:p>
        </p:txBody>
      </p:sp>
    </p:spTree>
    <p:extLst>
      <p:ext uri="{BB962C8B-B14F-4D97-AF65-F5344CB8AC3E}">
        <p14:creationId xmlns:p14="http://schemas.microsoft.com/office/powerpoint/2010/main" val="2640063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535" y="1707694"/>
            <a:ext cx="7330409" cy="4086864"/>
          </a:xfrm>
          <a:prstGeom prst="rect">
            <a:avLst/>
          </a:prstGeom>
        </p:spPr>
      </p:pic>
      <p:sp>
        <p:nvSpPr>
          <p:cNvPr id="4" name="ZoneTexte 3"/>
          <p:cNvSpPr txBox="1"/>
          <p:nvPr/>
        </p:nvSpPr>
        <p:spPr>
          <a:xfrm>
            <a:off x="1997241" y="1015197"/>
            <a:ext cx="4244939" cy="715581"/>
          </a:xfrm>
          <a:prstGeom prst="rect">
            <a:avLst/>
          </a:prstGeom>
          <a:noFill/>
        </p:spPr>
        <p:txBody>
          <a:bodyPr wrap="square" rtlCol="0">
            <a:spAutoFit/>
          </a:bodyPr>
          <a:lstStyle/>
          <a:p>
            <a:r>
              <a:rPr lang="fr-FR" sz="1350" b="1" dirty="0" err="1"/>
              <a:t>Heat</a:t>
            </a:r>
            <a:r>
              <a:rPr lang="fr-FR" sz="1350" b="1" dirty="0"/>
              <a:t> Index 41 de la NOAA (HI41)</a:t>
            </a:r>
          </a:p>
          <a:p>
            <a:r>
              <a:rPr lang="fr-FR" sz="1350" dirty="0"/>
              <a:t>correspond  par exemple à     32°C et 70% hum</a:t>
            </a:r>
          </a:p>
          <a:p>
            <a:r>
              <a:rPr lang="fr-FR" sz="1350" dirty="0"/>
              <a:t>			34 ° et 55% hum</a:t>
            </a:r>
          </a:p>
        </p:txBody>
      </p:sp>
      <p:sp>
        <p:nvSpPr>
          <p:cNvPr id="5" name="ZoneTexte 4"/>
          <p:cNvSpPr txBox="1"/>
          <p:nvPr/>
        </p:nvSpPr>
        <p:spPr>
          <a:xfrm>
            <a:off x="7529209" y="5205514"/>
            <a:ext cx="1397177" cy="300082"/>
          </a:xfrm>
          <a:prstGeom prst="rect">
            <a:avLst/>
          </a:prstGeom>
          <a:noFill/>
        </p:spPr>
        <p:txBody>
          <a:bodyPr wrap="none" rtlCol="0">
            <a:spAutoFit/>
          </a:bodyPr>
          <a:lstStyle/>
          <a:p>
            <a:r>
              <a:rPr lang="fr-FR" sz="1350" dirty="0"/>
              <a:t>source Wikipédia</a:t>
            </a:r>
          </a:p>
        </p:txBody>
      </p:sp>
    </p:spTree>
    <p:extLst>
      <p:ext uri="{BB962C8B-B14F-4D97-AF65-F5344CB8AC3E}">
        <p14:creationId xmlns:p14="http://schemas.microsoft.com/office/powerpoint/2010/main" val="169079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AA88636-ED28-7DBC-E1AD-DAA308152673}"/>
              </a:ext>
            </a:extLst>
          </p:cNvPr>
          <p:cNvSpPr>
            <a:spLocks noGrp="1"/>
          </p:cNvSpPr>
          <p:nvPr>
            <p:ph type="title"/>
          </p:nvPr>
        </p:nvSpPr>
        <p:spPr>
          <a:xfrm>
            <a:off x="350041" y="586855"/>
            <a:ext cx="2401025" cy="3387497"/>
          </a:xfrm>
        </p:spPr>
        <p:txBody>
          <a:bodyPr anchor="b">
            <a:normAutofit/>
          </a:bodyPr>
          <a:lstStyle/>
          <a:p>
            <a:pPr algn="r"/>
            <a:br>
              <a:rPr lang="fr-CH" sz="3200" b="0" i="0" u="none" strike="noStrike">
                <a:solidFill>
                  <a:srgbClr val="FFFFFF"/>
                </a:solidFill>
                <a:effectLst/>
                <a:latin typeface="Calibri" panose="020F0502020204030204" pitchFamily="34" charset="0"/>
              </a:rPr>
            </a:br>
            <a:r>
              <a:rPr lang="fr-CH" sz="3200" b="0" i="0" u="none" strike="noStrike">
                <a:solidFill>
                  <a:srgbClr val="FFFFFF"/>
                </a:solidFill>
                <a:effectLst/>
                <a:latin typeface="Calibri" panose="020F0502020204030204" pitchFamily="34" charset="0"/>
              </a:rPr>
              <a:t>L’évolution de l’indicateur de « chaleur humide »</a:t>
            </a:r>
            <a:br>
              <a:rPr lang="fr-CH" sz="3200" b="0" i="0" u="none" strike="noStrike">
                <a:solidFill>
                  <a:srgbClr val="FFFFFF"/>
                </a:solidFill>
                <a:effectLst/>
                <a:latin typeface="Calibri" panose="020F0502020204030204" pitchFamily="34" charset="0"/>
              </a:rPr>
            </a:br>
            <a:endParaRPr lang="fr-FR" sz="3200">
              <a:solidFill>
                <a:srgbClr val="FFFFFF"/>
              </a:solidFill>
            </a:endParaRPr>
          </a:p>
        </p:txBody>
      </p:sp>
      <p:sp>
        <p:nvSpPr>
          <p:cNvPr id="3" name="Espace réservé du contenu 2">
            <a:extLst>
              <a:ext uri="{FF2B5EF4-FFF2-40B4-BE49-F238E27FC236}">
                <a16:creationId xmlns:a16="http://schemas.microsoft.com/office/drawing/2014/main" id="{5E276F7C-38FD-E1E2-7F39-07DAF9514ACF}"/>
              </a:ext>
            </a:extLst>
          </p:cNvPr>
          <p:cNvSpPr>
            <a:spLocks noGrp="1"/>
          </p:cNvSpPr>
          <p:nvPr>
            <p:ph idx="1"/>
          </p:nvPr>
        </p:nvSpPr>
        <p:spPr>
          <a:xfrm>
            <a:off x="3607694" y="649480"/>
            <a:ext cx="4916510" cy="5546047"/>
          </a:xfrm>
        </p:spPr>
        <p:txBody>
          <a:bodyPr anchor="ctr">
            <a:normAutofit/>
          </a:bodyPr>
          <a:lstStyle/>
          <a:p>
            <a:pPr marL="0" indent="0">
              <a:spcAft>
                <a:spcPts val="0"/>
              </a:spcAft>
              <a:buNone/>
            </a:pPr>
            <a:endParaRPr lang="fr-CH" sz="1600" b="0" i="0" u="none" strike="noStrike">
              <a:effectLst/>
              <a:latin typeface="Calibri" panose="020F0502020204030204" pitchFamily="34" charset="0"/>
            </a:endParaRPr>
          </a:p>
          <a:p>
            <a:pPr marL="0" indent="0">
              <a:spcAft>
                <a:spcPts val="0"/>
              </a:spcAft>
              <a:buNone/>
            </a:pPr>
            <a:r>
              <a:rPr lang="fr-CH" sz="1600" b="0" i="0" u="none" strike="noStrike">
                <a:effectLst/>
                <a:latin typeface="Calibri" panose="020F0502020204030204" pitchFamily="34" charset="0"/>
              </a:rPr>
              <a:t>La « chaleur humide », combinaison de la chaleur et de l’humidité, est abordée via le Heat Index (HI) dans le chapitre 12 du rapport du Groupe 1. Lorsque le Heat Index dépasse le seuil des 41 degrés, l’évapotranspiration devient particulièrement difficile, et le degré de dangerosité ne permet plus de travail en extérieur ni de sortie prolongée.</a:t>
            </a:r>
          </a:p>
          <a:p>
            <a:pPr marL="0" indent="0">
              <a:spcAft>
                <a:spcPts val="0"/>
              </a:spcAft>
              <a:buNone/>
            </a:pPr>
            <a:r>
              <a:rPr lang="fr-CH" sz="1600" b="0" i="0" u="none" strike="noStrike">
                <a:effectLst/>
                <a:latin typeface="Calibri" panose="020F0502020204030204" pitchFamily="34" charset="0"/>
              </a:rPr>
              <a:t>Il est à souligner qu’à compter d’un nombre de jours dépassant quelques semaines on passe d’une habitabilité dégradée d’une région à une habitabilité compromise si les travaux en extérieur y deviennent impossibles pour une durée longue.</a:t>
            </a:r>
          </a:p>
          <a:p>
            <a:pPr marL="0" indent="0">
              <a:spcAft>
                <a:spcPts val="0"/>
              </a:spcAft>
              <a:buNone/>
            </a:pPr>
            <a:r>
              <a:rPr lang="fr-CH" sz="1600" b="0" i="0" u="none" strike="noStrike">
                <a:effectLst/>
                <a:latin typeface="Calibri" panose="020F0502020204030204" pitchFamily="34" charset="0"/>
              </a:rPr>
              <a:t>Les simulations et projections sur lesquelles s’appuient le groupe de travail 1 par zone géographique (voir tableaux ci-joint), montrent que plusieurs zones pourraient atteindre un nombre très important de jours supérieur à 41 degrés selon le scénario retenu.</a:t>
            </a:r>
          </a:p>
          <a:p>
            <a:pPr marL="0" indent="0">
              <a:spcAft>
                <a:spcPts val="0"/>
              </a:spcAft>
              <a:buNone/>
            </a:pPr>
            <a:r>
              <a:rPr lang="fr-CH" sz="1600" b="0" i="0" u="none" strike="noStrike">
                <a:effectLst/>
                <a:latin typeface="Calibri" panose="020F0502020204030204" pitchFamily="34" charset="0"/>
              </a:rPr>
              <a:t>Les zones géographiques concernées se situent essentiellement entre les tropiques même si l’ensemble des zones sont impactées.</a:t>
            </a:r>
          </a:p>
          <a:p>
            <a:endParaRPr lang="fr-FR" sz="1600"/>
          </a:p>
        </p:txBody>
      </p:sp>
    </p:spTree>
    <p:extLst>
      <p:ext uri="{BB962C8B-B14F-4D97-AF65-F5344CB8AC3E}">
        <p14:creationId xmlns:p14="http://schemas.microsoft.com/office/powerpoint/2010/main" val="115584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06B2392-5658-1609-D032-1E219E99ACFA}"/>
              </a:ext>
            </a:extLst>
          </p:cNvPr>
          <p:cNvSpPr>
            <a:spLocks noGrp="1"/>
          </p:cNvSpPr>
          <p:nvPr>
            <p:ph idx="1"/>
          </p:nvPr>
        </p:nvSpPr>
        <p:spPr>
          <a:xfrm>
            <a:off x="3607694" y="649480"/>
            <a:ext cx="4916510" cy="5546047"/>
          </a:xfrm>
        </p:spPr>
        <p:txBody>
          <a:bodyPr anchor="ctr">
            <a:normAutofit/>
          </a:bodyPr>
          <a:lstStyle/>
          <a:p>
            <a:pPr indent="0">
              <a:buNone/>
            </a:pPr>
            <a:r>
              <a:rPr lang="fr-CH" sz="1300" b="0" i="0" u="none" strike="noStrike" dirty="0">
                <a:effectLst/>
              </a:rPr>
              <a:t>Concernant la zone du Nord de l’Amérique du Sud, à horizon 2041-2060, le nombre de jours annuels au-delà des 41 degrés de HI serait estimé entre 100 et 200 pour le scénario 2.6 et entre 150 et 250  pour le scénario 8.5. A horizon 2100, le nombre de jours annuels au-delà de 41 degrés de HI serait estimé entre 100 et 210 pour le scénario 2.6 et entre 260 et 320 pour le scénario 8.5. </a:t>
            </a:r>
          </a:p>
          <a:p>
            <a:pPr indent="0">
              <a:spcAft>
                <a:spcPts val="0"/>
              </a:spcAft>
              <a:buNone/>
            </a:pPr>
            <a:r>
              <a:rPr lang="fr-CH" sz="1300" b="0" i="0" u="none" strike="noStrike" dirty="0">
                <a:effectLst/>
              </a:rPr>
              <a:t>Concernant la zone d’Asie du Sud-Est, à horizon 2041-2060, le nombre de jours annuels au-delà des 41 degrés de HI serait estimé entre 50 et 100 pour le scénario 2.6 et entre 80 et 150  pour le scénario 8.5. A horizon 2100, le nombre de jours annuels au-delà de 41 degrés de HI serait estimé entre 50 et 110 pour le scénario 2.6 et entre 140 et 240 pour le scénario 8.5. </a:t>
            </a:r>
          </a:p>
          <a:p>
            <a:pPr indent="0">
              <a:spcAft>
                <a:spcPts val="0"/>
              </a:spcAft>
              <a:buNone/>
            </a:pPr>
            <a:r>
              <a:rPr lang="fr-CH" sz="1300" b="0" i="0" u="none" strike="noStrike" dirty="0">
                <a:effectLst/>
              </a:rPr>
              <a:t>Concernant la zone d’Afrique Centrale, à horizon 2041-2060, le nombre de jours annuels au-delà des 41 degrés de HI serait estimé entre 40 et 100 pour le scénario 2.6 et entre 50 et 160  pour le scénario 8.5. A horizon 2100, le nombre de jours annuels au-delà de 41 degrés de HI serait estimé entre 40 et 110 pour le scénario 2.6 et entre 140 et 290 pour le scénario 8.5. </a:t>
            </a:r>
          </a:p>
          <a:p>
            <a:pPr indent="0">
              <a:spcAft>
                <a:spcPts val="0"/>
              </a:spcAft>
              <a:buNone/>
            </a:pPr>
            <a:r>
              <a:rPr lang="fr-CH" sz="1300" b="0" i="0" u="none" strike="noStrike" dirty="0">
                <a:effectLst/>
              </a:rPr>
              <a:t>Concernant la zone Méditerranée à horizon 2041-2060, le nombre de jours annuels au-delà des 41 degrés de HI serait estimé entre 0 et 10 pour le scénario 2.6 et entre 0 et 20  pour le scénario 8.5. A horizon 2100, le nombre de jours annuels au-delà de 41 degrés de HI serait estimé entre 0 et 10 pour le scénario 2.6 et entre 20 et 60 pour le scénario 8.5.  </a:t>
            </a:r>
          </a:p>
          <a:p>
            <a:endParaRPr lang="fr-FR" sz="1300" dirty="0"/>
          </a:p>
        </p:txBody>
      </p:sp>
    </p:spTree>
    <p:extLst>
      <p:ext uri="{BB962C8B-B14F-4D97-AF65-F5344CB8AC3E}">
        <p14:creationId xmlns:p14="http://schemas.microsoft.com/office/powerpoint/2010/main" val="283021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653" y="915403"/>
            <a:ext cx="5583771" cy="5038049"/>
          </a:xfrm>
          <a:prstGeom prst="rect">
            <a:avLst/>
          </a:prstGeom>
        </p:spPr>
      </p:pic>
      <p:sp>
        <p:nvSpPr>
          <p:cNvPr id="2" name="ZoneTexte 1"/>
          <p:cNvSpPr txBox="1"/>
          <p:nvPr/>
        </p:nvSpPr>
        <p:spPr>
          <a:xfrm>
            <a:off x="315515" y="1449576"/>
            <a:ext cx="5836431" cy="3000821"/>
          </a:xfrm>
          <a:prstGeom prst="rect">
            <a:avLst/>
          </a:prstGeom>
          <a:noFill/>
        </p:spPr>
        <p:txBody>
          <a:bodyPr wrap="square" rtlCol="0">
            <a:spAutoFit/>
          </a:bodyPr>
          <a:lstStyle/>
          <a:p>
            <a:r>
              <a:rPr lang="fr-FR" sz="1350" b="1" dirty="0"/>
              <a:t>Niche de l’homme : </a:t>
            </a:r>
          </a:p>
          <a:p>
            <a:r>
              <a:rPr lang="fr-FR" sz="1350" b="1" dirty="0"/>
              <a:t>	plus adapté (vert foncé) </a:t>
            </a:r>
          </a:p>
          <a:p>
            <a:r>
              <a:rPr lang="fr-FR" sz="1350" b="1" dirty="0"/>
              <a:t>	moins adaptée (vert clair) </a:t>
            </a:r>
          </a:p>
          <a:p>
            <a:endParaRPr lang="fr-FR" sz="1350" b="1" dirty="0"/>
          </a:p>
          <a:p>
            <a:endParaRPr lang="fr-FR" sz="1350" dirty="0"/>
          </a:p>
          <a:p>
            <a:r>
              <a:rPr lang="fr-FR" sz="1350" b="1" dirty="0"/>
              <a:t>A : dans la situation actuelle</a:t>
            </a:r>
          </a:p>
          <a:p>
            <a:endParaRPr lang="fr-FR" sz="1350" b="1" dirty="0"/>
          </a:p>
          <a:p>
            <a:r>
              <a:rPr lang="fr-FR" sz="1350" b="1" dirty="0"/>
              <a:t>B : en 2070 dans le scénario RCP8.5</a:t>
            </a:r>
          </a:p>
          <a:p>
            <a:endParaRPr lang="fr-FR" sz="1350" b="1" dirty="0"/>
          </a:p>
          <a:p>
            <a:r>
              <a:rPr lang="fr-FR" sz="1350" b="1" dirty="0"/>
              <a:t>C : répartition de la population </a:t>
            </a:r>
          </a:p>
          <a:p>
            <a:r>
              <a:rPr lang="fr-FR" sz="1350" b="1" dirty="0"/>
              <a:t>(différence entre les deux cartes) </a:t>
            </a:r>
          </a:p>
          <a:p>
            <a:r>
              <a:rPr lang="fr-FR" sz="1350" b="1" dirty="0"/>
              <a:t>dans l’hypothèse  où les migrations se feraient</a:t>
            </a:r>
          </a:p>
          <a:p>
            <a:r>
              <a:rPr lang="fr-FR" sz="1350" b="1" dirty="0"/>
              <a:t>selon la distribution historique stable de la température</a:t>
            </a:r>
          </a:p>
          <a:p>
            <a:r>
              <a:rPr lang="fr-FR" sz="1350" b="1" dirty="0"/>
              <a:t>(des zones  </a:t>
            </a:r>
            <a:r>
              <a:rPr lang="fr-FR" sz="1350" b="1" dirty="0">
                <a:solidFill>
                  <a:srgbClr val="D66A43"/>
                </a:solidFill>
              </a:rPr>
              <a:t>oranges</a:t>
            </a:r>
            <a:r>
              <a:rPr lang="fr-FR" sz="1350" b="1" dirty="0"/>
              <a:t> vers les zones  </a:t>
            </a:r>
            <a:r>
              <a:rPr lang="fr-FR" sz="1350" b="1" dirty="0">
                <a:solidFill>
                  <a:srgbClr val="00B050"/>
                </a:solidFill>
              </a:rPr>
              <a:t>vertes</a:t>
            </a:r>
            <a:r>
              <a:rPr lang="fr-FR" sz="1350" b="1" dirty="0"/>
              <a:t>)</a:t>
            </a:r>
          </a:p>
        </p:txBody>
      </p:sp>
      <p:sp>
        <p:nvSpPr>
          <p:cNvPr id="4" name="Rectangle 3"/>
          <p:cNvSpPr/>
          <p:nvPr/>
        </p:nvSpPr>
        <p:spPr>
          <a:xfrm>
            <a:off x="75010" y="857250"/>
            <a:ext cx="3469652" cy="484748"/>
          </a:xfrm>
          <a:prstGeom prst="rect">
            <a:avLst/>
          </a:prstGeom>
        </p:spPr>
        <p:txBody>
          <a:bodyPr wrap="square">
            <a:spAutoFit/>
          </a:bodyPr>
          <a:lstStyle/>
          <a:p>
            <a:r>
              <a:rPr lang="fr-FR" sz="1200" i="1" dirty="0"/>
              <a:t>M-A </a:t>
            </a:r>
            <a:r>
              <a:rPr lang="fr-FR" sz="1200" i="1" dirty="0" err="1"/>
              <a:t>Mélières</a:t>
            </a:r>
            <a:r>
              <a:rPr lang="fr-FR" sz="1200" i="1" dirty="0"/>
              <a:t> « Climat » 9/03/2022, MBS Montpellier</a:t>
            </a:r>
            <a:r>
              <a:rPr lang="fr-FR" sz="1350" i="1" dirty="0"/>
              <a:t> </a:t>
            </a:r>
            <a:endParaRPr lang="fr-FR" sz="1350" dirty="0"/>
          </a:p>
        </p:txBody>
      </p:sp>
    </p:spTree>
    <p:extLst>
      <p:ext uri="{BB962C8B-B14F-4D97-AF65-F5344CB8AC3E}">
        <p14:creationId xmlns:p14="http://schemas.microsoft.com/office/powerpoint/2010/main" val="89246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8"/>
          <p:cNvSpPr txBox="1">
            <a:spLocks noGrp="1"/>
          </p:cNvSpPr>
          <p:nvPr>
            <p:ph type="body" idx="1"/>
          </p:nvPr>
        </p:nvSpPr>
        <p:spPr>
          <a:xfrm>
            <a:off x="2350" y="1370150"/>
            <a:ext cx="9132900" cy="5208600"/>
          </a:xfrm>
          <a:prstGeom prst="rect">
            <a:avLst/>
          </a:prstGeom>
          <a:noFill/>
          <a:ln>
            <a:noFill/>
          </a:ln>
        </p:spPr>
        <p:txBody>
          <a:bodyPr spcFirstLastPara="1" wrap="square" lIns="274300" tIns="182875" rIns="274300" bIns="182875" anchor="t" anchorCtr="0">
            <a:noAutofit/>
          </a:bodyPr>
          <a:lstStyle/>
          <a:p>
            <a:pPr marL="0" lvl="0" indent="0" algn="ctr" rtl="0">
              <a:lnSpc>
                <a:spcPct val="116666"/>
              </a:lnSpc>
              <a:spcBef>
                <a:spcPts val="800"/>
              </a:spcBef>
              <a:spcAft>
                <a:spcPts val="0"/>
              </a:spcAft>
              <a:buNone/>
            </a:pPr>
            <a:r>
              <a:rPr lang="en-US" sz="14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Etat</a:t>
            </a:r>
            <a:r>
              <a:rPr lang="en-US" sz="1400" dirty="0">
                <a:solidFill>
                  <a:schemeClr val="dk1"/>
                </a:solidFill>
                <a:latin typeface="Roboto Light" panose="02000000000000000000" pitchFamily="2" charset="0"/>
                <a:ea typeface="Roboto Light" panose="02000000000000000000" pitchFamily="2" charset="0"/>
                <a:cs typeface="Helvetica Neue Light"/>
                <a:sym typeface="Helvetica Neue Light"/>
              </a:rPr>
              <a:t> des </a:t>
            </a:r>
            <a:r>
              <a:rPr lang="en-US" sz="14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lieux</a:t>
            </a:r>
            <a:r>
              <a:rPr lang="en-US" sz="1400" dirty="0">
                <a:solidFill>
                  <a:schemeClr val="dk1"/>
                </a:solidFill>
                <a:latin typeface="Roboto Light" panose="02000000000000000000" pitchFamily="2" charset="0"/>
                <a:ea typeface="Roboto Light" panose="02000000000000000000" pitchFamily="2" charset="0"/>
                <a:cs typeface="Helvetica Neue Light"/>
                <a:sym typeface="Helvetica Neue Light"/>
              </a:rPr>
              <a:t> </a:t>
            </a:r>
            <a:r>
              <a:rPr lang="en-US" sz="14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environnemental</a:t>
            </a:r>
            <a:r>
              <a:rPr lang="en-US" sz="1400" dirty="0">
                <a:solidFill>
                  <a:schemeClr val="dk1"/>
                </a:solidFill>
                <a:latin typeface="Roboto Light" panose="02000000000000000000" pitchFamily="2" charset="0"/>
                <a:ea typeface="Roboto Light" panose="02000000000000000000" pitchFamily="2" charset="0"/>
                <a:cs typeface="Helvetica Neue Light"/>
                <a:sym typeface="Helvetica Neue Light"/>
              </a:rPr>
              <a:t> : la </a:t>
            </a:r>
            <a:r>
              <a:rPr lang="en-US" sz="14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Biosphère</a:t>
            </a:r>
            <a:r>
              <a:rPr lang="en-US" sz="1400" dirty="0">
                <a:solidFill>
                  <a:schemeClr val="dk1"/>
                </a:solidFill>
                <a:latin typeface="Roboto Light" panose="02000000000000000000" pitchFamily="2" charset="0"/>
                <a:ea typeface="Roboto Light" panose="02000000000000000000" pitchFamily="2" charset="0"/>
                <a:cs typeface="Helvetica Neue Light"/>
                <a:sym typeface="Helvetica Neue Light"/>
              </a:rPr>
              <a:t> à </a:t>
            </a:r>
            <a:r>
              <a:rPr lang="en-US" sz="14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l’âge</a:t>
            </a:r>
            <a:r>
              <a:rPr lang="en-US" sz="1400" dirty="0">
                <a:solidFill>
                  <a:schemeClr val="dk1"/>
                </a:solidFill>
                <a:latin typeface="Roboto Light" panose="02000000000000000000" pitchFamily="2" charset="0"/>
                <a:ea typeface="Roboto Light" panose="02000000000000000000" pitchFamily="2" charset="0"/>
                <a:cs typeface="Helvetica Neue Light"/>
                <a:sym typeface="Helvetica Neue Light"/>
              </a:rPr>
              <a:t> de </a:t>
            </a:r>
            <a:r>
              <a:rPr lang="en-US" sz="14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l’Anthropocène</a:t>
            </a:r>
            <a:endParaRPr sz="1400" dirty="0">
              <a:latin typeface="Roboto Light" panose="02000000000000000000" pitchFamily="2" charset="0"/>
              <a:ea typeface="Roboto Light" panose="02000000000000000000" pitchFamily="2" charset="0"/>
              <a:cs typeface="Helvetica Neue Light"/>
              <a:sym typeface="Helvetica Neue Light"/>
            </a:endParaRPr>
          </a:p>
        </p:txBody>
      </p:sp>
      <p:sp>
        <p:nvSpPr>
          <p:cNvPr id="414" name="Google Shape;414;p48"/>
          <p:cNvSpPr txBox="1">
            <a:spLocks noGrp="1"/>
          </p:cNvSpPr>
          <p:nvPr>
            <p:ph type="title"/>
          </p:nvPr>
        </p:nvSpPr>
        <p:spPr>
          <a:xfrm>
            <a:off x="2240280" y="6600"/>
            <a:ext cx="4617295" cy="792189"/>
          </a:xfrm>
          <a:prstGeom prst="rect">
            <a:avLst/>
          </a:prstGeom>
          <a:noFill/>
          <a:ln>
            <a:noFill/>
          </a:ln>
        </p:spPr>
        <p:txBody>
          <a:bodyPr spcFirstLastPara="1" wrap="square" lIns="90000" tIns="46800" rIns="90000" bIns="46800" anchor="ctr" anchorCtr="0">
            <a:noAutofit/>
          </a:bodyPr>
          <a:lstStyle/>
          <a:p>
            <a:pPr marL="0" lvl="0" indent="0" algn="ctr" rtl="0">
              <a:lnSpc>
                <a:spcPct val="100000"/>
              </a:lnSpc>
              <a:spcBef>
                <a:spcPts val="0"/>
              </a:spcBef>
              <a:spcAft>
                <a:spcPts val="0"/>
              </a:spcAft>
              <a:buSzPts val="3200"/>
              <a:buNone/>
            </a:pPr>
            <a:r>
              <a:rPr lang="fr-CH" sz="1800" dirty="0">
                <a:solidFill>
                  <a:schemeClr val="dk1"/>
                </a:solidFill>
                <a:latin typeface="Roboto" panose="02000000000000000000" pitchFamily="2" charset="0"/>
                <a:ea typeface="Roboto" panose="02000000000000000000" pitchFamily="2" charset="0"/>
                <a:cs typeface="Helvetica Neue"/>
                <a:sym typeface="Helvetica Neue"/>
              </a:rPr>
              <a:t>1</a:t>
            </a:r>
            <a:r>
              <a:rPr lang="fr-CH" sz="1800" baseline="30000" dirty="0">
                <a:solidFill>
                  <a:schemeClr val="dk1"/>
                </a:solidFill>
                <a:latin typeface="Roboto" panose="02000000000000000000" pitchFamily="2" charset="0"/>
                <a:ea typeface="Roboto" panose="02000000000000000000" pitchFamily="2" charset="0"/>
                <a:cs typeface="Helvetica Neue"/>
                <a:sym typeface="Helvetica Neue"/>
              </a:rPr>
              <a:t>ère</a:t>
            </a:r>
            <a:r>
              <a:rPr lang="fr-CH" sz="1800" dirty="0">
                <a:solidFill>
                  <a:schemeClr val="dk1"/>
                </a:solidFill>
                <a:latin typeface="Roboto" panose="02000000000000000000" pitchFamily="2" charset="0"/>
                <a:ea typeface="Roboto" panose="02000000000000000000" pitchFamily="2" charset="0"/>
                <a:cs typeface="Helvetica Neue"/>
                <a:sym typeface="Helvetica Neue"/>
              </a:rPr>
              <a:t> phase de l’Anthropocène</a:t>
            </a:r>
            <a:endParaRPr sz="1800" dirty="0">
              <a:solidFill>
                <a:schemeClr val="dk1"/>
              </a:solidFill>
              <a:latin typeface="Roboto" panose="02000000000000000000" pitchFamily="2" charset="0"/>
              <a:ea typeface="Roboto" panose="02000000000000000000" pitchFamily="2" charset="0"/>
              <a:cs typeface="Helvetica Neue"/>
              <a:sym typeface="Helvetica Neue"/>
            </a:endParaRPr>
          </a:p>
        </p:txBody>
      </p:sp>
      <p:sp>
        <p:nvSpPr>
          <p:cNvPr id="415" name="Google Shape;415;p48"/>
          <p:cNvSpPr/>
          <p:nvPr/>
        </p:nvSpPr>
        <p:spPr>
          <a:xfrm>
            <a:off x="0" y="6578750"/>
            <a:ext cx="9144000" cy="2793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6" name="Google Shape;416;p48"/>
          <p:cNvCxnSpPr/>
          <p:nvPr/>
        </p:nvCxnSpPr>
        <p:spPr>
          <a:xfrm>
            <a:off x="2240280" y="0"/>
            <a:ext cx="6600" cy="1370400"/>
          </a:xfrm>
          <a:prstGeom prst="straightConnector1">
            <a:avLst/>
          </a:prstGeom>
          <a:noFill/>
          <a:ln w="28575" cap="flat" cmpd="sng">
            <a:solidFill>
              <a:srgbClr val="CFE2F3"/>
            </a:solidFill>
            <a:prstDash val="solid"/>
            <a:round/>
            <a:headEnd type="none" w="med" len="med"/>
            <a:tailEnd type="none" w="med" len="med"/>
          </a:ln>
        </p:spPr>
      </p:cxnSp>
      <p:cxnSp>
        <p:nvCxnSpPr>
          <p:cNvPr id="417" name="Google Shape;417;p48"/>
          <p:cNvCxnSpPr/>
          <p:nvPr/>
        </p:nvCxnSpPr>
        <p:spPr>
          <a:xfrm flipH="1">
            <a:off x="100" y="1344325"/>
            <a:ext cx="9137400" cy="25800"/>
          </a:xfrm>
          <a:prstGeom prst="straightConnector1">
            <a:avLst/>
          </a:prstGeom>
          <a:noFill/>
          <a:ln w="28575" cap="flat" cmpd="sng">
            <a:solidFill>
              <a:srgbClr val="CFE2F3"/>
            </a:solidFill>
            <a:prstDash val="solid"/>
            <a:round/>
            <a:headEnd type="none" w="med" len="med"/>
            <a:tailEnd type="none" w="med" len="med"/>
          </a:ln>
        </p:spPr>
      </p:cxnSp>
      <p:sp>
        <p:nvSpPr>
          <p:cNvPr id="418" name="Google Shape;418;p48"/>
          <p:cNvSpPr txBox="1"/>
          <p:nvPr/>
        </p:nvSpPr>
        <p:spPr>
          <a:xfrm>
            <a:off x="2878137" y="3490912"/>
            <a:ext cx="138000" cy="9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9" name="Google Shape;419;p48"/>
          <p:cNvSpPr txBox="1"/>
          <p:nvPr/>
        </p:nvSpPr>
        <p:spPr>
          <a:xfrm>
            <a:off x="2878137" y="3490912"/>
            <a:ext cx="138000" cy="9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20" name="Google Shape;420;p48"/>
          <p:cNvPicPr preferRelativeResize="0"/>
          <p:nvPr/>
        </p:nvPicPr>
        <p:blipFill rotWithShape="1">
          <a:blip r:embed="rId3">
            <a:alphaModFix/>
          </a:blip>
          <a:srcRect/>
          <a:stretch/>
        </p:blipFill>
        <p:spPr>
          <a:xfrm>
            <a:off x="901885" y="1090850"/>
            <a:ext cx="7373366" cy="5433776"/>
          </a:xfrm>
          <a:prstGeom prst="rect">
            <a:avLst/>
          </a:prstGeom>
          <a:noFill/>
          <a:ln>
            <a:noFill/>
          </a:ln>
        </p:spPr>
      </p:pic>
      <p:sp>
        <p:nvSpPr>
          <p:cNvPr id="421" name="Google Shape;421;p48"/>
          <p:cNvSpPr txBox="1">
            <a:spLocks noGrp="1"/>
          </p:cNvSpPr>
          <p:nvPr>
            <p:ph type="sldNum" idx="12"/>
          </p:nvPr>
        </p:nvSpPr>
        <p:spPr>
          <a:xfrm>
            <a:off x="11100" y="6578825"/>
            <a:ext cx="9094200" cy="27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pPr marL="0" lvl="0" indent="0" algn="ctr" rtl="0">
                <a:spcBef>
                  <a:spcPts val="0"/>
                </a:spcBef>
                <a:spcAft>
                  <a:spcPts val="0"/>
                </a:spcAft>
                <a:buClr>
                  <a:srgbClr val="000000"/>
                </a:buClr>
                <a:buSzPts val="1100"/>
                <a:buFont typeface="Arial"/>
                <a:buNone/>
              </a:pPr>
              <a:t>2</a:t>
            </a:fld>
            <a:endParaRPr/>
          </a:p>
        </p:txBody>
      </p:sp>
      <p:sp>
        <p:nvSpPr>
          <p:cNvPr id="422" name="Google Shape;422;p48"/>
          <p:cNvSpPr txBox="1"/>
          <p:nvPr/>
        </p:nvSpPr>
        <p:spPr>
          <a:xfrm>
            <a:off x="6857700" y="0"/>
            <a:ext cx="2286300" cy="1344300"/>
          </a:xfrm>
          <a:prstGeom prst="rect">
            <a:avLst/>
          </a:prstGeom>
          <a:noFill/>
          <a:ln w="2857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2000"/>
              </a:lnSpc>
              <a:spcBef>
                <a:spcPts val="0"/>
              </a:spcBef>
              <a:spcAft>
                <a:spcPts val="0"/>
              </a:spcAft>
              <a:buNone/>
            </a:pPr>
            <a:endParaRPr dirty="0">
              <a:solidFill>
                <a:schemeClr val="dk1"/>
              </a:solidFill>
              <a:latin typeface="Roboto Light" panose="02000000000000000000" pitchFamily="2" charset="0"/>
              <a:ea typeface="Roboto Light" panose="02000000000000000000" pitchFamily="2" charset="0"/>
              <a:cs typeface="Helvetica Neue Light"/>
              <a:sym typeface="Helvetica Neue Light"/>
            </a:endParaRPr>
          </a:p>
        </p:txBody>
      </p:sp>
    </p:spTree>
    <p:extLst>
      <p:ext uri="{BB962C8B-B14F-4D97-AF65-F5344CB8AC3E}">
        <p14:creationId xmlns:p14="http://schemas.microsoft.com/office/powerpoint/2010/main" val="23433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16" y="1200149"/>
            <a:ext cx="8469431" cy="3248691"/>
          </a:xfrm>
          <a:prstGeom prst="rect">
            <a:avLst/>
          </a:prstGeom>
        </p:spPr>
      </p:pic>
      <p:sp>
        <p:nvSpPr>
          <p:cNvPr id="2" name="ZoneTexte 1"/>
          <p:cNvSpPr txBox="1"/>
          <p:nvPr/>
        </p:nvSpPr>
        <p:spPr>
          <a:xfrm>
            <a:off x="298940" y="4514740"/>
            <a:ext cx="8687151" cy="1338828"/>
          </a:xfrm>
          <a:prstGeom prst="rect">
            <a:avLst/>
          </a:prstGeom>
          <a:noFill/>
        </p:spPr>
        <p:txBody>
          <a:bodyPr wrap="square" rtlCol="0">
            <a:spAutoFit/>
          </a:bodyPr>
          <a:lstStyle/>
          <a:p>
            <a:r>
              <a:rPr lang="fr-FR" sz="1350" b="1" dirty="0"/>
              <a:t>Température moyenne annuelle ≥ 29°C :</a:t>
            </a:r>
            <a:endParaRPr lang="fr-FR" sz="1350" dirty="0"/>
          </a:p>
          <a:p>
            <a:r>
              <a:rPr lang="fr-FR" sz="1350" b="1" dirty="0"/>
              <a:t>actuel</a:t>
            </a:r>
            <a:r>
              <a:rPr lang="fr-FR" sz="1350" dirty="0"/>
              <a:t> : 			</a:t>
            </a:r>
            <a:r>
              <a:rPr lang="fr-FR" sz="1350" b="1" dirty="0"/>
              <a:t>zone noire</a:t>
            </a:r>
          </a:p>
          <a:p>
            <a:r>
              <a:rPr lang="fr-FR" sz="1350" b="1" dirty="0"/>
              <a:t>en 2070 </a:t>
            </a:r>
            <a:r>
              <a:rPr lang="fr-FR" sz="1350" dirty="0"/>
              <a:t>  (Scénario RCP8.5): 	</a:t>
            </a:r>
            <a:r>
              <a:rPr lang="fr-FR" sz="1350" b="1" dirty="0"/>
              <a:t>zone hachurée marron </a:t>
            </a:r>
            <a:r>
              <a:rPr lang="fr-FR" sz="1350" dirty="0"/>
              <a:t>– </a:t>
            </a:r>
          </a:p>
          <a:p>
            <a:r>
              <a:rPr lang="fr-FR" sz="1350" dirty="0"/>
              <a:t>	</a:t>
            </a:r>
            <a:r>
              <a:rPr lang="fr-FR" sz="1350" i="1" dirty="0"/>
              <a:t>Sans migration cette zone abriterait 3,5 milliards de personne (scénario SSP3 du développement démographique</a:t>
            </a:r>
          </a:p>
          <a:p>
            <a:r>
              <a:rPr lang="fr-FR" sz="1350" i="1" dirty="0"/>
              <a:t>	Résultat relié à la slide 64 , où on voit que le SSP3 a l’augmentation démographique la plus forte))</a:t>
            </a:r>
          </a:p>
        </p:txBody>
      </p:sp>
      <p:sp>
        <p:nvSpPr>
          <p:cNvPr id="4" name="Rectangle 3"/>
          <p:cNvSpPr/>
          <p:nvPr/>
        </p:nvSpPr>
        <p:spPr>
          <a:xfrm>
            <a:off x="75010" y="857250"/>
            <a:ext cx="3469652" cy="484748"/>
          </a:xfrm>
          <a:prstGeom prst="rect">
            <a:avLst/>
          </a:prstGeom>
        </p:spPr>
        <p:txBody>
          <a:bodyPr wrap="square">
            <a:spAutoFit/>
          </a:bodyPr>
          <a:lstStyle/>
          <a:p>
            <a:r>
              <a:rPr lang="fr-FR" sz="1200" i="1" dirty="0"/>
              <a:t>M-A </a:t>
            </a:r>
            <a:r>
              <a:rPr lang="fr-FR" sz="1200" i="1" dirty="0" err="1"/>
              <a:t>Mélières</a:t>
            </a:r>
            <a:r>
              <a:rPr lang="fr-FR" sz="1200" i="1" dirty="0"/>
              <a:t> « Climat » 9/03/2022, MBS Montpellier</a:t>
            </a:r>
            <a:r>
              <a:rPr lang="fr-FR" sz="1350" i="1" dirty="0"/>
              <a:t> </a:t>
            </a:r>
            <a:endParaRPr lang="fr-FR" sz="1350" dirty="0"/>
          </a:p>
        </p:txBody>
      </p:sp>
      <p:sp>
        <p:nvSpPr>
          <p:cNvPr id="5" name="ZoneTexte 4"/>
          <p:cNvSpPr txBox="1"/>
          <p:nvPr/>
        </p:nvSpPr>
        <p:spPr>
          <a:xfrm>
            <a:off x="6936699" y="5570527"/>
            <a:ext cx="2049392" cy="300082"/>
          </a:xfrm>
          <a:prstGeom prst="rect">
            <a:avLst/>
          </a:prstGeom>
          <a:noFill/>
        </p:spPr>
        <p:txBody>
          <a:bodyPr wrap="square" rtlCol="0">
            <a:spAutoFit/>
          </a:bodyPr>
          <a:lstStyle/>
          <a:p>
            <a:r>
              <a:rPr lang="fr-FR" sz="1350" i="1" dirty="0"/>
              <a:t>Source : Chi Xu et al. 2019</a:t>
            </a:r>
          </a:p>
        </p:txBody>
      </p:sp>
    </p:spTree>
    <p:extLst>
      <p:ext uri="{BB962C8B-B14F-4D97-AF65-F5344CB8AC3E}">
        <p14:creationId xmlns:p14="http://schemas.microsoft.com/office/powerpoint/2010/main" val="969468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33B0C0-A5B4-EE7E-0B3A-998679C87C20}"/>
              </a:ext>
            </a:extLst>
          </p:cNvPr>
          <p:cNvPicPr>
            <a:picLocks noChangeAspect="1"/>
          </p:cNvPicPr>
          <p:nvPr/>
        </p:nvPicPr>
        <p:blipFill>
          <a:blip r:embed="rId2"/>
          <a:stretch>
            <a:fillRect/>
          </a:stretch>
        </p:blipFill>
        <p:spPr>
          <a:xfrm>
            <a:off x="1042987" y="1385887"/>
            <a:ext cx="7358063" cy="4598789"/>
          </a:xfrm>
          <a:prstGeom prst="rect">
            <a:avLst/>
          </a:prstGeom>
        </p:spPr>
      </p:pic>
      <p:sp>
        <p:nvSpPr>
          <p:cNvPr id="7" name="ZoneTexte 6">
            <a:extLst>
              <a:ext uri="{FF2B5EF4-FFF2-40B4-BE49-F238E27FC236}">
                <a16:creationId xmlns:a16="http://schemas.microsoft.com/office/drawing/2014/main" id="{7005100B-B0A7-6D2D-F8C9-1D91A1ED3EBB}"/>
              </a:ext>
            </a:extLst>
          </p:cNvPr>
          <p:cNvSpPr txBox="1"/>
          <p:nvPr/>
        </p:nvSpPr>
        <p:spPr>
          <a:xfrm>
            <a:off x="385763" y="914401"/>
            <a:ext cx="1659429" cy="507831"/>
          </a:xfrm>
          <a:prstGeom prst="rect">
            <a:avLst/>
          </a:prstGeom>
          <a:noFill/>
        </p:spPr>
        <p:txBody>
          <a:bodyPr wrap="none" rtlCol="0">
            <a:spAutoFit/>
          </a:bodyPr>
          <a:lstStyle/>
          <a:p>
            <a:r>
              <a:rPr lang="fr-FR" sz="1350" i="1" dirty="0">
                <a:solidFill>
                  <a:srgbClr val="FF0000"/>
                </a:solidFill>
              </a:rPr>
              <a:t>Klinger &amp; </a:t>
            </a:r>
            <a:r>
              <a:rPr lang="fr-FR" sz="1350" i="1" dirty="0" err="1">
                <a:solidFill>
                  <a:srgbClr val="FF0000"/>
                </a:solidFill>
              </a:rPr>
              <a:t>Rian</a:t>
            </a:r>
            <a:r>
              <a:rPr lang="fr-FR" sz="1350" i="1" dirty="0">
                <a:solidFill>
                  <a:srgbClr val="FF0000"/>
                </a:solidFill>
              </a:rPr>
              <a:t> , 2022</a:t>
            </a:r>
          </a:p>
          <a:p>
            <a:endParaRPr lang="fr-FR" sz="1350" dirty="0"/>
          </a:p>
        </p:txBody>
      </p:sp>
      <p:sp>
        <p:nvSpPr>
          <p:cNvPr id="8" name="ZoneTexte 7">
            <a:extLst>
              <a:ext uri="{FF2B5EF4-FFF2-40B4-BE49-F238E27FC236}">
                <a16:creationId xmlns:a16="http://schemas.microsoft.com/office/drawing/2014/main" id="{EF4448EC-17E3-0AC9-8469-1890799A44FE}"/>
              </a:ext>
            </a:extLst>
          </p:cNvPr>
          <p:cNvSpPr txBox="1"/>
          <p:nvPr/>
        </p:nvSpPr>
        <p:spPr>
          <a:xfrm>
            <a:off x="3228975" y="942975"/>
            <a:ext cx="4071114" cy="300082"/>
          </a:xfrm>
          <a:prstGeom prst="rect">
            <a:avLst/>
          </a:prstGeom>
          <a:noFill/>
        </p:spPr>
        <p:txBody>
          <a:bodyPr wrap="none" rtlCol="0">
            <a:spAutoFit/>
          </a:bodyPr>
          <a:lstStyle/>
          <a:p>
            <a:r>
              <a:rPr lang="fr-FR" sz="1350" dirty="0"/>
              <a:t>Population distribution </a:t>
            </a:r>
            <a:r>
              <a:rPr lang="fr-FR" sz="1350" dirty="0" err="1"/>
              <a:t>within</a:t>
            </a:r>
            <a:r>
              <a:rPr lang="fr-FR" sz="1350" dirty="0"/>
              <a:t> the </a:t>
            </a:r>
            <a:r>
              <a:rPr lang="fr-FR" sz="1350" dirty="0" err="1"/>
              <a:t>human</a:t>
            </a:r>
            <a:r>
              <a:rPr lang="fr-FR" sz="1350" dirty="0"/>
              <a:t> </a:t>
            </a:r>
            <a:r>
              <a:rPr lang="fr-FR" sz="1350" dirty="0" err="1"/>
              <a:t>climate</a:t>
            </a:r>
            <a:r>
              <a:rPr lang="fr-FR" sz="1350" dirty="0"/>
              <a:t> niche</a:t>
            </a:r>
          </a:p>
        </p:txBody>
      </p:sp>
    </p:spTree>
    <p:extLst>
      <p:ext uri="{BB962C8B-B14F-4D97-AF65-F5344CB8AC3E}">
        <p14:creationId xmlns:p14="http://schemas.microsoft.com/office/powerpoint/2010/main" val="927866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001821-EE59-39E2-553F-BD0E07E53AAB}"/>
              </a:ext>
            </a:extLst>
          </p:cNvPr>
          <p:cNvPicPr>
            <a:picLocks noChangeAspect="1"/>
          </p:cNvPicPr>
          <p:nvPr/>
        </p:nvPicPr>
        <p:blipFill>
          <a:blip r:embed="rId2"/>
          <a:stretch>
            <a:fillRect/>
          </a:stretch>
        </p:blipFill>
        <p:spPr>
          <a:xfrm>
            <a:off x="509754" y="1118248"/>
            <a:ext cx="8534233" cy="5402902"/>
          </a:xfrm>
          <a:prstGeom prst="rect">
            <a:avLst/>
          </a:prstGeom>
        </p:spPr>
      </p:pic>
      <p:sp>
        <p:nvSpPr>
          <p:cNvPr id="5" name="ZoneTexte 4">
            <a:extLst>
              <a:ext uri="{FF2B5EF4-FFF2-40B4-BE49-F238E27FC236}">
                <a16:creationId xmlns:a16="http://schemas.microsoft.com/office/drawing/2014/main" id="{E8060C96-B5A0-CF04-A15F-3739865A3A12}"/>
              </a:ext>
            </a:extLst>
          </p:cNvPr>
          <p:cNvSpPr txBox="1"/>
          <p:nvPr/>
        </p:nvSpPr>
        <p:spPr>
          <a:xfrm>
            <a:off x="257175" y="1185863"/>
            <a:ext cx="1659429" cy="507831"/>
          </a:xfrm>
          <a:prstGeom prst="rect">
            <a:avLst/>
          </a:prstGeom>
          <a:noFill/>
        </p:spPr>
        <p:txBody>
          <a:bodyPr wrap="none" rtlCol="0">
            <a:spAutoFit/>
          </a:bodyPr>
          <a:lstStyle/>
          <a:p>
            <a:r>
              <a:rPr lang="fr-FR" sz="1350" i="1" dirty="0">
                <a:solidFill>
                  <a:srgbClr val="FF0000"/>
                </a:solidFill>
              </a:rPr>
              <a:t>Klinger &amp; </a:t>
            </a:r>
            <a:r>
              <a:rPr lang="fr-FR" sz="1350" i="1" dirty="0" err="1">
                <a:solidFill>
                  <a:srgbClr val="FF0000"/>
                </a:solidFill>
              </a:rPr>
              <a:t>Rian</a:t>
            </a:r>
            <a:r>
              <a:rPr lang="fr-FR" sz="1350" i="1" dirty="0">
                <a:solidFill>
                  <a:srgbClr val="FF0000"/>
                </a:solidFill>
              </a:rPr>
              <a:t> , 2022</a:t>
            </a:r>
          </a:p>
          <a:p>
            <a:endParaRPr lang="fr-FR" sz="1350" dirty="0"/>
          </a:p>
        </p:txBody>
      </p:sp>
    </p:spTree>
    <p:extLst>
      <p:ext uri="{BB962C8B-B14F-4D97-AF65-F5344CB8AC3E}">
        <p14:creationId xmlns:p14="http://schemas.microsoft.com/office/powerpoint/2010/main" val="340430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030953C-9785-C08B-70A6-A58883585132}"/>
              </a:ext>
            </a:extLst>
          </p:cNvPr>
          <p:cNvPicPr>
            <a:picLocks noChangeAspect="1"/>
          </p:cNvPicPr>
          <p:nvPr/>
        </p:nvPicPr>
        <p:blipFill>
          <a:blip r:embed="rId2"/>
          <a:stretch>
            <a:fillRect/>
          </a:stretch>
        </p:blipFill>
        <p:spPr>
          <a:xfrm>
            <a:off x="2936383" y="1088848"/>
            <a:ext cx="5972263" cy="4680304"/>
          </a:xfrm>
          <a:prstGeom prst="rect">
            <a:avLst/>
          </a:prstGeom>
        </p:spPr>
      </p:pic>
      <p:sp>
        <p:nvSpPr>
          <p:cNvPr id="4" name="ZoneTexte 3">
            <a:extLst>
              <a:ext uri="{FF2B5EF4-FFF2-40B4-BE49-F238E27FC236}">
                <a16:creationId xmlns:a16="http://schemas.microsoft.com/office/drawing/2014/main" id="{68F712CA-145E-4715-C9A5-E77D365C3D65}"/>
              </a:ext>
            </a:extLst>
          </p:cNvPr>
          <p:cNvSpPr txBox="1"/>
          <p:nvPr/>
        </p:nvSpPr>
        <p:spPr>
          <a:xfrm>
            <a:off x="106252" y="1330550"/>
            <a:ext cx="3221853" cy="3624069"/>
          </a:xfrm>
          <a:prstGeom prst="rect">
            <a:avLst/>
          </a:prstGeom>
          <a:noFill/>
        </p:spPr>
        <p:txBody>
          <a:bodyPr wrap="square" rtlCol="0">
            <a:spAutoFit/>
          </a:bodyPr>
          <a:lstStyle/>
          <a:p>
            <a:r>
              <a:rPr lang="fr-FR" sz="1350" b="1" dirty="0"/>
              <a:t>Répartition  de population en fonction</a:t>
            </a:r>
          </a:p>
          <a:p>
            <a:r>
              <a:rPr lang="fr-FR" sz="1350" b="1" dirty="0"/>
              <a:t>de la température (annuelle sur continent) </a:t>
            </a:r>
          </a:p>
          <a:p>
            <a:r>
              <a:rPr lang="fr-FR" sz="1350" b="1" dirty="0"/>
              <a:t> - Estimation par tranche de 0,2°C - </a:t>
            </a:r>
          </a:p>
          <a:p>
            <a:endParaRPr lang="fr-FR" sz="1350" b="1" dirty="0"/>
          </a:p>
          <a:p>
            <a:r>
              <a:rPr lang="fr-FR" sz="1350" b="1" dirty="0"/>
              <a:t>De  -10°C   à    0°C :	       noir</a:t>
            </a:r>
          </a:p>
          <a:p>
            <a:r>
              <a:rPr lang="fr-FR" sz="1350" b="1" dirty="0">
                <a:solidFill>
                  <a:srgbClr val="003AB1"/>
                </a:solidFill>
              </a:rPr>
              <a:t>          0°C   à   +10°C </a:t>
            </a:r>
            <a:r>
              <a:rPr lang="fr-FR" sz="1350" b="1" dirty="0"/>
              <a:t>:     </a:t>
            </a:r>
            <a:r>
              <a:rPr lang="fr-FR" sz="1350" b="1" dirty="0">
                <a:solidFill>
                  <a:srgbClr val="003AB1"/>
                </a:solidFill>
              </a:rPr>
              <a:t>bleu</a:t>
            </a:r>
          </a:p>
          <a:p>
            <a:r>
              <a:rPr lang="fr-FR" sz="1350" b="1" dirty="0"/>
              <a:t>      </a:t>
            </a:r>
            <a:r>
              <a:rPr lang="fr-FR" sz="1350" b="1" dirty="0">
                <a:solidFill>
                  <a:srgbClr val="00B050"/>
                </a:solidFill>
              </a:rPr>
              <a:t>+10°C   à  +20°C :      vert</a:t>
            </a:r>
          </a:p>
          <a:p>
            <a:r>
              <a:rPr lang="fr-FR" sz="1350" b="1">
                <a:solidFill>
                  <a:srgbClr val="B65000"/>
                </a:solidFill>
              </a:rPr>
              <a:t>      +</a:t>
            </a:r>
            <a:r>
              <a:rPr lang="fr-FR" sz="1350" b="1" dirty="0">
                <a:solidFill>
                  <a:srgbClr val="B65000"/>
                </a:solidFill>
              </a:rPr>
              <a:t>20°C à 30°C </a:t>
            </a:r>
            <a:r>
              <a:rPr lang="fr-FR" sz="1350" b="1">
                <a:solidFill>
                  <a:srgbClr val="B65000"/>
                </a:solidFill>
              </a:rPr>
              <a:t>:           marron</a:t>
            </a:r>
            <a:endParaRPr lang="fr-FR" sz="1350" b="1" dirty="0">
              <a:solidFill>
                <a:srgbClr val="B65000"/>
              </a:solidFill>
            </a:endParaRPr>
          </a:p>
          <a:p>
            <a:endParaRPr lang="fr-FR" sz="1350" b="1" dirty="0">
              <a:solidFill>
                <a:srgbClr val="B65000"/>
              </a:solidFill>
            </a:endParaRPr>
          </a:p>
          <a:p>
            <a:r>
              <a:rPr lang="fr-FR" sz="1350" b="1" dirty="0"/>
              <a:t>1 - On s’aperçoit que la population</a:t>
            </a:r>
          </a:p>
          <a:p>
            <a:r>
              <a:rPr lang="fr-FR" sz="1350" b="1" dirty="0"/>
              <a:t>qui vit dans les tropiques (20°C à 30°C)</a:t>
            </a:r>
          </a:p>
          <a:p>
            <a:r>
              <a:rPr lang="fr-FR" sz="1350" b="1" dirty="0"/>
              <a:t>est nettement plus importante que dans </a:t>
            </a:r>
          </a:p>
          <a:p>
            <a:r>
              <a:rPr lang="fr-FR" sz="1350" b="1" dirty="0"/>
              <a:t>les moyennes latitudes (+10 à 20°C). </a:t>
            </a:r>
          </a:p>
          <a:p>
            <a:endParaRPr lang="fr-FR" sz="1350" b="1" dirty="0"/>
          </a:p>
          <a:p>
            <a:r>
              <a:rPr lang="fr-FR" sz="1350" b="1" dirty="0"/>
              <a:t>2 - Pas de population au dessus de +30°C</a:t>
            </a:r>
          </a:p>
          <a:p>
            <a:endParaRPr lang="fr-FR" sz="1350" b="1" dirty="0"/>
          </a:p>
          <a:p>
            <a:endParaRPr lang="fr-FR" sz="1350" dirty="0"/>
          </a:p>
        </p:txBody>
      </p:sp>
    </p:spTree>
    <p:extLst>
      <p:ext uri="{BB962C8B-B14F-4D97-AF65-F5344CB8AC3E}">
        <p14:creationId xmlns:p14="http://schemas.microsoft.com/office/powerpoint/2010/main" val="3605376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2" descr="Snow Globe art">
            <a:extLst>
              <a:ext uri="{FF2B5EF4-FFF2-40B4-BE49-F238E27FC236}">
                <a16:creationId xmlns:a16="http://schemas.microsoft.com/office/drawing/2014/main" id="{0A2181D0-9744-C995-2818-3D77E669CF55}"/>
              </a:ext>
            </a:extLst>
          </p:cNvPr>
          <p:cNvPicPr>
            <a:picLocks noChangeAspect="1"/>
          </p:cNvPicPr>
          <p:nvPr/>
        </p:nvPicPr>
        <p:blipFill rotWithShape="1">
          <a:blip r:embed="rId2"/>
          <a:srcRect l="19655" r="3352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ZoneTexte 1">
            <a:extLst>
              <a:ext uri="{FF2B5EF4-FFF2-40B4-BE49-F238E27FC236}">
                <a16:creationId xmlns:a16="http://schemas.microsoft.com/office/drawing/2014/main" id="{95A5E782-2909-6017-3AB6-29EAB54CC4AB}"/>
              </a:ext>
            </a:extLst>
          </p:cNvPr>
          <p:cNvSpPr txBox="1"/>
          <p:nvPr/>
        </p:nvSpPr>
        <p:spPr>
          <a:xfrm>
            <a:off x="4741817" y="378823"/>
            <a:ext cx="3773532" cy="5798140"/>
          </a:xfrm>
          <a:prstGeom prst="rect">
            <a:avLst/>
          </a:prstGeom>
        </p:spPr>
        <p:txBody>
          <a:bodyPr vert="horz" lIns="91440" tIns="45720" rIns="91440" bIns="45720" rtlCol="0">
            <a:noAutofit/>
          </a:bodyPr>
          <a:lstStyle/>
          <a:p>
            <a:pPr>
              <a:lnSpc>
                <a:spcPct val="90000"/>
              </a:lnSpc>
              <a:spcAft>
                <a:spcPts val="600"/>
              </a:spcAft>
            </a:pPr>
            <a:r>
              <a:rPr lang="en-US" sz="1400" i="1" dirty="0"/>
              <a:t>Xu et al. 2019  </a:t>
            </a:r>
            <a:r>
              <a:rPr lang="en-US" sz="1400" dirty="0"/>
              <a:t>: </a:t>
            </a:r>
            <a:r>
              <a:rPr lang="en-US" sz="1400" b="1" dirty="0"/>
              <a:t>population densities are, on average, higher in temperate band… </a:t>
            </a:r>
          </a:p>
          <a:p>
            <a:pPr>
              <a:lnSpc>
                <a:spcPct val="90000"/>
              </a:lnSpc>
              <a:spcAft>
                <a:spcPts val="600"/>
              </a:spcAft>
            </a:pPr>
            <a:r>
              <a:rPr lang="en-US" sz="1400" dirty="0"/>
              <a:t>This finding would indicate that temperate band is more suitable. </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i="1" dirty="0"/>
              <a:t>Klinger &amp; Rian , 2022</a:t>
            </a:r>
          </a:p>
          <a:p>
            <a:pPr indent="-228600">
              <a:lnSpc>
                <a:spcPct val="90000"/>
              </a:lnSpc>
              <a:spcAft>
                <a:spcPts val="600"/>
              </a:spcAft>
              <a:buFont typeface="Arial" panose="020B0604020202020204" pitchFamily="34" charset="0"/>
              <a:buChar char="•"/>
            </a:pPr>
            <a:r>
              <a:rPr lang="en-US" sz="1400" dirty="0"/>
              <a:t>…Yet the warm band has a larger human population, a larger land area and higher population in regions of high population density.</a:t>
            </a:r>
          </a:p>
          <a:p>
            <a:pPr indent="-228600">
              <a:lnSpc>
                <a:spcPct val="90000"/>
              </a:lnSpc>
              <a:spcAft>
                <a:spcPts val="600"/>
              </a:spcAft>
              <a:buFont typeface="Arial" panose="020B0604020202020204" pitchFamily="34" charset="0"/>
              <a:buChar char="•"/>
            </a:pPr>
            <a:r>
              <a:rPr lang="en-US" sz="1400" dirty="0"/>
              <a:t>In addition, the ratio of warm to temperate population densities have also changed significantly over time.</a:t>
            </a:r>
          </a:p>
          <a:p>
            <a:pPr indent="-228600">
              <a:lnSpc>
                <a:spcPct val="90000"/>
              </a:lnSpc>
              <a:spcAft>
                <a:spcPts val="600"/>
              </a:spcAft>
              <a:buFont typeface="Arial" panose="020B0604020202020204" pitchFamily="34" charset="0"/>
              <a:buChar char="•"/>
            </a:pPr>
            <a:r>
              <a:rPr lang="en-US" sz="1400" b="1" dirty="0"/>
              <a:t>All these findings argue against higher suitability for the temperate range and suggest that the human climate niche may be broader and warmer</a:t>
            </a:r>
            <a:r>
              <a:rPr lang="en-US" sz="1400" dirty="0"/>
              <a:t>. </a:t>
            </a:r>
          </a:p>
          <a:p>
            <a:pPr indent="-228600">
              <a:lnSpc>
                <a:spcPct val="90000"/>
              </a:lnSpc>
              <a:spcAft>
                <a:spcPts val="600"/>
              </a:spcAft>
              <a:buFont typeface="Arial" panose="020B0604020202020204" pitchFamily="34" charset="0"/>
              <a:buChar char="•"/>
            </a:pPr>
            <a:r>
              <a:rPr lang="en-US" sz="1400" b="1" dirty="0"/>
              <a:t>The large decrease in population density from the 26-28°C range to the 28-30°C range is consistent with the concept that temperatures above 30°C are significantly less suitable for human.  </a:t>
            </a:r>
          </a:p>
          <a:p>
            <a:pPr indent="-228600">
              <a:lnSpc>
                <a:spcPct val="90000"/>
              </a:lnSpc>
              <a:spcAft>
                <a:spcPts val="600"/>
              </a:spcAft>
              <a:buFont typeface="Arial" panose="020B0604020202020204" pitchFamily="34" charset="0"/>
              <a:buChar char="•"/>
            </a:pPr>
            <a:r>
              <a:rPr lang="en-US" sz="1400" dirty="0"/>
              <a:t>Even if half the population already lives at T&gt;20°C, « moving » some of them to conditions outside the range of any prior human experience will bring physiological harm, crop failure, and ecological damage.</a:t>
            </a:r>
          </a:p>
        </p:txBody>
      </p:sp>
    </p:spTree>
    <p:extLst>
      <p:ext uri="{BB962C8B-B14F-4D97-AF65-F5344CB8AC3E}">
        <p14:creationId xmlns:p14="http://schemas.microsoft.com/office/powerpoint/2010/main" val="2932958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FC3F9A9-7DEA-904D-8DCF-26D1272EBA12}"/>
              </a:ext>
            </a:extLst>
          </p:cNvPr>
          <p:cNvSpPr>
            <a:spLocks noGrp="1"/>
          </p:cNvSpPr>
          <p:nvPr>
            <p:ph type="title"/>
          </p:nvPr>
        </p:nvSpPr>
        <p:spPr>
          <a:xfrm>
            <a:off x="350041" y="586855"/>
            <a:ext cx="2401025" cy="3387497"/>
          </a:xfrm>
        </p:spPr>
        <p:txBody>
          <a:bodyPr anchor="b">
            <a:normAutofit/>
          </a:bodyPr>
          <a:lstStyle/>
          <a:p>
            <a:pPr algn="r"/>
            <a:r>
              <a:rPr lang="fr-FR" sz="3500">
                <a:solidFill>
                  <a:srgbClr val="FFFFFF"/>
                </a:solidFill>
              </a:rPr>
              <a:t>Climat et action : difficultés</a:t>
            </a:r>
          </a:p>
        </p:txBody>
      </p:sp>
      <p:sp>
        <p:nvSpPr>
          <p:cNvPr id="3" name="Espace réservé du contenu 2">
            <a:extLst>
              <a:ext uri="{FF2B5EF4-FFF2-40B4-BE49-F238E27FC236}">
                <a16:creationId xmlns:a16="http://schemas.microsoft.com/office/drawing/2014/main" id="{3833339B-9EEA-BB4B-B5D5-E430C0939B09}"/>
              </a:ext>
            </a:extLst>
          </p:cNvPr>
          <p:cNvSpPr>
            <a:spLocks noGrp="1"/>
          </p:cNvSpPr>
          <p:nvPr>
            <p:ph idx="1"/>
          </p:nvPr>
        </p:nvSpPr>
        <p:spPr>
          <a:xfrm>
            <a:off x="3607694" y="649480"/>
            <a:ext cx="4916510" cy="5546047"/>
          </a:xfrm>
        </p:spPr>
        <p:txBody>
          <a:bodyPr anchor="ctr">
            <a:normAutofit/>
          </a:bodyPr>
          <a:lstStyle/>
          <a:p>
            <a:r>
              <a:rPr lang="fr-FR" sz="1700"/>
              <a:t>Obstacles juridiques :</a:t>
            </a:r>
          </a:p>
          <a:p>
            <a:endParaRPr lang="fr-FR" sz="1700"/>
          </a:p>
          <a:p>
            <a:pPr lvl="1"/>
            <a:r>
              <a:rPr lang="fr-FR" sz="1700"/>
              <a:t>La CCNUCC : article 3 : « Il convient d’éviter </a:t>
            </a:r>
            <a:br>
              <a:rPr lang="fr-FR" sz="1700"/>
            </a:br>
            <a:r>
              <a:rPr lang="fr-FR" sz="1700"/>
              <a:t>que les mesures prises pour lutter </a:t>
            </a:r>
            <a:br>
              <a:rPr lang="fr-FR" sz="1700"/>
            </a:br>
            <a:r>
              <a:rPr lang="fr-FR" sz="1700"/>
              <a:t>contre les changements climatiques, </a:t>
            </a:r>
            <a:br>
              <a:rPr lang="fr-FR" sz="1700"/>
            </a:br>
            <a:r>
              <a:rPr lang="fr-FR" sz="1700"/>
              <a:t>y compris les mesures unilatérales, </a:t>
            </a:r>
            <a:br>
              <a:rPr lang="fr-FR" sz="1700"/>
            </a:br>
            <a:r>
              <a:rPr lang="fr-FR" sz="1700"/>
              <a:t>constituent un moyen d’imposer des discriminations arbitraires ou injustifiables </a:t>
            </a:r>
            <a:br>
              <a:rPr lang="fr-FR" sz="1700"/>
            </a:br>
            <a:r>
              <a:rPr lang="fr-FR" sz="1700"/>
              <a:t>sur le plan du commerce international, </a:t>
            </a:r>
            <a:br>
              <a:rPr lang="fr-FR" sz="1700"/>
            </a:br>
            <a:r>
              <a:rPr lang="fr-FR" sz="1700"/>
              <a:t>ou des entraves déguisées à ce commerce. »</a:t>
            </a:r>
          </a:p>
          <a:p>
            <a:pPr lvl="1"/>
            <a:r>
              <a:rPr lang="fr-FR" sz="1700"/>
              <a:t>Politiques publiques en silos (Commission vise : - 55 % en  2030 (au lieu 40%, par rapport à 1990, Parlement européen – 60 %)</a:t>
            </a:r>
          </a:p>
          <a:p>
            <a:pPr marL="457200" lvl="1" indent="0">
              <a:buNone/>
            </a:pPr>
            <a:endParaRPr lang="fr-FR" sz="1700"/>
          </a:p>
        </p:txBody>
      </p:sp>
    </p:spTree>
    <p:extLst>
      <p:ext uri="{BB962C8B-B14F-4D97-AF65-F5344CB8AC3E}">
        <p14:creationId xmlns:p14="http://schemas.microsoft.com/office/powerpoint/2010/main" val="429272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997324" y="1146412"/>
            <a:ext cx="6760761" cy="2402006"/>
          </a:xfrm>
        </p:spPr>
        <p:txBody>
          <a:bodyPr anchor="b">
            <a:normAutofit fontScale="90000"/>
          </a:bodyPr>
          <a:lstStyle/>
          <a:p>
            <a:pPr algn="l"/>
            <a:r>
              <a:rPr lang="fr-FR" sz="1100" b="1">
                <a:latin typeface="+mn-lt"/>
              </a:rPr>
              <a:t>Les 4 SCÉNARIOS SOCIO-ÉCONOMIQUES : 2 TENDANCES </a:t>
            </a:r>
            <a:br>
              <a:rPr lang="fr-FR" sz="1100">
                <a:latin typeface="+mn-lt"/>
              </a:rPr>
            </a:br>
            <a:br>
              <a:rPr lang="fr-FR" sz="1100">
                <a:latin typeface="+mn-lt"/>
              </a:rPr>
            </a:br>
            <a:r>
              <a:rPr lang="fr-FR" sz="1100" b="1">
                <a:latin typeface="+mn-lt"/>
              </a:rPr>
              <a:t>SSP </a:t>
            </a:r>
            <a:r>
              <a:rPr lang="fr-FR" sz="1100">
                <a:latin typeface="+mn-lt"/>
              </a:rPr>
              <a:t> : </a:t>
            </a:r>
            <a:r>
              <a:rPr lang="fr-FR" sz="1100" i="1">
                <a:latin typeface="+mn-lt"/>
              </a:rPr>
              <a:t>Shared Socioeconomic Pathways </a:t>
            </a:r>
            <a:br>
              <a:rPr lang="fr-FR" sz="1100">
                <a:latin typeface="+mn-lt"/>
              </a:rPr>
            </a:br>
            <a:br>
              <a:rPr lang="fr-FR" sz="1100">
                <a:latin typeface="+mn-lt"/>
              </a:rPr>
            </a:br>
            <a:r>
              <a:rPr lang="fr-FR" sz="1100">
                <a:latin typeface="+mn-lt"/>
              </a:rPr>
              <a:t>The </a:t>
            </a:r>
            <a:r>
              <a:rPr lang="fr-FR" sz="1100" b="1">
                <a:latin typeface="+mn-lt"/>
              </a:rPr>
              <a:t>SSP1 </a:t>
            </a:r>
            <a:r>
              <a:rPr lang="fr-FR" sz="1100">
                <a:latin typeface="+mn-lt"/>
              </a:rPr>
              <a:t>pathway illustrates a world with low population growth, high income and reduced inequalities, food produced in low GHG emission systems, effective land use regulation and high adaptive capacity. </a:t>
            </a:r>
            <a:br>
              <a:rPr lang="fr-FR" sz="1100">
                <a:latin typeface="+mn-lt"/>
              </a:rPr>
            </a:br>
            <a:r>
              <a:rPr lang="fr-FR" sz="1100" b="1" i="1">
                <a:latin typeface="+mn-lt"/>
              </a:rPr>
              <a:t>SSP1 : Croissance population lente, fort revenu, inégalités réduites, production nourriture avec émission GES réduite, régulation forte de l’usage des sols, forte capacité d’adaptation </a:t>
            </a:r>
            <a:br>
              <a:rPr lang="fr-FR" sz="1100" b="1" i="1">
                <a:latin typeface="+mn-lt"/>
              </a:rPr>
            </a:br>
            <a:br>
              <a:rPr lang="fr-FR" sz="1100" b="1" i="1">
                <a:latin typeface="+mn-lt"/>
              </a:rPr>
            </a:br>
            <a:br>
              <a:rPr lang="fr-FR" sz="1100">
                <a:latin typeface="+mn-lt"/>
              </a:rPr>
            </a:br>
            <a:r>
              <a:rPr lang="fr-FR" sz="1100">
                <a:latin typeface="+mn-lt"/>
              </a:rPr>
              <a:t>The </a:t>
            </a:r>
            <a:r>
              <a:rPr lang="fr-FR" sz="1100" b="1">
                <a:latin typeface="+mn-lt"/>
              </a:rPr>
              <a:t>SSP3 </a:t>
            </a:r>
            <a:r>
              <a:rPr lang="fr-FR" sz="1100">
                <a:latin typeface="+mn-lt"/>
              </a:rPr>
              <a:t>pathway has the opposite trends. </a:t>
            </a:r>
            <a:br>
              <a:rPr lang="fr-FR" sz="1100">
                <a:latin typeface="+mn-lt"/>
              </a:rPr>
            </a:br>
            <a:r>
              <a:rPr lang="fr-FR" sz="1100" b="1" i="1">
                <a:latin typeface="+mn-lt"/>
              </a:rPr>
              <a:t>SSP3 : Tendance opposée à SSP1</a:t>
            </a:r>
            <a:br>
              <a:rPr lang="fr-FR" sz="1100" b="1" i="1">
                <a:latin typeface="+mn-lt"/>
              </a:rPr>
            </a:br>
            <a:br>
              <a:rPr lang="fr-FR" sz="1100" b="1" i="1">
                <a:latin typeface="+mn-lt"/>
              </a:rPr>
            </a:br>
            <a:br>
              <a:rPr lang="fr-FR" sz="1100" b="1" i="1">
                <a:latin typeface="+mn-lt"/>
              </a:rPr>
            </a:br>
            <a:r>
              <a:rPr lang="fr-FR" sz="1100" b="1" i="1">
                <a:latin typeface="+mn-lt"/>
              </a:rPr>
              <a:t>Risques plus faibles avec SSP1 comparé à SSP3 , pour le même niveau de réchauffement </a:t>
            </a:r>
            <a:br>
              <a:rPr lang="fr-FR" sz="1100" b="1" i="1">
                <a:latin typeface="+mn-lt"/>
              </a:rPr>
            </a:br>
            <a:br>
              <a:rPr lang="fr-FR" sz="1100" b="1" i="1">
                <a:latin typeface="+mn-lt"/>
              </a:rPr>
            </a:br>
            <a:endParaRPr lang="fr-FR" sz="1100">
              <a:latin typeface="+mn-lt"/>
            </a:endParaRPr>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4374554"/>
            <a:ext cx="9144005"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105491" y="4374554"/>
            <a:ext cx="3038508"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9143988"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4380927"/>
            <a:ext cx="9144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668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7BF10C4-FF0E-DD4B-8FAC-D68B32A360DD}"/>
              </a:ext>
            </a:extLst>
          </p:cNvPr>
          <p:cNvSpPr>
            <a:spLocks noGrp="1"/>
          </p:cNvSpPr>
          <p:nvPr>
            <p:ph type="title"/>
          </p:nvPr>
        </p:nvSpPr>
        <p:spPr>
          <a:xfrm>
            <a:off x="647271" y="1012004"/>
            <a:ext cx="2562119" cy="4795408"/>
          </a:xfrm>
        </p:spPr>
        <p:txBody>
          <a:bodyPr>
            <a:normAutofit/>
          </a:bodyPr>
          <a:lstStyle/>
          <a:p>
            <a:r>
              <a:rPr lang="fr-FR">
                <a:solidFill>
                  <a:srgbClr val="FFFFFF"/>
                </a:solidFill>
              </a:rPr>
              <a:t>Climat et action : difficultés</a:t>
            </a:r>
          </a:p>
        </p:txBody>
      </p:sp>
      <p:graphicFrame>
        <p:nvGraphicFramePr>
          <p:cNvPr id="5" name="Espace réservé du contenu 2">
            <a:extLst>
              <a:ext uri="{FF2B5EF4-FFF2-40B4-BE49-F238E27FC236}">
                <a16:creationId xmlns:a16="http://schemas.microsoft.com/office/drawing/2014/main" id="{1F1E1376-AF25-46AA-895B-81251D5207D8}"/>
              </a:ext>
            </a:extLst>
          </p:cNvPr>
          <p:cNvGraphicFramePr>
            <a:graphicFrameLocks noGrp="1"/>
          </p:cNvGraphicFramePr>
          <p:nvPr>
            <p:ph idx="1"/>
            <p:extLst>
              <p:ext uri="{D42A27DB-BD31-4B8C-83A1-F6EECF244321}">
                <p14:modId xmlns:p14="http://schemas.microsoft.com/office/powerpoint/2010/main" val="793537135"/>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2863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C87548-E7C9-2648-9A27-B2A35C7D3954}"/>
              </a:ext>
            </a:extLst>
          </p:cNvPr>
          <p:cNvSpPr>
            <a:spLocks noGrp="1"/>
          </p:cNvSpPr>
          <p:nvPr>
            <p:ph type="title"/>
          </p:nvPr>
        </p:nvSpPr>
        <p:spPr>
          <a:xfrm>
            <a:off x="350041" y="586855"/>
            <a:ext cx="2401025" cy="3387497"/>
          </a:xfrm>
        </p:spPr>
        <p:txBody>
          <a:bodyPr anchor="b">
            <a:normAutofit/>
          </a:bodyPr>
          <a:lstStyle/>
          <a:p>
            <a:pPr algn="r"/>
            <a:r>
              <a:rPr lang="fr-FR" altLang="fr-FR" sz="3500">
                <a:solidFill>
                  <a:srgbClr val="FFFFFF"/>
                </a:solidFill>
                <a:ea typeface="ＭＳ Ｐゴシック" panose="020B0600070205080204" pitchFamily="34" charset="-128"/>
              </a:rPr>
              <a:t>Biodiversité</a:t>
            </a:r>
            <a:endParaRPr lang="fr-FR" sz="3500">
              <a:solidFill>
                <a:srgbClr val="FFFFFF"/>
              </a:solidFill>
            </a:endParaRPr>
          </a:p>
        </p:txBody>
      </p:sp>
      <p:sp>
        <p:nvSpPr>
          <p:cNvPr id="3" name="Espace réservé du contenu 2">
            <a:extLst>
              <a:ext uri="{FF2B5EF4-FFF2-40B4-BE49-F238E27FC236}">
                <a16:creationId xmlns:a16="http://schemas.microsoft.com/office/drawing/2014/main" id="{442FF353-D4B3-EE41-A3C3-5F2D80A8FBCA}"/>
              </a:ext>
            </a:extLst>
          </p:cNvPr>
          <p:cNvSpPr>
            <a:spLocks noGrp="1"/>
          </p:cNvSpPr>
          <p:nvPr>
            <p:ph idx="1"/>
          </p:nvPr>
        </p:nvSpPr>
        <p:spPr>
          <a:xfrm>
            <a:off x="3607694" y="649480"/>
            <a:ext cx="4916510" cy="5546047"/>
          </a:xfrm>
        </p:spPr>
        <p:txBody>
          <a:bodyPr anchor="ctr">
            <a:normAutofit/>
          </a:bodyPr>
          <a:lstStyle/>
          <a:p>
            <a:pPr marL="457200" lvl="0" indent="0">
              <a:spcBef>
                <a:spcPts val="800"/>
              </a:spcBef>
              <a:buNone/>
            </a:pPr>
            <a:r>
              <a:rPr lang="fr-CH" sz="1600">
                <a:latin typeface="Roboto Light" panose="02000000000000000000" pitchFamily="2" charset="0"/>
                <a:ea typeface="Roboto Light" panose="02000000000000000000" pitchFamily="2" charset="0"/>
                <a:cs typeface="Helvetica Neue Light"/>
                <a:sym typeface="Helvetica Neue Light"/>
              </a:rPr>
              <a:t>Attention, distinguer érosion des populations (1970-2010, réduction de moitié pour vertébrés sauvages) et érosion biodiversité (taux d’érosion désormais 100/1000 fois supérieur à ce qu’il a été dans l’histoire de la Terre). </a:t>
            </a:r>
          </a:p>
          <a:p>
            <a:pPr marL="457200" lvl="0" indent="0">
              <a:spcBef>
                <a:spcPts val="800"/>
              </a:spcBef>
              <a:buNone/>
            </a:pPr>
            <a:r>
              <a:rPr lang="fr-CH" sz="1600">
                <a:latin typeface="Roboto Light" panose="02000000000000000000" pitchFamily="2" charset="0"/>
                <a:ea typeface="Roboto Light" panose="02000000000000000000" pitchFamily="2" charset="0"/>
                <a:cs typeface="Helvetica Neue Light"/>
                <a:sym typeface="Helvetica Neue Light"/>
              </a:rPr>
              <a:t>Dans une région protégée d’Allemagne (63 zones protégées), a établi que 76 à 82 % des insectes volants avaient disparu en 27 ans ; effondrement des populations d’abeilles (Caspar, A. Hallmann, et al., </a:t>
            </a:r>
            <a:r>
              <a:rPr lang="fr-CH" sz="1600" i="1">
                <a:latin typeface="Roboto Light" panose="02000000000000000000" pitchFamily="2" charset="0"/>
                <a:ea typeface="Roboto Light" panose="02000000000000000000" pitchFamily="2" charset="0"/>
                <a:cs typeface="Helvetica Neue Light"/>
                <a:sym typeface="Helvetica Neue Light"/>
              </a:rPr>
              <a:t>More Than 75 Percent decline over 27 years in total flying insect biomass in protected areas”, PLOS ONE</a:t>
            </a:r>
            <a:r>
              <a:rPr lang="fr-CH" sz="1600">
                <a:latin typeface="Roboto Light" panose="02000000000000000000" pitchFamily="2" charset="0"/>
                <a:ea typeface="Roboto Light" panose="02000000000000000000" pitchFamily="2" charset="0"/>
                <a:cs typeface="Helvetica Neue Light"/>
                <a:sym typeface="Helvetica Neue Light"/>
              </a:rPr>
              <a:t>). </a:t>
            </a:r>
          </a:p>
          <a:p>
            <a:pPr marL="457200" lvl="0" indent="0">
              <a:spcBef>
                <a:spcPts val="800"/>
              </a:spcBef>
              <a:buNone/>
            </a:pPr>
            <a:r>
              <a:rPr lang="fr-CH" sz="1600">
                <a:latin typeface="Roboto Light" panose="02000000000000000000" pitchFamily="2" charset="0"/>
                <a:ea typeface="Roboto Light" panose="02000000000000000000" pitchFamily="2" charset="0"/>
                <a:cs typeface="Helvetica Neue Light"/>
                <a:sym typeface="Helvetica Neue Light"/>
              </a:rPr>
              <a:t>Biomasse Insectes = 17 X humains ; taux extinction : double des vertébrés ; aggravation annuelle 1 % ; agricultuture intensive. Plus généralement 41% des espèces d’insectes au monde menacées d’extinction. Avec une réduction annuelle de leur biomasse de 2,5% par an ; base 73 rapports historiques (F. Sanchez-Bayo, et al., </a:t>
            </a:r>
            <a:r>
              <a:rPr lang="fr-CH" sz="1600" i="1">
                <a:latin typeface="Roboto Light" panose="02000000000000000000" pitchFamily="2" charset="0"/>
                <a:ea typeface="Roboto Light" panose="02000000000000000000" pitchFamily="2" charset="0"/>
                <a:cs typeface="Helvetica Neue Light"/>
                <a:sym typeface="Helvetica Neue Light"/>
              </a:rPr>
              <a:t>worldwide decline of the entomofaune : a review of the drivers, biological conservation</a:t>
            </a:r>
            <a:r>
              <a:rPr lang="fr-CH" sz="1600">
                <a:latin typeface="Roboto Light" panose="02000000000000000000" pitchFamily="2" charset="0"/>
                <a:ea typeface="Roboto Light" panose="02000000000000000000" pitchFamily="2" charset="0"/>
                <a:cs typeface="Helvetica Neue Light"/>
                <a:sym typeface="Helvetica Neue Light"/>
              </a:rPr>
              <a:t>). Effondrement de tous écosystèmes.</a:t>
            </a:r>
          </a:p>
          <a:p>
            <a:endParaRPr lang="fr-FR" sz="1600"/>
          </a:p>
        </p:txBody>
      </p:sp>
    </p:spTree>
    <p:extLst>
      <p:ext uri="{BB962C8B-B14F-4D97-AF65-F5344CB8AC3E}">
        <p14:creationId xmlns:p14="http://schemas.microsoft.com/office/powerpoint/2010/main" val="314300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C87548-E7C9-2648-9A27-B2A35C7D3954}"/>
              </a:ext>
            </a:extLst>
          </p:cNvPr>
          <p:cNvSpPr>
            <a:spLocks noGrp="1"/>
          </p:cNvSpPr>
          <p:nvPr>
            <p:ph type="title"/>
          </p:nvPr>
        </p:nvSpPr>
        <p:spPr>
          <a:xfrm>
            <a:off x="350041" y="586855"/>
            <a:ext cx="2401025" cy="3387497"/>
          </a:xfrm>
        </p:spPr>
        <p:txBody>
          <a:bodyPr anchor="b">
            <a:normAutofit/>
          </a:bodyPr>
          <a:lstStyle/>
          <a:p>
            <a:pPr algn="r"/>
            <a:r>
              <a:rPr lang="fr-FR" altLang="fr-FR" sz="3500">
                <a:solidFill>
                  <a:srgbClr val="FFFFFF"/>
                </a:solidFill>
                <a:ea typeface="ＭＳ Ｐゴシック" panose="020B0600070205080204" pitchFamily="34" charset="-128"/>
              </a:rPr>
              <a:t>Biodiversité</a:t>
            </a:r>
            <a:endParaRPr lang="fr-FR" sz="3500">
              <a:solidFill>
                <a:srgbClr val="FFFFFF"/>
              </a:solidFill>
            </a:endParaRPr>
          </a:p>
        </p:txBody>
      </p:sp>
      <p:sp>
        <p:nvSpPr>
          <p:cNvPr id="3" name="Espace réservé du contenu 2">
            <a:extLst>
              <a:ext uri="{FF2B5EF4-FFF2-40B4-BE49-F238E27FC236}">
                <a16:creationId xmlns:a16="http://schemas.microsoft.com/office/drawing/2014/main" id="{442FF353-D4B3-EE41-A3C3-5F2D80A8FBCA}"/>
              </a:ext>
            </a:extLst>
          </p:cNvPr>
          <p:cNvSpPr>
            <a:spLocks noGrp="1"/>
          </p:cNvSpPr>
          <p:nvPr>
            <p:ph idx="1"/>
          </p:nvPr>
        </p:nvSpPr>
        <p:spPr>
          <a:xfrm>
            <a:off x="3607694" y="649480"/>
            <a:ext cx="4916510" cy="5546047"/>
          </a:xfrm>
        </p:spPr>
        <p:txBody>
          <a:bodyPr anchor="ctr">
            <a:normAutofit/>
          </a:bodyPr>
          <a:lstStyle/>
          <a:p>
            <a:pPr marL="457200" lvl="0" indent="0">
              <a:spcBef>
                <a:spcPts val="800"/>
              </a:spcBef>
              <a:buClr>
                <a:schemeClr val="dk1"/>
              </a:buClr>
              <a:buSzPts val="1100"/>
              <a:buNone/>
            </a:pPr>
            <a:r>
              <a:rPr lang="fr-CH" sz="1400">
                <a:latin typeface="Roboto Light" panose="02000000000000000000" pitchFamily="2" charset="0"/>
                <a:ea typeface="Roboto Light" panose="02000000000000000000" pitchFamily="2" charset="0"/>
                <a:cs typeface="Helvetica Neue Light"/>
                <a:sym typeface="Helvetica Neue Light"/>
              </a:rPr>
              <a:t>Pollinisateurs : 2/3 cultures vivrières</a:t>
            </a:r>
          </a:p>
          <a:p>
            <a:pPr marL="457200" lvl="0" indent="0">
              <a:spcBef>
                <a:spcPts val="800"/>
              </a:spcBef>
              <a:buClr>
                <a:schemeClr val="dk1"/>
              </a:buClr>
              <a:buSzPts val="1100"/>
              <a:buNone/>
            </a:pPr>
            <a:r>
              <a:rPr lang="fr-CH" sz="1400">
                <a:latin typeface="Roboto Light" panose="02000000000000000000" pitchFamily="2" charset="0"/>
                <a:ea typeface="Roboto Light" panose="02000000000000000000" pitchFamily="2" charset="0"/>
                <a:cs typeface="Helvetica Neue Light"/>
                <a:sym typeface="Helvetica Neue Light"/>
              </a:rPr>
              <a:t>Grande étude déployée sur environ 28'000 espèces vertébrées : 35% de ces espèces, dont ordinaires, ont vu leur population nettement diminuer en taille et en étendue (habitats).</a:t>
            </a:r>
          </a:p>
          <a:p>
            <a:pPr marL="457200" lvl="0" indent="0">
              <a:spcBef>
                <a:spcPts val="800"/>
              </a:spcBef>
              <a:buClr>
                <a:schemeClr val="dk1"/>
              </a:buClr>
              <a:buSzPts val="1100"/>
              <a:buNone/>
            </a:pPr>
            <a:r>
              <a:rPr lang="fr-CH" sz="1400">
                <a:latin typeface="Roboto Light" panose="02000000000000000000" pitchFamily="2" charset="0"/>
                <a:ea typeface="Roboto Light" panose="02000000000000000000" pitchFamily="2" charset="0"/>
                <a:cs typeface="Helvetica Neue Light"/>
                <a:sym typeface="Helvetica Neue Light"/>
              </a:rPr>
              <a:t> </a:t>
            </a:r>
            <a:br>
              <a:rPr lang="fr-CH" sz="1400">
                <a:latin typeface="Roboto Light" panose="02000000000000000000" pitchFamily="2" charset="0"/>
                <a:ea typeface="Roboto Light" panose="02000000000000000000" pitchFamily="2" charset="0"/>
                <a:cs typeface="Helvetica Neue Light"/>
                <a:sym typeface="Helvetica Neue Light"/>
              </a:rPr>
            </a:br>
            <a:r>
              <a:rPr lang="fr-CH" sz="1400">
                <a:latin typeface="Roboto Light" panose="02000000000000000000" pitchFamily="2" charset="0"/>
                <a:ea typeface="Roboto Light" panose="02000000000000000000" pitchFamily="2" charset="0"/>
                <a:cs typeface="Helvetica Neue Light"/>
                <a:sym typeface="Helvetica Neue Light"/>
              </a:rPr>
              <a:t>En Europe, les oiseaux vivent une situation similaire. 40 à 70% des espèces d’oiseaux et 50 à 85% des habitats naturels européens sont en danger (G. Ceballos et al., “Biological annihilation via the ongoing sixth mass extinction signaled by vertebrate population losses and declines,” </a:t>
            </a:r>
            <a:r>
              <a:rPr lang="fr-CH" sz="1400" u="sng">
                <a:latin typeface="Roboto Light" panose="02000000000000000000" pitchFamily="2" charset="0"/>
                <a:ea typeface="Roboto Light" panose="02000000000000000000" pitchFamily="2" charset="0"/>
                <a:cs typeface="Helvetica Neue Light"/>
                <a:sym typeface="Helvetica Neue Light"/>
                <a:hlinkClick r:id="rId2"/>
              </a:rPr>
              <a:t>www.pnas.org/cgi/doi/10.1073/pnas.1704949114</a:t>
            </a:r>
            <a:r>
              <a:rPr lang="fr-CH" sz="1400">
                <a:latin typeface="Roboto Light" panose="02000000000000000000" pitchFamily="2" charset="0"/>
                <a:ea typeface="Roboto Light" panose="02000000000000000000" pitchFamily="2" charset="0"/>
                <a:cs typeface="Helvetica Neue Light"/>
                <a:sym typeface="Helvetica Neue Light"/>
              </a:rPr>
              <a:t>).</a:t>
            </a:r>
          </a:p>
          <a:p>
            <a:pPr marL="457200" lvl="0" indent="0">
              <a:spcBef>
                <a:spcPts val="800"/>
              </a:spcBef>
              <a:buClr>
                <a:schemeClr val="dk1"/>
              </a:buClr>
              <a:buSzPts val="1100"/>
              <a:buNone/>
            </a:pPr>
            <a:endParaRPr lang="fr-CH" sz="1400">
              <a:latin typeface="Roboto Light" panose="02000000000000000000" pitchFamily="2" charset="0"/>
              <a:ea typeface="Roboto Light" panose="02000000000000000000" pitchFamily="2" charset="0"/>
              <a:cs typeface="Helvetica Neue Light"/>
              <a:sym typeface="Helvetica Neue Light"/>
            </a:endParaRPr>
          </a:p>
          <a:p>
            <a:pPr marL="457200" lvl="0" indent="0">
              <a:spcBef>
                <a:spcPts val="800"/>
              </a:spcBef>
              <a:buClr>
                <a:schemeClr val="dk1"/>
              </a:buClr>
              <a:buSzPts val="1100"/>
              <a:buNone/>
            </a:pPr>
            <a:r>
              <a:rPr lang="fr-CH" sz="1400">
                <a:latin typeface="Roboto Light" panose="02000000000000000000" pitchFamily="2" charset="0"/>
                <a:ea typeface="Roboto Light" panose="02000000000000000000" pitchFamily="2" charset="0"/>
                <a:cs typeface="Helvetica Neue Light"/>
                <a:sym typeface="Helvetica Neue Light"/>
              </a:rPr>
              <a:t>Etude WWF : - 68 % vertébrés (1970 – 2016)</a:t>
            </a:r>
          </a:p>
          <a:p>
            <a:pPr marL="457200" lvl="0" indent="0">
              <a:spcBef>
                <a:spcPts val="800"/>
              </a:spcBef>
              <a:buClr>
                <a:schemeClr val="dk1"/>
              </a:buClr>
              <a:buSzPts val="1100"/>
              <a:buNone/>
            </a:pPr>
            <a:br>
              <a:rPr lang="fr-CH" sz="1400">
                <a:latin typeface="Roboto Light" panose="02000000000000000000" pitchFamily="2" charset="0"/>
                <a:ea typeface="Roboto Light" panose="02000000000000000000" pitchFamily="2" charset="0"/>
                <a:cs typeface="Helvetica Neue Light"/>
                <a:sym typeface="Helvetica Neue Light"/>
              </a:rPr>
            </a:br>
            <a:r>
              <a:rPr lang="fr-CH" sz="1400">
                <a:latin typeface="Roboto Light" panose="02000000000000000000" pitchFamily="2" charset="0"/>
                <a:ea typeface="Roboto Light" panose="02000000000000000000" pitchFamily="2" charset="0"/>
                <a:cs typeface="Helvetica Neue Light"/>
                <a:sym typeface="Helvetica Neue Light"/>
              </a:rPr>
              <a:t>Confirmation par rapport de l’IPBES 2019 :  1/8 M espèces menacées d’extinction (dont ½ quasi disparues)</a:t>
            </a:r>
          </a:p>
          <a:p>
            <a:pPr marL="914400" lvl="0" indent="0">
              <a:spcBef>
                <a:spcPts val="800"/>
              </a:spcBef>
              <a:buClr>
                <a:schemeClr val="dk1"/>
              </a:buClr>
              <a:buSzPts val="1100"/>
              <a:buNone/>
            </a:pPr>
            <a:r>
              <a:rPr lang="fr-CH" sz="1400">
                <a:latin typeface="Roboto Light" panose="02000000000000000000" pitchFamily="2" charset="0"/>
                <a:ea typeface="Roboto Light" panose="02000000000000000000" pitchFamily="2" charset="0"/>
                <a:cs typeface="Helvetica Neue Light"/>
                <a:sym typeface="Helvetica Neue Light"/>
              </a:rPr>
              <a:t>Le vivant est comparable à une vieille voiture qui ne cesse de perdre boulons et tôles tout en continuant à rouler … Pour combien de temps encore?</a:t>
            </a:r>
            <a:endParaRPr lang="fr-CH" sz="1400">
              <a:latin typeface="Helvetica Neue"/>
              <a:ea typeface="Helvetica Neue"/>
              <a:cs typeface="Helvetica Neue"/>
              <a:sym typeface="Helvetica Neue"/>
            </a:endParaRPr>
          </a:p>
          <a:p>
            <a:endParaRPr lang="fr-FR" sz="1400"/>
          </a:p>
        </p:txBody>
      </p:sp>
    </p:spTree>
    <p:extLst>
      <p:ext uri="{BB962C8B-B14F-4D97-AF65-F5344CB8AC3E}">
        <p14:creationId xmlns:p14="http://schemas.microsoft.com/office/powerpoint/2010/main" val="1788443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9"/>
          <p:cNvSpPr txBox="1">
            <a:spLocks noGrp="1"/>
          </p:cNvSpPr>
          <p:nvPr>
            <p:ph type="body" idx="1"/>
          </p:nvPr>
        </p:nvSpPr>
        <p:spPr>
          <a:xfrm>
            <a:off x="2350" y="1370150"/>
            <a:ext cx="9132900" cy="5208600"/>
          </a:xfrm>
          <a:prstGeom prst="rect">
            <a:avLst/>
          </a:prstGeom>
          <a:noFill/>
          <a:ln>
            <a:noFill/>
          </a:ln>
        </p:spPr>
        <p:txBody>
          <a:bodyPr spcFirstLastPara="1" wrap="square" lIns="274300" tIns="182875" rIns="274300" bIns="182875" anchor="t" anchorCtr="0">
            <a:noAutofit/>
          </a:bodyPr>
          <a:lstStyle/>
          <a:p>
            <a:pPr marL="457200" lvl="0" indent="0" algn="just" rtl="0">
              <a:lnSpc>
                <a:spcPct val="116666"/>
              </a:lnSpc>
              <a:spcBef>
                <a:spcPts val="800"/>
              </a:spcBef>
              <a:spcAft>
                <a:spcPts val="0"/>
              </a:spcAft>
              <a:buNone/>
            </a:pPr>
            <a:r>
              <a:rPr lang="en-US" sz="1700">
                <a:latin typeface="Helvetica Neue Light"/>
                <a:ea typeface="Helvetica Neue Light"/>
                <a:cs typeface="Helvetica Neue Light"/>
                <a:sym typeface="Helvetica Neue Light"/>
              </a:rPr>
              <a:t> </a:t>
            </a:r>
            <a:endParaRPr sz="1700">
              <a:latin typeface="Helvetica Neue Light"/>
              <a:ea typeface="Helvetica Neue Light"/>
              <a:cs typeface="Helvetica Neue Light"/>
              <a:sym typeface="Helvetica Neue Light"/>
            </a:endParaRPr>
          </a:p>
        </p:txBody>
      </p:sp>
      <p:sp>
        <p:nvSpPr>
          <p:cNvPr id="428" name="Google Shape;428;p49"/>
          <p:cNvSpPr/>
          <p:nvPr/>
        </p:nvSpPr>
        <p:spPr>
          <a:xfrm>
            <a:off x="0" y="6578700"/>
            <a:ext cx="9144000" cy="2793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9"/>
          <p:cNvSpPr txBox="1"/>
          <p:nvPr/>
        </p:nvSpPr>
        <p:spPr>
          <a:xfrm>
            <a:off x="0" y="6578700"/>
            <a:ext cx="9137400" cy="279300"/>
          </a:xfrm>
          <a:prstGeom prst="rect">
            <a:avLst/>
          </a:prstGeom>
          <a:noFill/>
          <a:ln>
            <a:noFill/>
          </a:ln>
        </p:spPr>
        <p:txBody>
          <a:bodyPr spcFirstLastPara="1" wrap="square" lIns="91425" tIns="91425" rIns="91425" bIns="91425" anchor="ctr" anchorCtr="0">
            <a:noAutofit/>
          </a:bodyPr>
          <a:lstStyle/>
          <a:p>
            <a:pPr marL="0" lvl="0" indent="0" algn="ctr" rtl="0">
              <a:lnSpc>
                <a:spcPct val="112000"/>
              </a:lnSpc>
              <a:spcBef>
                <a:spcPts val="0"/>
              </a:spcBef>
              <a:spcAft>
                <a:spcPts val="0"/>
              </a:spcAft>
              <a:buNone/>
            </a:pPr>
            <a:r>
              <a:rPr lang="en-US" sz="1200" i="1">
                <a:solidFill>
                  <a:schemeClr val="dk1"/>
                </a:solidFill>
                <a:latin typeface="Helvetica Neue"/>
                <a:ea typeface="Helvetica Neue"/>
                <a:cs typeface="Helvetica Neue"/>
                <a:sym typeface="Helvetica Neue"/>
              </a:rPr>
              <a:t>22/258</a:t>
            </a:r>
            <a:endParaRPr sz="1200" i="1">
              <a:solidFill>
                <a:schemeClr val="dk1"/>
              </a:solidFill>
              <a:latin typeface="Helvetica Neue"/>
              <a:ea typeface="Helvetica Neue"/>
              <a:cs typeface="Helvetica Neue"/>
              <a:sym typeface="Helvetica Neue"/>
            </a:endParaRPr>
          </a:p>
        </p:txBody>
      </p:sp>
      <p:sp>
        <p:nvSpPr>
          <p:cNvPr id="430" name="Google Shape;430;p49"/>
          <p:cNvSpPr txBox="1">
            <a:spLocks noGrp="1"/>
          </p:cNvSpPr>
          <p:nvPr>
            <p:ph type="title"/>
          </p:nvPr>
        </p:nvSpPr>
        <p:spPr>
          <a:xfrm>
            <a:off x="2246879" y="6600"/>
            <a:ext cx="4610695" cy="791863"/>
          </a:xfrm>
          <a:prstGeom prst="rect">
            <a:avLst/>
          </a:prstGeom>
          <a:noFill/>
          <a:ln>
            <a:noFill/>
          </a:ln>
        </p:spPr>
        <p:txBody>
          <a:bodyPr spcFirstLastPara="1" wrap="square" lIns="90000" tIns="46800" rIns="90000" bIns="46800" anchor="ctr" anchorCtr="0">
            <a:noAutofit/>
          </a:bodyPr>
          <a:lstStyle/>
          <a:p>
            <a:pPr marL="0" lvl="0" indent="0" algn="ctr" rtl="0">
              <a:lnSpc>
                <a:spcPct val="100000"/>
              </a:lnSpc>
              <a:spcBef>
                <a:spcPts val="0"/>
              </a:spcBef>
              <a:spcAft>
                <a:spcPts val="0"/>
              </a:spcAft>
              <a:buSzPts val="3200"/>
              <a:buNone/>
            </a:pPr>
            <a:r>
              <a:rPr lang="fr-CH" sz="1800" dirty="0">
                <a:solidFill>
                  <a:schemeClr val="dk1"/>
                </a:solidFill>
                <a:latin typeface="Roboto" panose="02000000000000000000" pitchFamily="2" charset="0"/>
                <a:ea typeface="Roboto" panose="02000000000000000000" pitchFamily="2" charset="0"/>
                <a:cs typeface="Helvetica Neue"/>
                <a:sym typeface="Helvetica Neue"/>
              </a:rPr>
              <a:t>Entrée dans la phase 2 de l’Anthropocène</a:t>
            </a:r>
            <a:endParaRPr sz="1800" dirty="0">
              <a:solidFill>
                <a:schemeClr val="dk1"/>
              </a:solidFill>
              <a:latin typeface="Roboto" panose="02000000000000000000" pitchFamily="2" charset="0"/>
              <a:ea typeface="Roboto" panose="02000000000000000000" pitchFamily="2" charset="0"/>
              <a:cs typeface="Helvetica Neue"/>
              <a:sym typeface="Helvetica Neue"/>
            </a:endParaRPr>
          </a:p>
        </p:txBody>
      </p:sp>
      <p:cxnSp>
        <p:nvCxnSpPr>
          <p:cNvPr id="431" name="Google Shape;431;p49"/>
          <p:cNvCxnSpPr/>
          <p:nvPr/>
        </p:nvCxnSpPr>
        <p:spPr>
          <a:xfrm>
            <a:off x="2240280" y="0"/>
            <a:ext cx="6600" cy="1370400"/>
          </a:xfrm>
          <a:prstGeom prst="straightConnector1">
            <a:avLst/>
          </a:prstGeom>
          <a:noFill/>
          <a:ln w="28575" cap="flat" cmpd="sng">
            <a:solidFill>
              <a:srgbClr val="CFE2F3"/>
            </a:solidFill>
            <a:prstDash val="solid"/>
            <a:round/>
            <a:headEnd type="none" w="med" len="med"/>
            <a:tailEnd type="none" w="med" len="med"/>
          </a:ln>
        </p:spPr>
      </p:cxnSp>
      <p:cxnSp>
        <p:nvCxnSpPr>
          <p:cNvPr id="432" name="Google Shape;432;p49"/>
          <p:cNvCxnSpPr/>
          <p:nvPr/>
        </p:nvCxnSpPr>
        <p:spPr>
          <a:xfrm flipH="1">
            <a:off x="100" y="1344325"/>
            <a:ext cx="9137400" cy="25800"/>
          </a:xfrm>
          <a:prstGeom prst="straightConnector1">
            <a:avLst/>
          </a:prstGeom>
          <a:noFill/>
          <a:ln w="28575" cap="flat" cmpd="sng">
            <a:solidFill>
              <a:srgbClr val="CFE2F3"/>
            </a:solidFill>
            <a:prstDash val="solid"/>
            <a:round/>
            <a:headEnd type="none" w="med" len="med"/>
            <a:tailEnd type="none" w="med" len="med"/>
          </a:ln>
        </p:spPr>
      </p:cxnSp>
      <p:pic>
        <p:nvPicPr>
          <p:cNvPr id="433" name="Google Shape;433;p49"/>
          <p:cNvPicPr preferRelativeResize="0"/>
          <p:nvPr/>
        </p:nvPicPr>
        <p:blipFill rotWithShape="1">
          <a:blip r:embed="rId3">
            <a:alphaModFix/>
          </a:blip>
          <a:srcRect/>
          <a:stretch/>
        </p:blipFill>
        <p:spPr>
          <a:xfrm>
            <a:off x="451447" y="1089576"/>
            <a:ext cx="7451307" cy="5208600"/>
          </a:xfrm>
          <a:prstGeom prst="rect">
            <a:avLst/>
          </a:prstGeom>
          <a:noFill/>
          <a:ln>
            <a:noFill/>
          </a:ln>
        </p:spPr>
      </p:pic>
      <p:sp>
        <p:nvSpPr>
          <p:cNvPr id="434" name="Google Shape;434;p49"/>
          <p:cNvSpPr/>
          <p:nvPr/>
        </p:nvSpPr>
        <p:spPr>
          <a:xfrm>
            <a:off x="0" y="6578700"/>
            <a:ext cx="9144000" cy="2793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9"/>
          <p:cNvSpPr txBox="1">
            <a:spLocks noGrp="1"/>
          </p:cNvSpPr>
          <p:nvPr>
            <p:ph type="sldNum" idx="12"/>
          </p:nvPr>
        </p:nvSpPr>
        <p:spPr>
          <a:xfrm>
            <a:off x="11100" y="6578825"/>
            <a:ext cx="9094200" cy="27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pPr marL="0" lvl="0" indent="0" algn="ctr" rtl="0">
                <a:spcBef>
                  <a:spcPts val="0"/>
                </a:spcBef>
                <a:spcAft>
                  <a:spcPts val="0"/>
                </a:spcAft>
                <a:buClr>
                  <a:srgbClr val="000000"/>
                </a:buClr>
                <a:buSzPts val="1100"/>
                <a:buFont typeface="Arial"/>
                <a:buNone/>
              </a:pPr>
              <a:t>3</a:t>
            </a:fld>
            <a:endParaRPr/>
          </a:p>
        </p:txBody>
      </p:sp>
      <p:sp>
        <p:nvSpPr>
          <p:cNvPr id="436" name="Google Shape;436;p49"/>
          <p:cNvSpPr txBox="1"/>
          <p:nvPr/>
        </p:nvSpPr>
        <p:spPr>
          <a:xfrm>
            <a:off x="6857700" y="0"/>
            <a:ext cx="2286300" cy="1344300"/>
          </a:xfrm>
          <a:prstGeom prst="rect">
            <a:avLst/>
          </a:prstGeom>
          <a:noFill/>
          <a:ln w="2857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2000"/>
              </a:lnSpc>
              <a:spcBef>
                <a:spcPts val="0"/>
              </a:spcBef>
              <a:spcAft>
                <a:spcPts val="0"/>
              </a:spcAft>
              <a:buNone/>
            </a:pPr>
            <a:endParaRPr dirty="0">
              <a:solidFill>
                <a:schemeClr val="dk1"/>
              </a:solidFill>
              <a:latin typeface="Roboto Light" panose="02000000000000000000" pitchFamily="2" charset="0"/>
              <a:ea typeface="Roboto Light" panose="02000000000000000000" pitchFamily="2" charset="0"/>
              <a:cs typeface="Helvetica Neue Light"/>
              <a:sym typeface="Helvetica Neue Light"/>
            </a:endParaRPr>
          </a:p>
        </p:txBody>
      </p:sp>
    </p:spTree>
    <p:extLst>
      <p:ext uri="{BB962C8B-B14F-4D97-AF65-F5344CB8AC3E}">
        <p14:creationId xmlns:p14="http://schemas.microsoft.com/office/powerpoint/2010/main" val="1315373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C87548-E7C9-2648-9A27-B2A35C7D3954}"/>
              </a:ext>
            </a:extLst>
          </p:cNvPr>
          <p:cNvSpPr>
            <a:spLocks noGrp="1"/>
          </p:cNvSpPr>
          <p:nvPr>
            <p:ph type="title"/>
          </p:nvPr>
        </p:nvSpPr>
        <p:spPr>
          <a:xfrm>
            <a:off x="350041" y="586855"/>
            <a:ext cx="2401025" cy="3387497"/>
          </a:xfrm>
        </p:spPr>
        <p:txBody>
          <a:bodyPr anchor="b">
            <a:normAutofit/>
          </a:bodyPr>
          <a:lstStyle/>
          <a:p>
            <a:pPr algn="r"/>
            <a:r>
              <a:rPr lang="fr-FR" altLang="fr-FR" sz="3500">
                <a:solidFill>
                  <a:srgbClr val="FFFFFF"/>
                </a:solidFill>
                <a:ea typeface="ＭＳ Ｐゴシック" panose="020B0600070205080204" pitchFamily="34" charset="-128"/>
              </a:rPr>
              <a:t>Biodiversité</a:t>
            </a:r>
            <a:endParaRPr lang="fr-FR" sz="3500">
              <a:solidFill>
                <a:srgbClr val="FFFFFF"/>
              </a:solidFill>
            </a:endParaRPr>
          </a:p>
        </p:txBody>
      </p:sp>
      <p:sp>
        <p:nvSpPr>
          <p:cNvPr id="3" name="Espace réservé du contenu 2">
            <a:extLst>
              <a:ext uri="{FF2B5EF4-FFF2-40B4-BE49-F238E27FC236}">
                <a16:creationId xmlns:a16="http://schemas.microsoft.com/office/drawing/2014/main" id="{442FF353-D4B3-EE41-A3C3-5F2D80A8FBCA}"/>
              </a:ext>
            </a:extLst>
          </p:cNvPr>
          <p:cNvSpPr>
            <a:spLocks noGrp="1"/>
          </p:cNvSpPr>
          <p:nvPr>
            <p:ph idx="1"/>
          </p:nvPr>
        </p:nvSpPr>
        <p:spPr>
          <a:xfrm>
            <a:off x="3607694" y="649480"/>
            <a:ext cx="4916510" cy="5546047"/>
          </a:xfrm>
        </p:spPr>
        <p:txBody>
          <a:bodyPr anchor="ctr">
            <a:normAutofit/>
          </a:bodyPr>
          <a:lstStyle/>
          <a:p>
            <a:pPr marL="457200" lvl="0" indent="0">
              <a:spcBef>
                <a:spcPts val="800"/>
              </a:spcBef>
              <a:buClr>
                <a:schemeClr val="dk1"/>
              </a:buClr>
              <a:buSzPts val="1100"/>
              <a:buNone/>
            </a:pPr>
            <a:r>
              <a:rPr lang="en-US" sz="1400" dirty="0"/>
              <a:t>Seibold S. &amp; alii, “</a:t>
            </a:r>
            <a:r>
              <a:rPr lang="fr-CH" sz="1400" dirty="0" err="1"/>
              <a:t>Arthropod</a:t>
            </a:r>
            <a:r>
              <a:rPr lang="fr-CH" sz="1400" dirty="0"/>
              <a:t> </a:t>
            </a:r>
            <a:r>
              <a:rPr lang="fr-CH" sz="1400" dirty="0" err="1"/>
              <a:t>decline</a:t>
            </a:r>
            <a:r>
              <a:rPr lang="fr-CH" sz="1400" dirty="0"/>
              <a:t> in </a:t>
            </a:r>
            <a:r>
              <a:rPr lang="fr-CH" sz="1400" dirty="0" err="1"/>
              <a:t>grasslands</a:t>
            </a:r>
            <a:r>
              <a:rPr lang="fr-CH" sz="1400" dirty="0"/>
              <a:t> and </a:t>
            </a:r>
            <a:r>
              <a:rPr lang="fr-CH" sz="1400" dirty="0" err="1"/>
              <a:t>forests</a:t>
            </a:r>
            <a:r>
              <a:rPr lang="fr-CH" sz="1400" dirty="0"/>
              <a:t> </a:t>
            </a:r>
            <a:r>
              <a:rPr lang="fr-CH" sz="1400" dirty="0" err="1"/>
              <a:t>is</a:t>
            </a:r>
            <a:r>
              <a:rPr lang="fr-CH" sz="1400" dirty="0"/>
              <a:t> </a:t>
            </a:r>
            <a:r>
              <a:rPr lang="fr-CH" sz="1400" dirty="0" err="1"/>
              <a:t>associated</a:t>
            </a:r>
            <a:r>
              <a:rPr lang="fr-CH" sz="1400" dirty="0"/>
              <a:t> </a:t>
            </a:r>
            <a:r>
              <a:rPr lang="fr-CH" sz="1400" dirty="0" err="1"/>
              <a:t>with</a:t>
            </a:r>
            <a:r>
              <a:rPr lang="fr-CH" sz="1400" dirty="0"/>
              <a:t> </a:t>
            </a:r>
            <a:r>
              <a:rPr lang="fr-CH" sz="1400" dirty="0" err="1"/>
              <a:t>landscape-level</a:t>
            </a:r>
            <a:r>
              <a:rPr lang="fr-CH" sz="1400" dirty="0"/>
              <a:t> drivers », </a:t>
            </a:r>
            <a:r>
              <a:rPr lang="fr-CH" sz="1400" i="1" dirty="0"/>
              <a:t>Nature</a:t>
            </a:r>
            <a:r>
              <a:rPr lang="fr-CH" sz="1400" dirty="0"/>
              <a:t>, volume 574, pages 671–674 (2019</a:t>
            </a:r>
            <a:r>
              <a:rPr lang="fr-CH" sz="1700" dirty="0"/>
              <a:t>) </a:t>
            </a:r>
          </a:p>
          <a:p>
            <a:pPr marL="457200" lvl="0" indent="0">
              <a:spcBef>
                <a:spcPts val="800"/>
              </a:spcBef>
              <a:buClr>
                <a:schemeClr val="dk1"/>
              </a:buClr>
              <a:buSzPts val="1100"/>
              <a:buNone/>
            </a:pPr>
            <a:r>
              <a:rPr lang="fr-CH" sz="1700" dirty="0"/>
              <a:t>Captures d’arthropodes sur 300 sites (en prairie ou en forêt) de trois régions allemandes, entre 2008 et 2017 : 1 million d’individus, 2700 espèces sur 10 ans</a:t>
            </a:r>
          </a:p>
          <a:p>
            <a:pPr marL="457200" lvl="0" indent="0">
              <a:spcBef>
                <a:spcPts val="800"/>
              </a:spcBef>
              <a:buClr>
                <a:schemeClr val="dk1"/>
              </a:buClr>
              <a:buSzPts val="1100"/>
              <a:buNone/>
            </a:pPr>
            <a:r>
              <a:rPr lang="fr-CH" sz="1700" dirty="0"/>
              <a:t>Le nombre d’individus capturés (prairies) s’est effondré de 78 % et leur diversité a chuté d’un tiers. En moyenne, dans les milieux forestiers, la biomasse de ces bestioles volantes et rampantes a perdu 41 % et la diversité des individus capturés a décliné de 36 %.</a:t>
            </a:r>
          </a:p>
          <a:p>
            <a:pPr marL="457200" lvl="0" indent="0">
              <a:spcBef>
                <a:spcPts val="800"/>
              </a:spcBef>
              <a:buClr>
                <a:schemeClr val="dk1"/>
              </a:buClr>
              <a:buSzPts val="1100"/>
              <a:buNone/>
            </a:pPr>
            <a:r>
              <a:rPr lang="fr-CH" sz="1700" dirty="0"/>
              <a:t>Nouvelle modélisation d’écosystèmes terrestres et aquatiques : 1/5 proche de l’effondrement (</a:t>
            </a:r>
            <a:r>
              <a:rPr lang="nl-NL" sz="1050" dirty="0">
                <a:effectLst/>
                <a:latin typeface="Garamond" panose="02020404030301010803" pitchFamily="18" charset="0"/>
                <a:ea typeface="Calibri" panose="020F0502020204030204" pitchFamily="34" charset="0"/>
                <a:cs typeface="Times New Roman (Hoofdtekst CS)"/>
              </a:rPr>
              <a:t>Simon </a:t>
            </a:r>
            <a:r>
              <a:rPr lang="nl-NL" sz="1050" dirty="0" err="1">
                <a:effectLst/>
                <a:latin typeface="Garamond" panose="02020404030301010803" pitchFamily="18" charset="0"/>
                <a:ea typeface="Calibri" panose="020F0502020204030204" pitchFamily="34" charset="0"/>
                <a:cs typeface="Times New Roman (Hoofdtekst CS)"/>
              </a:rPr>
              <a:t>Willcock</a:t>
            </a:r>
            <a:r>
              <a:rPr lang="nl-NL" sz="1050" dirty="0">
                <a:effectLst/>
                <a:latin typeface="Garamond" panose="02020404030301010803" pitchFamily="18" charset="0"/>
                <a:ea typeface="Calibri" panose="020F0502020204030204" pitchFamily="34" charset="0"/>
                <a:cs typeface="Times New Roman (Hoofdtekst CS)"/>
              </a:rPr>
              <a:t> &amp; </a:t>
            </a:r>
            <a:r>
              <a:rPr lang="nl-NL" sz="1050" dirty="0" err="1">
                <a:effectLst/>
                <a:latin typeface="Garamond" panose="02020404030301010803" pitchFamily="18" charset="0"/>
                <a:ea typeface="Calibri" panose="020F0502020204030204" pitchFamily="34" charset="0"/>
                <a:cs typeface="Times New Roman (Hoofdtekst CS)"/>
              </a:rPr>
              <a:t>alii</a:t>
            </a:r>
            <a:r>
              <a:rPr lang="nl-NL" sz="1050" dirty="0">
                <a:effectLst/>
                <a:latin typeface="Garamond" panose="02020404030301010803" pitchFamily="18" charset="0"/>
                <a:ea typeface="Calibri" panose="020F0502020204030204" pitchFamily="34" charset="0"/>
                <a:cs typeface="Times New Roman (Hoofdtekst CS)"/>
              </a:rPr>
              <a:t>,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Earlier</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collapse</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of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Anthropocene</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ecosystems</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driven</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by</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multiple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faster</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and</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a:t>
            </a:r>
            <a:r>
              <a:rPr lang="nl-NL" sz="1050" dirty="0" err="1">
                <a:solidFill>
                  <a:srgbClr val="222222"/>
                </a:solidFill>
                <a:effectLst/>
                <a:latin typeface="Garamond" panose="02020404030301010803" pitchFamily="18" charset="0"/>
                <a:ea typeface="Calibri" panose="020F0502020204030204" pitchFamily="34" charset="0"/>
                <a:cs typeface="Times New Roman (Hoofdtekst CS)"/>
              </a:rPr>
              <a:t>noisier</a:t>
            </a:r>
            <a:r>
              <a:rPr lang="nl-NL" sz="1050" dirty="0">
                <a:solidFill>
                  <a:srgbClr val="222222"/>
                </a:solidFill>
                <a:effectLst/>
                <a:latin typeface="Garamond" panose="02020404030301010803" pitchFamily="18" charset="0"/>
                <a:ea typeface="Calibri" panose="020F0502020204030204" pitchFamily="34" charset="0"/>
                <a:cs typeface="Times New Roman (Hoofdtekst CS)"/>
              </a:rPr>
              <a:t> drivers”</a:t>
            </a:r>
            <a:r>
              <a:rPr lang="nl-NL" sz="1050" dirty="0">
                <a:effectLst/>
                <a:latin typeface="Garamond" panose="02020404030301010803" pitchFamily="18" charset="0"/>
                <a:ea typeface="Calibri" panose="020F0502020204030204" pitchFamily="34" charset="0"/>
                <a:cs typeface="Times New Roman (Hoofdtekst CS)"/>
              </a:rPr>
              <a:t>, </a:t>
            </a:r>
            <a:r>
              <a:rPr lang="nl-NL" sz="1050" i="1" dirty="0">
                <a:effectLst/>
                <a:latin typeface="Garamond" panose="02020404030301010803" pitchFamily="18" charset="0"/>
                <a:ea typeface="Calibri" panose="020F0502020204030204" pitchFamily="34" charset="0"/>
                <a:cs typeface="Times New Roman (Hoofdtekst CS)"/>
              </a:rPr>
              <a:t>Nature </a:t>
            </a:r>
            <a:r>
              <a:rPr lang="nl-NL" sz="1050" i="1" dirty="0" err="1">
                <a:effectLst/>
                <a:latin typeface="Garamond" panose="02020404030301010803" pitchFamily="18" charset="0"/>
                <a:ea typeface="Calibri" panose="020F0502020204030204" pitchFamily="34" charset="0"/>
                <a:cs typeface="Times New Roman (Hoofdtekst CS)"/>
              </a:rPr>
              <a:t>Sustainability</a:t>
            </a:r>
            <a:r>
              <a:rPr lang="nl-NL" sz="1050" dirty="0">
                <a:effectLst/>
                <a:latin typeface="Garamond" panose="02020404030301010803" pitchFamily="18" charset="0"/>
                <a:ea typeface="Calibri" panose="020F0502020204030204" pitchFamily="34" charset="0"/>
                <a:cs typeface="Times New Roman (Hoofdtekst CS)"/>
              </a:rPr>
              <a:t>, </a:t>
            </a:r>
            <a:r>
              <a:rPr lang="nl-NL" sz="1050" dirty="0" err="1">
                <a:effectLst/>
                <a:latin typeface="Garamond" panose="02020404030301010803" pitchFamily="18" charset="0"/>
                <a:ea typeface="Calibri" panose="020F0502020204030204" pitchFamily="34" charset="0"/>
                <a:cs typeface="Times New Roman (Hoofdtekst CS)"/>
              </a:rPr>
              <a:t>June</a:t>
            </a:r>
            <a:r>
              <a:rPr lang="nl-NL" sz="1050" dirty="0">
                <a:effectLst/>
                <a:latin typeface="Garamond" panose="02020404030301010803" pitchFamily="18" charset="0"/>
                <a:ea typeface="Calibri" panose="020F0502020204030204" pitchFamily="34" charset="0"/>
                <a:cs typeface="Times New Roman (Hoofdtekst CS)"/>
              </a:rPr>
              <a:t> 2023,</a:t>
            </a:r>
            <a:r>
              <a:rPr lang="nl-NL" sz="1050" b="1" dirty="0">
                <a:effectLst/>
                <a:latin typeface="Garamond" panose="02020404030301010803" pitchFamily="18" charset="0"/>
                <a:ea typeface="Calibri" panose="020F0502020204030204" pitchFamily="34" charset="0"/>
                <a:cs typeface="Times New Roman (Hoofdtekst CS)"/>
              </a:rPr>
              <a:t> </a:t>
            </a:r>
            <a:r>
              <a:rPr lang="nl-NL" sz="1050" dirty="0" err="1">
                <a:solidFill>
                  <a:srgbClr val="0068A3"/>
                </a:solidFill>
                <a:effectLst/>
                <a:latin typeface="Garamond" panose="02020404030301010803" pitchFamily="18" charset="0"/>
                <a:ea typeface="Calibri" panose="020F0502020204030204" pitchFamily="34" charset="0"/>
                <a:cs typeface="Times New Roman (Hoofdtekst CS)"/>
              </a:rPr>
              <a:t>https</a:t>
            </a:r>
            <a:r>
              <a:rPr lang="nl-NL" sz="1050" dirty="0">
                <a:solidFill>
                  <a:srgbClr val="0068A3"/>
                </a:solidFill>
                <a:effectLst/>
                <a:latin typeface="Garamond" panose="02020404030301010803" pitchFamily="18" charset="0"/>
                <a:ea typeface="Calibri" panose="020F0502020204030204" pitchFamily="34" charset="0"/>
                <a:cs typeface="Times New Roman (Hoofdtekst CS)"/>
              </a:rPr>
              <a:t>://</a:t>
            </a:r>
            <a:r>
              <a:rPr lang="nl-NL" sz="1050" dirty="0" err="1">
                <a:solidFill>
                  <a:srgbClr val="0068A3"/>
                </a:solidFill>
                <a:effectLst/>
                <a:latin typeface="Garamond" panose="02020404030301010803" pitchFamily="18" charset="0"/>
                <a:ea typeface="Calibri" panose="020F0502020204030204" pitchFamily="34" charset="0"/>
                <a:cs typeface="Times New Roman (Hoofdtekst CS)"/>
              </a:rPr>
              <a:t>doi.org</a:t>
            </a:r>
            <a:r>
              <a:rPr lang="nl-NL" sz="1050" dirty="0">
                <a:solidFill>
                  <a:srgbClr val="0068A3"/>
                </a:solidFill>
                <a:effectLst/>
                <a:latin typeface="Garamond" panose="02020404030301010803" pitchFamily="18" charset="0"/>
                <a:ea typeface="Calibri" panose="020F0502020204030204" pitchFamily="34" charset="0"/>
                <a:cs typeface="Times New Roman (Hoofdtekst CS)"/>
              </a:rPr>
              <a:t>/10.1038/s41893-023-01157-x</a:t>
            </a:r>
            <a:r>
              <a:rPr lang="fr-CH" sz="1050" dirty="0">
                <a:effectLst/>
              </a:rPr>
              <a:t> </a:t>
            </a:r>
            <a:r>
              <a:rPr lang="fr-CH" sz="1700" dirty="0"/>
              <a:t>).</a:t>
            </a:r>
            <a:endParaRPr lang="fr-FR" sz="1700" dirty="0"/>
          </a:p>
        </p:txBody>
      </p:sp>
    </p:spTree>
    <p:extLst>
      <p:ext uri="{BB962C8B-B14F-4D97-AF65-F5344CB8AC3E}">
        <p14:creationId xmlns:p14="http://schemas.microsoft.com/office/powerpoint/2010/main" val="2172241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 5" descr="Steffen planetary boundari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58826"/>
            <a:ext cx="6858000" cy="452437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00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C9E88-4BA6-0D89-2444-B49CF9CC986B}"/>
              </a:ext>
            </a:extLst>
          </p:cNvPr>
          <p:cNvSpPr>
            <a:spLocks noGrp="1"/>
          </p:cNvSpPr>
          <p:nvPr>
            <p:ph type="title"/>
          </p:nvPr>
        </p:nvSpPr>
        <p:spPr/>
        <p:txBody>
          <a:bodyPr>
            <a:normAutofit fontScale="90000"/>
          </a:bodyPr>
          <a:lstStyle/>
          <a:p>
            <a:r>
              <a:rPr lang="fr-FR" dirty="0"/>
              <a:t>Nouvel état du dépassement des limites planétaires, septembre 2023</a:t>
            </a:r>
          </a:p>
        </p:txBody>
      </p:sp>
      <p:pic>
        <p:nvPicPr>
          <p:cNvPr id="4" name="Espace réservé du contenu 3">
            <a:extLst>
              <a:ext uri="{FF2B5EF4-FFF2-40B4-BE49-F238E27FC236}">
                <a16:creationId xmlns:a16="http://schemas.microsoft.com/office/drawing/2014/main" id="{2B0CC1A7-7D7A-2555-C753-2F93A93D3965}"/>
              </a:ext>
            </a:extLst>
          </p:cNvPr>
          <p:cNvPicPr>
            <a:picLocks noGrp="1" noChangeAspect="1"/>
          </p:cNvPicPr>
          <p:nvPr>
            <p:ph idx="1"/>
          </p:nvPr>
        </p:nvPicPr>
        <p:blipFill>
          <a:blip r:embed="rId3"/>
          <a:stretch>
            <a:fillRect/>
          </a:stretch>
        </p:blipFill>
        <p:spPr>
          <a:xfrm>
            <a:off x="2486915" y="1825625"/>
            <a:ext cx="4170169" cy="4351338"/>
          </a:xfrm>
        </p:spPr>
      </p:pic>
    </p:spTree>
    <p:extLst>
      <p:ext uri="{BB962C8B-B14F-4D97-AF65-F5344CB8AC3E}">
        <p14:creationId xmlns:p14="http://schemas.microsoft.com/office/powerpoint/2010/main" val="3274206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1"/>
          <p:cNvSpPr txBox="1">
            <a:spLocks noGrp="1"/>
          </p:cNvSpPr>
          <p:nvPr>
            <p:ph type="body" idx="1"/>
          </p:nvPr>
        </p:nvSpPr>
        <p:spPr>
          <a:xfrm>
            <a:off x="2350" y="1370150"/>
            <a:ext cx="9132900" cy="5208600"/>
          </a:xfrm>
          <a:prstGeom prst="rect">
            <a:avLst/>
          </a:prstGeom>
          <a:noFill/>
          <a:ln>
            <a:noFill/>
          </a:ln>
        </p:spPr>
        <p:txBody>
          <a:bodyPr spcFirstLastPara="1" wrap="square" lIns="274300" tIns="182875" rIns="274300" bIns="182875" anchor="t" anchorCtr="0">
            <a:noAutofit/>
          </a:bodyPr>
          <a:lstStyle/>
          <a:p>
            <a:pPr marL="0" lvl="0" indent="0" algn="ctr" rtl="0">
              <a:lnSpc>
                <a:spcPct val="116666"/>
              </a:lnSpc>
              <a:spcBef>
                <a:spcPts val="800"/>
              </a:spcBef>
              <a:spcAft>
                <a:spcPts val="0"/>
              </a:spcAft>
              <a:buNone/>
            </a:pPr>
            <a:r>
              <a:rPr lang="en-US" sz="18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Etat</a:t>
            </a:r>
            <a:r>
              <a:rPr lang="en-US" sz="1800" dirty="0">
                <a:solidFill>
                  <a:schemeClr val="dk1"/>
                </a:solidFill>
                <a:latin typeface="Roboto Light" panose="02000000000000000000" pitchFamily="2" charset="0"/>
                <a:ea typeface="Roboto Light" panose="02000000000000000000" pitchFamily="2" charset="0"/>
                <a:cs typeface="Helvetica Neue Light"/>
                <a:sym typeface="Helvetica Neue Light"/>
              </a:rPr>
              <a:t> des </a:t>
            </a:r>
            <a:r>
              <a:rPr lang="en-US" sz="18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lieux</a:t>
            </a:r>
            <a:r>
              <a:rPr lang="en-US" sz="1800" dirty="0">
                <a:solidFill>
                  <a:schemeClr val="dk1"/>
                </a:solidFill>
                <a:latin typeface="Roboto Light" panose="02000000000000000000" pitchFamily="2" charset="0"/>
                <a:ea typeface="Roboto Light" panose="02000000000000000000" pitchFamily="2" charset="0"/>
                <a:cs typeface="Helvetica Neue Light"/>
                <a:sym typeface="Helvetica Neue Light"/>
              </a:rPr>
              <a:t>: </a:t>
            </a:r>
            <a:r>
              <a:rPr lang="en-US" sz="18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ressources</a:t>
            </a:r>
            <a:r>
              <a:rPr lang="en-US" sz="1800" dirty="0">
                <a:solidFill>
                  <a:schemeClr val="dk1"/>
                </a:solidFill>
                <a:latin typeface="Roboto Light" panose="02000000000000000000" pitchFamily="2" charset="0"/>
                <a:ea typeface="Roboto Light" panose="02000000000000000000" pitchFamily="2" charset="0"/>
                <a:cs typeface="Helvetica Neue Light"/>
                <a:sym typeface="Helvetica Neue Light"/>
              </a:rPr>
              <a:t> </a:t>
            </a:r>
            <a:r>
              <a:rPr lang="en-US" sz="18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fossiles</a:t>
            </a:r>
            <a:r>
              <a:rPr lang="en-US" sz="1800" dirty="0">
                <a:solidFill>
                  <a:schemeClr val="dk1"/>
                </a:solidFill>
                <a:latin typeface="Roboto Light" panose="02000000000000000000" pitchFamily="2" charset="0"/>
                <a:ea typeface="Roboto Light" panose="02000000000000000000" pitchFamily="2" charset="0"/>
                <a:cs typeface="Helvetica Neue Light"/>
                <a:sym typeface="Helvetica Neue Light"/>
              </a:rPr>
              <a:t> </a:t>
            </a:r>
            <a:r>
              <a:rPr lang="en-US" sz="1800" dirty="0" err="1">
                <a:solidFill>
                  <a:schemeClr val="dk1"/>
                </a:solidFill>
                <a:latin typeface="Roboto Light" panose="02000000000000000000" pitchFamily="2" charset="0"/>
                <a:ea typeface="Roboto Light" panose="02000000000000000000" pitchFamily="2" charset="0"/>
                <a:cs typeface="Helvetica Neue Light"/>
                <a:sym typeface="Helvetica Neue Light"/>
              </a:rPr>
              <a:t>conventionnelles</a:t>
            </a:r>
            <a:endParaRPr sz="1700" dirty="0">
              <a:latin typeface="Roboto Light" panose="02000000000000000000" pitchFamily="2" charset="0"/>
              <a:ea typeface="Roboto Light" panose="02000000000000000000" pitchFamily="2" charset="0"/>
              <a:cs typeface="Helvetica Neue Light"/>
              <a:sym typeface="Helvetica Neue Light"/>
            </a:endParaRPr>
          </a:p>
        </p:txBody>
      </p:sp>
      <p:cxnSp>
        <p:nvCxnSpPr>
          <p:cNvPr id="590" name="Google Shape;590;p61"/>
          <p:cNvCxnSpPr/>
          <p:nvPr/>
        </p:nvCxnSpPr>
        <p:spPr>
          <a:xfrm flipH="1">
            <a:off x="129309" y="757916"/>
            <a:ext cx="9137400" cy="25800"/>
          </a:xfrm>
          <a:prstGeom prst="straightConnector1">
            <a:avLst/>
          </a:prstGeom>
          <a:noFill/>
          <a:ln w="28575" cap="flat" cmpd="sng">
            <a:solidFill>
              <a:srgbClr val="CFE2F3"/>
            </a:solidFill>
            <a:prstDash val="solid"/>
            <a:round/>
            <a:headEnd type="none" w="med" len="med"/>
            <a:tailEnd type="none" w="med" len="med"/>
          </a:ln>
        </p:spPr>
      </p:cxnSp>
      <p:sp>
        <p:nvSpPr>
          <p:cNvPr id="591" name="Google Shape;591;p61"/>
          <p:cNvSpPr txBox="1"/>
          <p:nvPr/>
        </p:nvSpPr>
        <p:spPr>
          <a:xfrm>
            <a:off x="2312987" y="3511550"/>
            <a:ext cx="184200" cy="13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92" name="Google Shape;592;p61"/>
          <p:cNvPicPr preferRelativeResize="0"/>
          <p:nvPr/>
        </p:nvPicPr>
        <p:blipFill>
          <a:blip r:embed="rId3">
            <a:alphaModFix/>
          </a:blip>
          <a:stretch>
            <a:fillRect/>
          </a:stretch>
        </p:blipFill>
        <p:spPr>
          <a:xfrm>
            <a:off x="758635" y="2081900"/>
            <a:ext cx="7326890" cy="4109225"/>
          </a:xfrm>
          <a:prstGeom prst="rect">
            <a:avLst/>
          </a:prstGeom>
          <a:noFill/>
          <a:ln>
            <a:noFill/>
          </a:ln>
        </p:spPr>
      </p:pic>
      <p:sp>
        <p:nvSpPr>
          <p:cNvPr id="593" name="Google Shape;593;p61"/>
          <p:cNvSpPr txBox="1">
            <a:spLocks noGrp="1"/>
          </p:cNvSpPr>
          <p:nvPr>
            <p:ph type="title"/>
          </p:nvPr>
        </p:nvSpPr>
        <p:spPr>
          <a:xfrm>
            <a:off x="2246875" y="6600"/>
            <a:ext cx="4610700" cy="1363800"/>
          </a:xfrm>
          <a:prstGeom prst="rect">
            <a:avLst/>
          </a:prstGeom>
          <a:noFill/>
          <a:ln>
            <a:noFill/>
          </a:ln>
        </p:spPr>
        <p:txBody>
          <a:bodyPr spcFirstLastPara="1" wrap="square" lIns="90000" tIns="46800" rIns="90000" bIns="46800" anchor="ctr" anchorCtr="0">
            <a:noAutofit/>
          </a:bodyPr>
          <a:lstStyle/>
          <a:p>
            <a:pPr marL="0" lvl="0" indent="0" algn="ctr" rtl="0">
              <a:lnSpc>
                <a:spcPct val="100000"/>
              </a:lnSpc>
              <a:spcBef>
                <a:spcPts val="0"/>
              </a:spcBef>
              <a:spcAft>
                <a:spcPts val="0"/>
              </a:spcAft>
              <a:buSzPts val="3200"/>
              <a:buNone/>
            </a:pPr>
            <a:endParaRPr sz="1800" dirty="0">
              <a:solidFill>
                <a:schemeClr val="dk1"/>
              </a:solidFill>
              <a:latin typeface="Roboto" panose="02000000000000000000" pitchFamily="2" charset="0"/>
              <a:ea typeface="Roboto" panose="02000000000000000000" pitchFamily="2" charset="0"/>
              <a:cs typeface="Helvetica Neue"/>
              <a:sym typeface="Helvetica Neue"/>
            </a:endParaRPr>
          </a:p>
        </p:txBody>
      </p:sp>
      <p:sp>
        <p:nvSpPr>
          <p:cNvPr id="595" name="Google Shape;595;p61"/>
          <p:cNvSpPr txBox="1"/>
          <p:nvPr/>
        </p:nvSpPr>
        <p:spPr>
          <a:xfrm>
            <a:off x="6857700" y="0"/>
            <a:ext cx="2286300" cy="1344300"/>
          </a:xfrm>
          <a:prstGeom prst="rect">
            <a:avLst/>
          </a:prstGeom>
          <a:noFill/>
          <a:ln w="2857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2000"/>
              </a:lnSpc>
              <a:spcBef>
                <a:spcPts val="0"/>
              </a:spcBef>
              <a:spcAft>
                <a:spcPts val="0"/>
              </a:spcAft>
              <a:buNone/>
            </a:pPr>
            <a:endParaRPr dirty="0">
              <a:solidFill>
                <a:schemeClr val="dk1"/>
              </a:solidFill>
              <a:latin typeface="Roboto Light" panose="02000000000000000000" pitchFamily="2" charset="0"/>
              <a:ea typeface="Roboto Light" panose="02000000000000000000" pitchFamily="2" charset="0"/>
              <a:cs typeface="Helvetica Neue Light"/>
              <a:sym typeface="Helvetica Neue Light"/>
            </a:endParaRPr>
          </a:p>
        </p:txBody>
      </p:sp>
    </p:spTree>
    <p:extLst>
      <p:ext uri="{BB962C8B-B14F-4D97-AF65-F5344CB8AC3E}">
        <p14:creationId xmlns:p14="http://schemas.microsoft.com/office/powerpoint/2010/main" val="2044644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8"/>
          <p:cNvSpPr txBox="1">
            <a:spLocks noGrp="1"/>
          </p:cNvSpPr>
          <p:nvPr>
            <p:ph type="body" idx="1"/>
          </p:nvPr>
        </p:nvSpPr>
        <p:spPr>
          <a:xfrm>
            <a:off x="2350" y="1370150"/>
            <a:ext cx="9132900" cy="5208600"/>
          </a:xfrm>
          <a:prstGeom prst="rect">
            <a:avLst/>
          </a:prstGeom>
          <a:noFill/>
          <a:ln>
            <a:noFill/>
          </a:ln>
        </p:spPr>
        <p:txBody>
          <a:bodyPr spcFirstLastPara="1" wrap="square" lIns="274300" tIns="182875" rIns="274300" bIns="182875" anchor="t" anchorCtr="0">
            <a:noAutofit/>
          </a:bodyPr>
          <a:lstStyle/>
          <a:p>
            <a:pPr marL="457200" lvl="0" indent="0" algn="just" rtl="0">
              <a:lnSpc>
                <a:spcPct val="116666"/>
              </a:lnSpc>
              <a:spcBef>
                <a:spcPts val="800"/>
              </a:spcBef>
              <a:spcAft>
                <a:spcPts val="0"/>
              </a:spcAft>
              <a:buNone/>
            </a:pPr>
            <a:r>
              <a:rPr lang="en-US" sz="1800">
                <a:solidFill>
                  <a:schemeClr val="dk1"/>
                </a:solidFill>
                <a:latin typeface="Helvetica Neue Light"/>
                <a:ea typeface="Helvetica Neue Light"/>
                <a:cs typeface="Helvetica Neue Light"/>
                <a:sym typeface="Helvetica Neue Light"/>
              </a:rPr>
              <a:t> </a:t>
            </a:r>
            <a:endParaRPr sz="1700">
              <a:latin typeface="Helvetica Neue Light"/>
              <a:ea typeface="Helvetica Neue Light"/>
              <a:cs typeface="Helvetica Neue Light"/>
              <a:sym typeface="Helvetica Neue Light"/>
            </a:endParaRPr>
          </a:p>
        </p:txBody>
      </p:sp>
      <p:cxnSp>
        <p:nvCxnSpPr>
          <p:cNvPr id="680" name="Google Shape;680;p68"/>
          <p:cNvCxnSpPr/>
          <p:nvPr/>
        </p:nvCxnSpPr>
        <p:spPr>
          <a:xfrm flipH="1">
            <a:off x="-814909" y="646350"/>
            <a:ext cx="9137400" cy="25800"/>
          </a:xfrm>
          <a:prstGeom prst="straightConnector1">
            <a:avLst/>
          </a:prstGeom>
          <a:noFill/>
          <a:ln w="28575" cap="flat" cmpd="sng">
            <a:solidFill>
              <a:srgbClr val="CFE2F3"/>
            </a:solidFill>
            <a:prstDash val="solid"/>
            <a:round/>
            <a:headEnd type="none" w="med" len="med"/>
            <a:tailEnd type="none" w="med" len="med"/>
          </a:ln>
        </p:spPr>
      </p:cxnSp>
      <p:sp>
        <p:nvSpPr>
          <p:cNvPr id="681" name="Google Shape;681;p68"/>
          <p:cNvSpPr txBox="1">
            <a:spLocks noGrp="1"/>
          </p:cNvSpPr>
          <p:nvPr>
            <p:ph type="title"/>
          </p:nvPr>
        </p:nvSpPr>
        <p:spPr>
          <a:xfrm>
            <a:off x="2246875" y="6600"/>
            <a:ext cx="4610700" cy="1363800"/>
          </a:xfrm>
          <a:prstGeom prst="rect">
            <a:avLst/>
          </a:prstGeom>
          <a:noFill/>
          <a:ln>
            <a:noFill/>
          </a:ln>
        </p:spPr>
        <p:txBody>
          <a:bodyPr spcFirstLastPara="1" wrap="square" lIns="90000" tIns="46800" rIns="90000" bIns="46800" anchor="ctr" anchorCtr="0">
            <a:noAutofit/>
          </a:bodyPr>
          <a:lstStyle/>
          <a:p>
            <a:pPr marL="0" lvl="0" indent="0" algn="ctr" rtl="0">
              <a:lnSpc>
                <a:spcPct val="100000"/>
              </a:lnSpc>
              <a:spcBef>
                <a:spcPts val="0"/>
              </a:spcBef>
              <a:spcAft>
                <a:spcPts val="0"/>
              </a:spcAft>
              <a:buSzPts val="3200"/>
              <a:buNone/>
            </a:pPr>
            <a:endParaRPr sz="1800" dirty="0">
              <a:latin typeface="Roboto" panose="02000000000000000000" pitchFamily="2" charset="0"/>
              <a:ea typeface="Roboto" panose="02000000000000000000" pitchFamily="2" charset="0"/>
              <a:cs typeface="Helvetica Neue"/>
              <a:sym typeface="Helvetica Neue"/>
            </a:endParaRPr>
          </a:p>
        </p:txBody>
      </p:sp>
      <p:pic>
        <p:nvPicPr>
          <p:cNvPr id="682" name="Google Shape;682;p68"/>
          <p:cNvPicPr preferRelativeResize="0"/>
          <p:nvPr/>
        </p:nvPicPr>
        <p:blipFill rotWithShape="1">
          <a:blip r:embed="rId3">
            <a:alphaModFix/>
          </a:blip>
          <a:srcRect/>
          <a:stretch/>
        </p:blipFill>
        <p:spPr>
          <a:xfrm>
            <a:off x="-685800" y="824699"/>
            <a:ext cx="9144000" cy="5208601"/>
          </a:xfrm>
          <a:prstGeom prst="rect">
            <a:avLst/>
          </a:prstGeom>
          <a:noFill/>
          <a:ln>
            <a:noFill/>
          </a:ln>
        </p:spPr>
      </p:pic>
      <p:sp>
        <p:nvSpPr>
          <p:cNvPr id="684" name="Google Shape;684;p68"/>
          <p:cNvSpPr txBox="1"/>
          <p:nvPr/>
        </p:nvSpPr>
        <p:spPr>
          <a:xfrm>
            <a:off x="6857700" y="0"/>
            <a:ext cx="2286300" cy="1344300"/>
          </a:xfrm>
          <a:prstGeom prst="rect">
            <a:avLst/>
          </a:prstGeom>
          <a:noFill/>
          <a:ln w="2857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2000"/>
              </a:lnSpc>
              <a:spcBef>
                <a:spcPts val="0"/>
              </a:spcBef>
              <a:spcAft>
                <a:spcPts val="0"/>
              </a:spcAft>
              <a:buNone/>
            </a:pPr>
            <a:endParaRPr dirty="0">
              <a:solidFill>
                <a:schemeClr val="dk1"/>
              </a:solidFill>
              <a:latin typeface="Roboto Light" panose="02000000000000000000" pitchFamily="2" charset="0"/>
              <a:ea typeface="Roboto Light" panose="02000000000000000000" pitchFamily="2" charset="0"/>
              <a:cs typeface="Helvetica Neue Light"/>
              <a:sym typeface="Helvetica Neue Light"/>
            </a:endParaRPr>
          </a:p>
        </p:txBody>
      </p:sp>
    </p:spTree>
    <p:extLst>
      <p:ext uri="{BB962C8B-B14F-4D97-AF65-F5344CB8AC3E}">
        <p14:creationId xmlns:p14="http://schemas.microsoft.com/office/powerpoint/2010/main" val="164342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09BFE9-E5B8-88A1-9A60-A90E6850A292}"/>
              </a:ext>
            </a:extLst>
          </p:cNvPr>
          <p:cNvSpPr>
            <a:spLocks noGrp="1"/>
          </p:cNvSpPr>
          <p:nvPr>
            <p:ph type="title"/>
          </p:nvPr>
        </p:nvSpPr>
        <p:spPr>
          <a:xfrm>
            <a:off x="628650" y="0"/>
            <a:ext cx="7886700" cy="1175657"/>
          </a:xfrm>
        </p:spPr>
        <p:txBody>
          <a:bodyPr>
            <a:normAutofit/>
          </a:bodyPr>
          <a:lstStyle/>
          <a:p>
            <a:r>
              <a:rPr lang="fr-FR" dirty="0"/>
              <a:t>METAUX - ENERGIE</a:t>
            </a:r>
          </a:p>
        </p:txBody>
      </p:sp>
      <p:sp>
        <p:nvSpPr>
          <p:cNvPr id="3" name="Espace réservé du contenu 2">
            <a:extLst>
              <a:ext uri="{FF2B5EF4-FFF2-40B4-BE49-F238E27FC236}">
                <a16:creationId xmlns:a16="http://schemas.microsoft.com/office/drawing/2014/main" id="{5F86DB0D-C3DA-E8CF-EA2D-EB2C4B57FE20}"/>
              </a:ext>
            </a:extLst>
          </p:cNvPr>
          <p:cNvSpPr>
            <a:spLocks noGrp="1"/>
          </p:cNvSpPr>
          <p:nvPr>
            <p:ph idx="1"/>
          </p:nvPr>
        </p:nvSpPr>
        <p:spPr>
          <a:xfrm>
            <a:off x="628650" y="862149"/>
            <a:ext cx="7886700" cy="5798140"/>
          </a:xfrm>
        </p:spPr>
        <p:txBody>
          <a:bodyPr>
            <a:normAutofit/>
          </a:bodyPr>
          <a:lstStyle/>
          <a:p>
            <a:r>
              <a:rPr lang="fr-CH" sz="2000" b="1" dirty="0">
                <a:latin typeface="Garamond" panose="02020404030301010803" pitchFamily="18" charset="0"/>
                <a:ea typeface="Calibri" panose="020F0502020204030204" pitchFamily="34" charset="0"/>
                <a:cs typeface="Times New Roman" panose="02020603050405020304" pitchFamily="18" charset="0"/>
              </a:rPr>
              <a:t>Académie des sciences Fr </a:t>
            </a:r>
            <a:r>
              <a:rPr lang="fr-CH" sz="2000" dirty="0">
                <a:latin typeface="Garamond" panose="02020404030301010803" pitchFamily="18" charset="0"/>
                <a:ea typeface="Calibri" panose="020F0502020204030204" pitchFamily="34" charset="0"/>
                <a:cs typeface="Times New Roman" panose="02020603050405020304" pitchFamily="18" charset="0"/>
              </a:rPr>
              <a:t>: « le programme de véhicules électriques français fait appel à des quantités de lithium et de cobalt très élevées, qui excèdent, en fait et à technologie inchangée, les productions mondiales d’aujourd’hui, et ce pour satisfaire le seul bassin français ».</a:t>
            </a:r>
          </a:p>
          <a:p>
            <a:r>
              <a:rPr lang="fr-CH" sz="2000" dirty="0">
                <a:latin typeface="Garamond" panose="02020404030301010803" pitchFamily="18" charset="0"/>
                <a:ea typeface="Calibri" panose="020F0502020204030204" pitchFamily="34" charset="0"/>
                <a:cs typeface="Times New Roman" panose="02020603050405020304" pitchFamily="18" charset="0"/>
              </a:rPr>
              <a:t>Les convertisseurs pour électrifier le parc automobile de la GB : production mondiale de cobalt X 2 ; ¾ production de lithium ;  ½ production de cuivre. </a:t>
            </a:r>
          </a:p>
          <a:p>
            <a:r>
              <a:rPr lang="fr-CH" sz="2000" b="1" dirty="0">
                <a:latin typeface="Garamond" panose="02020404030301010803" pitchFamily="18" charset="0"/>
                <a:ea typeface="Calibri" panose="020F0502020204030204" pitchFamily="34" charset="0"/>
                <a:cs typeface="Times New Roman" panose="02020603050405020304" pitchFamily="18" charset="0"/>
              </a:rPr>
              <a:t>C</a:t>
            </a:r>
            <a:r>
              <a:rPr lang="fr-CH" sz="2000" b="1" dirty="0">
                <a:effectLst/>
                <a:latin typeface="Garamond" panose="02020404030301010803" pitchFamily="18" charset="0"/>
                <a:ea typeface="Calibri" panose="020F0502020204030204" pitchFamily="34" charset="0"/>
                <a:cs typeface="Times New Roman" panose="02020603050405020304" pitchFamily="18" charset="0"/>
              </a:rPr>
              <a:t>uivre-mobilité</a:t>
            </a:r>
            <a:r>
              <a:rPr lang="fr-CH" sz="2000" dirty="0">
                <a:effectLst/>
                <a:latin typeface="Garamond" panose="02020404030301010803" pitchFamily="18" charset="0"/>
                <a:ea typeface="Calibri" panose="020F0502020204030204" pitchFamily="34" charset="0"/>
                <a:cs typeface="Times New Roman" panose="02020603050405020304" pitchFamily="18" charset="0"/>
              </a:rPr>
              <a:t> : « </a:t>
            </a:r>
            <a:r>
              <a:rPr lang="fr-FR" sz="2000" dirty="0">
                <a:effectLst/>
                <a:latin typeface="Garamond" panose="02020404030301010803" pitchFamily="18" charset="0"/>
                <a:ea typeface="Calibri" panose="020F0502020204030204" pitchFamily="34" charset="0"/>
                <a:cs typeface="Times New Roman" panose="02020603050405020304" pitchFamily="18" charset="0"/>
              </a:rPr>
              <a:t>nous pourrions, écrit Emmanuel Hache, consommer d’ici 2050 près de 90 % des ressources existantes en cuivre, 87 % de celles de bauxite, 83 % du cobalt, 60 % du nickel et 30 % du lithium » (</a:t>
            </a:r>
            <a:r>
              <a:rPr lang="fr-FR" sz="2000" u="sng" dirty="0">
                <a:solidFill>
                  <a:srgbClr val="0563C1"/>
                </a:solidFill>
                <a:effectLst/>
                <a:latin typeface="Garamond" panose="02020404030301010803" pitchFamily="18" charset="0"/>
                <a:ea typeface="Calibri" panose="020F0502020204030204" pitchFamily="34" charset="0"/>
                <a:cs typeface="Times New Roman" panose="02020603050405020304" pitchFamily="18" charset="0"/>
                <a:hlinkClick r:id="rId3"/>
              </a:rPr>
              <a:t>https://lapenseeecologique.com/de-letat-des-lieux-en-termes-de-minerais-au-low-tech-et-a-la-sobriete/</a:t>
            </a:r>
            <a:r>
              <a:rPr lang="fr-FR" sz="2000" dirty="0">
                <a:effectLst/>
                <a:latin typeface="Garamond" panose="02020404030301010803" pitchFamily="18" charset="0"/>
                <a:ea typeface="Calibri" panose="020F0502020204030204" pitchFamily="34" charset="0"/>
                <a:cs typeface="Times New Roman" panose="02020603050405020304" pitchFamily="18" charset="0"/>
              </a:rPr>
              <a:t>). </a:t>
            </a:r>
          </a:p>
          <a:p>
            <a:r>
              <a:rPr lang="fr-FR" sz="2000" b="1" dirty="0">
                <a:latin typeface="Garamond" panose="02020404030301010803" pitchFamily="18" charset="0"/>
                <a:ea typeface="Calibri" panose="020F0502020204030204" pitchFamily="34" charset="0"/>
                <a:cs typeface="Times New Roman" panose="02020603050405020304" pitchFamily="18" charset="0"/>
              </a:rPr>
              <a:t>M</a:t>
            </a:r>
            <a:r>
              <a:rPr lang="fr-FR" sz="2000" b="1" dirty="0">
                <a:effectLst/>
                <a:latin typeface="Garamond" panose="02020404030301010803" pitchFamily="18" charset="0"/>
                <a:ea typeface="Calibri" panose="020F0502020204030204" pitchFamily="34" charset="0"/>
                <a:cs typeface="Times New Roman" panose="02020603050405020304" pitchFamily="18" charset="0"/>
              </a:rPr>
              <a:t>obilité électrique individuelle</a:t>
            </a:r>
            <a:r>
              <a:rPr lang="fr-FR" sz="2000" dirty="0">
                <a:effectLst/>
                <a:latin typeface="Garamond" panose="02020404030301010803" pitchFamily="18" charset="0"/>
                <a:ea typeface="Calibri" panose="020F0502020204030204" pitchFamily="34" charset="0"/>
                <a:cs typeface="Times New Roman" panose="02020603050405020304" pitchFamily="18" charset="0"/>
              </a:rPr>
              <a:t> : </a:t>
            </a:r>
            <a:r>
              <a:rPr lang="fr-CH" sz="2000" dirty="0">
                <a:effectLst/>
                <a:latin typeface="Garamond" panose="02020404030301010803" pitchFamily="18" charset="0"/>
                <a:ea typeface="Calibri" panose="020F0502020204030204" pitchFamily="34" charset="0"/>
                <a:cs typeface="Times New Roman" panose="02020603050405020304" pitchFamily="18" charset="0"/>
              </a:rPr>
              <a:t>Une voiture thermique 20 kilos de cuivre, une hybride 40, une petite électrique 80 et une grosse 280 kilos, à quoi s’ajoutent 100 kilos par borne de recharge.</a:t>
            </a:r>
            <a:r>
              <a:rPr lang="fr-CH" sz="2000" dirty="0">
                <a:effectLst/>
              </a:rPr>
              <a:t> </a:t>
            </a:r>
            <a:r>
              <a:rPr lang="fr-FR" sz="2000" dirty="0">
                <a:effectLst/>
                <a:latin typeface="Garamond" panose="02020404030301010803" pitchFamily="18" charset="0"/>
                <a:ea typeface="Calibri" panose="020F0502020204030204" pitchFamily="34" charset="0"/>
                <a:cs typeface="Times New Roman" panose="02020603050405020304" pitchFamily="18" charset="0"/>
              </a:rPr>
              <a:t>Et il conviendra d’y ajouter les </a:t>
            </a:r>
            <a:r>
              <a:rPr lang="fr-FR" sz="2000" dirty="0" err="1">
                <a:effectLst/>
                <a:latin typeface="Garamond" panose="02020404030301010803" pitchFamily="18" charset="0"/>
                <a:ea typeface="Calibri" panose="020F0502020204030204" pitchFamily="34" charset="0"/>
                <a:cs typeface="Times New Roman" panose="02020603050405020304" pitchFamily="18" charset="0"/>
              </a:rPr>
              <a:t>Led</a:t>
            </a:r>
            <a:r>
              <a:rPr lang="fr-FR" sz="2000" dirty="0">
                <a:effectLst/>
                <a:latin typeface="Garamond" panose="02020404030301010803" pitchFamily="18" charset="0"/>
                <a:ea typeface="Calibri" panose="020F0502020204030204" pitchFamily="34" charset="0"/>
                <a:cs typeface="Times New Roman" panose="02020603050405020304" pitchFamily="18" charset="0"/>
              </a:rPr>
              <a:t>, les pompes à chaleurs, les panneaux photovoltaïques, les éoliennes, les convertisseurs pour l’hydrogènes, les nouvelles infrastructures, etc. </a:t>
            </a:r>
          </a:p>
        </p:txBody>
      </p:sp>
    </p:spTree>
    <p:extLst>
      <p:ext uri="{BB962C8B-B14F-4D97-AF65-F5344CB8AC3E}">
        <p14:creationId xmlns:p14="http://schemas.microsoft.com/office/powerpoint/2010/main" val="3296521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09BFE9-E5B8-88A1-9A60-A90E6850A292}"/>
              </a:ext>
            </a:extLst>
          </p:cNvPr>
          <p:cNvSpPr>
            <a:spLocks noGrp="1"/>
          </p:cNvSpPr>
          <p:nvPr>
            <p:ph type="title"/>
          </p:nvPr>
        </p:nvSpPr>
        <p:spPr>
          <a:xfrm>
            <a:off x="628650" y="0"/>
            <a:ext cx="7886700" cy="1175657"/>
          </a:xfrm>
        </p:spPr>
        <p:txBody>
          <a:bodyPr>
            <a:normAutofit/>
          </a:bodyPr>
          <a:lstStyle/>
          <a:p>
            <a:r>
              <a:rPr lang="fr-FR" dirty="0"/>
              <a:t>METAUX - ENERGIE</a:t>
            </a:r>
          </a:p>
        </p:txBody>
      </p:sp>
      <p:sp>
        <p:nvSpPr>
          <p:cNvPr id="3" name="Espace réservé du contenu 2">
            <a:extLst>
              <a:ext uri="{FF2B5EF4-FFF2-40B4-BE49-F238E27FC236}">
                <a16:creationId xmlns:a16="http://schemas.microsoft.com/office/drawing/2014/main" id="{5F86DB0D-C3DA-E8CF-EA2D-EB2C4B57FE20}"/>
              </a:ext>
            </a:extLst>
          </p:cNvPr>
          <p:cNvSpPr>
            <a:spLocks noGrp="1"/>
          </p:cNvSpPr>
          <p:nvPr>
            <p:ph idx="1"/>
          </p:nvPr>
        </p:nvSpPr>
        <p:spPr>
          <a:xfrm>
            <a:off x="628650" y="862149"/>
            <a:ext cx="7886700" cy="5798140"/>
          </a:xfrm>
        </p:spPr>
        <p:txBody>
          <a:bodyPr>
            <a:normAutofit/>
          </a:bodyPr>
          <a:lstStyle/>
          <a:p>
            <a:r>
              <a:rPr lang="fr-CH" sz="2000" b="1" dirty="0">
                <a:latin typeface="Garamond" panose="02020404030301010803" pitchFamily="18" charset="0"/>
                <a:ea typeface="Calibri" panose="020F0502020204030204" pitchFamily="34" charset="0"/>
                <a:cs typeface="Times New Roman" panose="02020603050405020304" pitchFamily="18" charset="0"/>
              </a:rPr>
              <a:t>A</a:t>
            </a:r>
            <a:r>
              <a:rPr lang="fr-CH" sz="2000" b="1" dirty="0">
                <a:effectLst/>
                <a:latin typeface="Garamond" panose="02020404030301010803" pitchFamily="18" charset="0"/>
                <a:ea typeface="Calibri" panose="020F0502020204030204" pitchFamily="34" charset="0"/>
                <a:cs typeface="Times New Roman" panose="02020603050405020304" pitchFamily="18" charset="0"/>
              </a:rPr>
              <a:t>utres méta</a:t>
            </a:r>
            <a:r>
              <a:rPr lang="fr-CH" sz="2000" dirty="0">
                <a:effectLst/>
                <a:latin typeface="Garamond" panose="02020404030301010803" pitchFamily="18" charset="0"/>
                <a:ea typeface="Calibri" panose="020F0502020204030204" pitchFamily="34" charset="0"/>
                <a:cs typeface="Times New Roman" panose="02020603050405020304" pitchFamily="18" charset="0"/>
              </a:rPr>
              <a:t>ux : nous devrions consommer 87 % réserves de bauxite, 83 % cobalt, 60 % nickel et 30 % lithium.</a:t>
            </a:r>
            <a:r>
              <a:rPr lang="fr-CH" sz="2000" dirty="0">
                <a:effectLst/>
              </a:rPr>
              <a:t> </a:t>
            </a:r>
            <a:r>
              <a:rPr lang="fr-CH" sz="2000" kern="50" dirty="0">
                <a:solidFill>
                  <a:srgbClr val="000000"/>
                </a:solidFill>
                <a:effectLst/>
                <a:latin typeface="Garamond" panose="02020404030301010803" pitchFamily="18" charset="0"/>
                <a:ea typeface="Arial Unicode MS" panose="020B0604020202020204" pitchFamily="34" charset="-128"/>
                <a:cs typeface="Times New Roman" panose="02020603050405020304" pitchFamily="18" charset="0"/>
              </a:rPr>
              <a:t>Voir Emmanuel Hache in </a:t>
            </a:r>
            <a:r>
              <a:rPr lang="fr-CH" sz="2000" u="sng" kern="50" dirty="0">
                <a:solidFill>
                  <a:srgbClr val="000000"/>
                </a:solidFill>
                <a:effectLst/>
                <a:latin typeface="Garamond" panose="02020404030301010803" pitchFamily="18" charset="0"/>
                <a:ea typeface="Arial Unicode MS" panose="020B0604020202020204" pitchFamily="34" charset="-128"/>
                <a:cs typeface="Times New Roman" panose="02020603050405020304" pitchFamily="18" charset="0"/>
                <a:hlinkClick r:id="rId3"/>
              </a:rPr>
              <a:t>https://lapenseeecologique.com/de-letat-des-lieux-en-termes-de-minerais-au-low-tech-et-a-la-sobriete/(consulté</a:t>
            </a:r>
            <a:r>
              <a:rPr lang="fr-CH" sz="2000" u="sng" kern="50" dirty="0">
                <a:solidFill>
                  <a:srgbClr val="0563C1"/>
                </a:solidFill>
                <a:effectLst/>
                <a:latin typeface="Garamond" panose="02020404030301010803" pitchFamily="18" charset="0"/>
                <a:ea typeface="Arial Unicode MS" panose="020B0604020202020204" pitchFamily="34" charset="-128"/>
                <a:cs typeface="Times New Roman" panose="02020603050405020304" pitchFamily="18" charset="0"/>
              </a:rPr>
              <a:t> le 24/01/2023).</a:t>
            </a:r>
            <a:endParaRPr lang="fr-FR" sz="2000" dirty="0">
              <a:effectLst/>
              <a:latin typeface="Garamond" panose="02020404030301010803" pitchFamily="18" charset="0"/>
              <a:ea typeface="Calibri" panose="020F0502020204030204" pitchFamily="34" charset="0"/>
              <a:cs typeface="Times New Roman" panose="02020603050405020304" pitchFamily="18" charset="0"/>
            </a:endParaRPr>
          </a:p>
          <a:p>
            <a:r>
              <a:rPr lang="fr-FR" sz="2000" b="1" dirty="0">
                <a:latin typeface="Garamond" panose="02020404030301010803" pitchFamily="18" charset="0"/>
                <a:ea typeface="Calibri" panose="020F0502020204030204" pitchFamily="34" charset="0"/>
                <a:cs typeface="Times New Roman" panose="02020603050405020304" pitchFamily="18" charset="0"/>
              </a:rPr>
              <a:t>P</a:t>
            </a:r>
            <a:r>
              <a:rPr lang="fr-FR" sz="2000" b="1" dirty="0">
                <a:effectLst/>
                <a:latin typeface="Garamond" panose="02020404030301010803" pitchFamily="18" charset="0"/>
                <a:ea typeface="Calibri" panose="020F0502020204030204" pitchFamily="34" charset="0"/>
                <a:cs typeface="Times New Roman" panose="02020603050405020304" pitchFamily="18" charset="0"/>
              </a:rPr>
              <a:t>anneaux photovoltaïques </a:t>
            </a:r>
            <a:r>
              <a:rPr lang="fr-FR" sz="2000" dirty="0">
                <a:effectLst/>
                <a:latin typeface="Garamond" panose="02020404030301010803" pitchFamily="18" charset="0"/>
                <a:ea typeface="Calibri" panose="020F0502020204030204" pitchFamily="34" charset="0"/>
                <a:cs typeface="Times New Roman" panose="02020603050405020304" pitchFamily="18" charset="0"/>
              </a:rPr>
              <a:t>exigent du silicium, du gallium, du germanium, de l’indium, du sélénium, du cadmium, du tellure et du bismuth. Photovoltaïque et éolien mobilisent au KWh dix fois plus de métaux en général que les centrales à gaz. </a:t>
            </a:r>
          </a:p>
          <a:p>
            <a:r>
              <a:rPr lang="fr-FR" sz="2000" dirty="0">
                <a:effectLst/>
                <a:latin typeface="Garamond" panose="02020404030301010803" pitchFamily="18" charset="0"/>
                <a:ea typeface="Calibri" panose="020F0502020204030204" pitchFamily="34" charset="0"/>
                <a:cs typeface="Times New Roman" panose="02020603050405020304" pitchFamily="18" charset="0"/>
              </a:rPr>
              <a:t>Et ce sans évoquer le coût énergétique et écologique, notamment et particulièrement hydrique, des </a:t>
            </a:r>
            <a:r>
              <a:rPr lang="fr-FR" sz="2000" b="1" dirty="0">
                <a:effectLst/>
                <a:latin typeface="Garamond" panose="02020404030301010803" pitchFamily="18" charset="0"/>
                <a:ea typeface="Calibri" panose="020F0502020204030204" pitchFamily="34" charset="0"/>
                <a:cs typeface="Times New Roman" panose="02020603050405020304" pitchFamily="18" charset="0"/>
              </a:rPr>
              <a:t>extractions minières</a:t>
            </a:r>
            <a:r>
              <a:rPr lang="fr-FR" sz="2000" dirty="0">
                <a:effectLst/>
                <a:latin typeface="Garamond" panose="02020404030301010803" pitchFamily="18" charset="0"/>
                <a:ea typeface="Calibri" panose="020F0502020204030204" pitchFamily="34" charset="0"/>
                <a:cs typeface="Times New Roman" panose="02020603050405020304" pitchFamily="18" charset="0"/>
              </a:rPr>
              <a:t>, ni les diverses pollutions engendrées à l’aval des cycles industriels. L’exploitation minière affecterait d’ores et déjà </a:t>
            </a:r>
            <a:r>
              <a:rPr lang="fr-FR" sz="2000" dirty="0">
                <a:latin typeface="Garamond" panose="02020404030301010803" pitchFamily="18" charset="0"/>
                <a:ea typeface="Calibri" panose="020F0502020204030204" pitchFamily="34" charset="0"/>
                <a:cs typeface="Times New Roman" panose="02020603050405020304" pitchFamily="18" charset="0"/>
              </a:rPr>
              <a:t>101’000</a:t>
            </a:r>
            <a:r>
              <a:rPr lang="fr-FR" sz="2000" dirty="0">
                <a:effectLst/>
                <a:latin typeface="Garamond" panose="02020404030301010803" pitchFamily="18" charset="0"/>
                <a:ea typeface="Calibri" panose="020F0502020204030204" pitchFamily="34" charset="0"/>
                <a:cs typeface="Times New Roman" panose="02020603050405020304" pitchFamily="18" charset="0"/>
              </a:rPr>
              <a:t> km</a:t>
            </a:r>
            <a:r>
              <a:rPr lang="fr-FR" sz="2000" baseline="30000" dirty="0">
                <a:effectLst/>
                <a:latin typeface="Garamond" panose="02020404030301010803" pitchFamily="18" charset="0"/>
                <a:ea typeface="Calibri" panose="020F0502020204030204" pitchFamily="34" charset="0"/>
                <a:cs typeface="Times New Roman" panose="02020603050405020304" pitchFamily="18" charset="0"/>
              </a:rPr>
              <a:t>2</a:t>
            </a:r>
            <a:r>
              <a:rPr lang="fr-FR" sz="2000" dirty="0">
                <a:effectLst/>
                <a:latin typeface="Garamond" panose="02020404030301010803" pitchFamily="18" charset="0"/>
                <a:ea typeface="Calibri" panose="020F0502020204030204" pitchFamily="34" charset="0"/>
                <a:cs typeface="Times New Roman" panose="02020603050405020304" pitchFamily="18" charset="0"/>
              </a:rPr>
              <a:t> (Suisse : 41’285 km</a:t>
            </a:r>
            <a:r>
              <a:rPr lang="fr-FR" sz="2000" baseline="30000" dirty="0">
                <a:effectLst/>
                <a:latin typeface="Garamond" panose="02020404030301010803" pitchFamily="18" charset="0"/>
                <a:ea typeface="Calibri" panose="020F0502020204030204" pitchFamily="34" charset="0"/>
                <a:cs typeface="Times New Roman" panose="02020603050405020304" pitchFamily="18" charset="0"/>
              </a:rPr>
              <a:t>2</a:t>
            </a:r>
            <a:r>
              <a:rPr lang="fr-FR" sz="2000" dirty="0">
                <a:effectLst/>
                <a:latin typeface="Garamond" panose="02020404030301010803" pitchFamily="18" charset="0"/>
                <a:ea typeface="Calibri" panose="020F0502020204030204" pitchFamily="34" charset="0"/>
                <a:cs typeface="Times New Roman" panose="02020603050405020304" pitchFamily="18" charset="0"/>
              </a:rPr>
              <a:t>). </a:t>
            </a:r>
          </a:p>
          <a:p>
            <a:r>
              <a:rPr lang="fr-FR" sz="2000" b="1" dirty="0">
                <a:latin typeface="Garamond" panose="02020404030301010803" pitchFamily="18" charset="0"/>
                <a:cs typeface="Times New Roman" panose="02020603050405020304" pitchFamily="18" charset="0"/>
              </a:rPr>
              <a:t>Seule perspective : sobriété</a:t>
            </a:r>
            <a:r>
              <a:rPr lang="fr-FR" sz="2000" dirty="0">
                <a:latin typeface="Garamond" panose="02020404030301010803" pitchFamily="18" charset="0"/>
                <a:cs typeface="Times New Roman" panose="02020603050405020304" pitchFamily="18" charset="0"/>
              </a:rPr>
              <a:t> énergétique.</a:t>
            </a:r>
            <a:endParaRPr lang="fr-FR" sz="2000" dirty="0"/>
          </a:p>
        </p:txBody>
      </p:sp>
    </p:spTree>
    <p:extLst>
      <p:ext uri="{BB962C8B-B14F-4D97-AF65-F5344CB8AC3E}">
        <p14:creationId xmlns:p14="http://schemas.microsoft.com/office/powerpoint/2010/main" val="1827623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cxnSp>
        <p:nvCxnSpPr>
          <p:cNvPr id="1036" name="Google Shape;1036;p100"/>
          <p:cNvCxnSpPr/>
          <p:nvPr/>
        </p:nvCxnSpPr>
        <p:spPr>
          <a:xfrm flipH="1">
            <a:off x="100" y="1344325"/>
            <a:ext cx="9137400" cy="25800"/>
          </a:xfrm>
          <a:prstGeom prst="straightConnector1">
            <a:avLst/>
          </a:prstGeom>
          <a:noFill/>
          <a:ln w="28575" cap="flat" cmpd="sng">
            <a:solidFill>
              <a:srgbClr val="CFE2F3"/>
            </a:solidFill>
            <a:prstDash val="solid"/>
            <a:round/>
            <a:headEnd type="none" w="med" len="med"/>
            <a:tailEnd type="none" w="med" len="med"/>
          </a:ln>
        </p:spPr>
      </p:cxnSp>
      <p:pic>
        <p:nvPicPr>
          <p:cNvPr id="1037" name="Google Shape;1037;p100"/>
          <p:cNvPicPr preferRelativeResize="0"/>
          <p:nvPr/>
        </p:nvPicPr>
        <p:blipFill rotWithShape="1">
          <a:blip r:embed="rId3">
            <a:alphaModFix/>
          </a:blip>
          <a:srcRect/>
          <a:stretch/>
        </p:blipFill>
        <p:spPr>
          <a:xfrm>
            <a:off x="854700" y="1370125"/>
            <a:ext cx="7395045" cy="5208624"/>
          </a:xfrm>
          <a:prstGeom prst="rect">
            <a:avLst/>
          </a:prstGeom>
          <a:noFill/>
          <a:ln>
            <a:noFill/>
          </a:ln>
        </p:spPr>
      </p:pic>
    </p:spTree>
    <p:extLst>
      <p:ext uri="{BB962C8B-B14F-4D97-AF65-F5344CB8AC3E}">
        <p14:creationId xmlns:p14="http://schemas.microsoft.com/office/powerpoint/2010/main" val="2361573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cxnSp>
        <p:nvCxnSpPr>
          <p:cNvPr id="1047" name="Google Shape;1047;p101"/>
          <p:cNvCxnSpPr/>
          <p:nvPr/>
        </p:nvCxnSpPr>
        <p:spPr>
          <a:xfrm flipH="1">
            <a:off x="100" y="1344325"/>
            <a:ext cx="9137400" cy="25800"/>
          </a:xfrm>
          <a:prstGeom prst="straightConnector1">
            <a:avLst/>
          </a:prstGeom>
          <a:noFill/>
          <a:ln w="28575" cap="flat" cmpd="sng">
            <a:solidFill>
              <a:srgbClr val="CFE2F3"/>
            </a:solidFill>
            <a:prstDash val="solid"/>
            <a:round/>
            <a:headEnd type="none" w="med" len="med"/>
            <a:tailEnd type="none" w="med" len="med"/>
          </a:ln>
        </p:spPr>
      </p:cxnSp>
      <p:pic>
        <p:nvPicPr>
          <p:cNvPr id="1048" name="Google Shape;1048;p101"/>
          <p:cNvPicPr preferRelativeResize="0"/>
          <p:nvPr/>
        </p:nvPicPr>
        <p:blipFill rotWithShape="1">
          <a:blip r:embed="rId3">
            <a:alphaModFix/>
          </a:blip>
          <a:srcRect/>
          <a:stretch/>
        </p:blipFill>
        <p:spPr>
          <a:xfrm>
            <a:off x="910600" y="1397325"/>
            <a:ext cx="7316389" cy="5154499"/>
          </a:xfrm>
          <a:prstGeom prst="rect">
            <a:avLst/>
          </a:prstGeom>
          <a:noFill/>
          <a:ln>
            <a:noFill/>
          </a:ln>
        </p:spPr>
      </p:pic>
      <p:sp>
        <p:nvSpPr>
          <p:cNvPr id="1049" name="Google Shape;1049;p101"/>
          <p:cNvSpPr txBox="1">
            <a:spLocks noGrp="1"/>
          </p:cNvSpPr>
          <p:nvPr>
            <p:ph type="sldNum" idx="12"/>
          </p:nvPr>
        </p:nvSpPr>
        <p:spPr>
          <a:xfrm>
            <a:off x="11100" y="6578825"/>
            <a:ext cx="9094200" cy="27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pPr marL="0" lvl="0" indent="0" algn="ctr" rtl="0">
                <a:spcBef>
                  <a:spcPts val="0"/>
                </a:spcBef>
                <a:spcAft>
                  <a:spcPts val="0"/>
                </a:spcAft>
                <a:buClr>
                  <a:srgbClr val="000000"/>
                </a:buClr>
                <a:buSzPts val="1100"/>
                <a:buFont typeface="Arial"/>
                <a:buNone/>
              </a:pPr>
              <a:t>38</a:t>
            </a:fld>
            <a:endParaRPr/>
          </a:p>
        </p:txBody>
      </p:sp>
    </p:spTree>
    <p:extLst>
      <p:ext uri="{BB962C8B-B14F-4D97-AF65-F5344CB8AC3E}">
        <p14:creationId xmlns:p14="http://schemas.microsoft.com/office/powerpoint/2010/main" val="3629338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52E9074-9CCF-A84B-9460-542041D8F2A7}"/>
              </a:ext>
            </a:extLst>
          </p:cNvPr>
          <p:cNvSpPr>
            <a:spLocks noGrp="1"/>
          </p:cNvSpPr>
          <p:nvPr>
            <p:ph type="title"/>
          </p:nvPr>
        </p:nvSpPr>
        <p:spPr>
          <a:xfrm>
            <a:off x="350041" y="586855"/>
            <a:ext cx="2401025" cy="3387497"/>
          </a:xfrm>
        </p:spPr>
        <p:txBody>
          <a:bodyPr anchor="b">
            <a:normAutofit/>
          </a:bodyPr>
          <a:lstStyle/>
          <a:p>
            <a:pPr algn="r"/>
            <a:r>
              <a:rPr lang="fr-FR" sz="3500">
                <a:solidFill>
                  <a:srgbClr val="FFFFFF"/>
                </a:solidFill>
              </a:rPr>
              <a:t>Que faire ?</a:t>
            </a:r>
          </a:p>
        </p:txBody>
      </p:sp>
      <p:sp>
        <p:nvSpPr>
          <p:cNvPr id="4" name="Espace réservé du contenu 3">
            <a:extLst>
              <a:ext uri="{FF2B5EF4-FFF2-40B4-BE49-F238E27FC236}">
                <a16:creationId xmlns:a16="http://schemas.microsoft.com/office/drawing/2014/main" id="{A3CD7C0D-9C97-EE46-A962-EA2C09248487}"/>
              </a:ext>
            </a:extLst>
          </p:cNvPr>
          <p:cNvSpPr>
            <a:spLocks noGrp="1"/>
          </p:cNvSpPr>
          <p:nvPr>
            <p:ph idx="1"/>
          </p:nvPr>
        </p:nvSpPr>
        <p:spPr>
          <a:xfrm>
            <a:off x="3607694" y="649480"/>
            <a:ext cx="4916510" cy="5546047"/>
          </a:xfrm>
        </p:spPr>
        <p:txBody>
          <a:bodyPr anchor="ctr">
            <a:normAutofit/>
          </a:bodyPr>
          <a:lstStyle/>
          <a:p>
            <a:r>
              <a:rPr lang="fr-FR" sz="1700" dirty="0"/>
              <a:t>Responsabilité : flux énergie et matière ; démographie pour biodiversité.</a:t>
            </a:r>
          </a:p>
          <a:p>
            <a:r>
              <a:rPr lang="fr-FR" sz="1700" dirty="0"/>
              <a:t>Leçon des limites planétaires : renaturer, rentrer dans les clous des mécanismes du système-Terre et de ses écosystèmes.</a:t>
            </a:r>
          </a:p>
          <a:p>
            <a:r>
              <a:rPr lang="fr-FR" sz="1700" dirty="0"/>
              <a:t>Agence européenne de l’environnement (EEA) : </a:t>
            </a:r>
            <a:r>
              <a:rPr lang="en-US" sz="1700" dirty="0"/>
              <a:t>“</a:t>
            </a:r>
            <a:r>
              <a:rPr lang="en-US" sz="1700" i="1" dirty="0"/>
              <a:t>Maintaining this position does not have to depend on economic growth. Could the European Green Deal, for example, become a catalyst for EU citizens to create a society that consumes less and grows in other than material dimensions?</a:t>
            </a:r>
            <a:r>
              <a:rPr lang="en-US" sz="1700" dirty="0"/>
              <a:t>” (Rapport Janvier 2021)</a:t>
            </a:r>
            <a:r>
              <a:rPr lang="fr-CH" sz="1700" dirty="0"/>
              <a:t> </a:t>
            </a:r>
          </a:p>
          <a:p>
            <a:r>
              <a:rPr lang="fr-CH" sz="1700" dirty="0"/>
              <a:t>AIE, GIEC, Cours (Hollandaise, Karlsruhe, CE, CC, Australie)</a:t>
            </a:r>
          </a:p>
          <a:p>
            <a:r>
              <a:rPr lang="fr-CH" sz="1700" dirty="0"/>
              <a:t>Vers un nouveau consensus constitutionnel ?</a:t>
            </a:r>
          </a:p>
          <a:p>
            <a:r>
              <a:rPr lang="fr-CH" sz="1700" dirty="0"/>
              <a:t>Emergence d’un nouveau paradigme (agroécologie, économie </a:t>
            </a:r>
            <a:r>
              <a:rPr lang="fr-CH" sz="1700" dirty="0" err="1"/>
              <a:t>permacirculaire</a:t>
            </a:r>
            <a:r>
              <a:rPr lang="fr-CH" sz="1700"/>
              <a:t>, droits </a:t>
            </a:r>
            <a:r>
              <a:rPr lang="fr-CH" sz="1700" dirty="0"/>
              <a:t>nature, morale </a:t>
            </a:r>
            <a:r>
              <a:rPr lang="fr-CH" sz="1700" dirty="0" err="1"/>
              <a:t>écocentrée</a:t>
            </a:r>
            <a:r>
              <a:rPr lang="fr-CH" sz="1700" dirty="0"/>
              <a:t>, gouvernance, arts et sciences)</a:t>
            </a:r>
          </a:p>
          <a:p>
            <a:r>
              <a:rPr lang="fr-CH" sz="1700" dirty="0"/>
              <a:t>Quotas, activités humano(vivant)-centrées</a:t>
            </a:r>
            <a:endParaRPr lang="fr-FR" sz="1700" dirty="0"/>
          </a:p>
        </p:txBody>
      </p:sp>
    </p:spTree>
    <p:extLst>
      <p:ext uri="{BB962C8B-B14F-4D97-AF65-F5344CB8AC3E}">
        <p14:creationId xmlns:p14="http://schemas.microsoft.com/office/powerpoint/2010/main" val="4138720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9114" y="1598031"/>
            <a:ext cx="8487839" cy="646331"/>
          </a:xfrm>
          <a:prstGeom prst="rect">
            <a:avLst/>
          </a:prstGeom>
          <a:noFill/>
        </p:spPr>
        <p:txBody>
          <a:bodyPr wrap="square" rtlCol="0">
            <a:spAutoFit/>
          </a:bodyPr>
          <a:lstStyle/>
          <a:p>
            <a:r>
              <a:rPr lang="en-US" b="1" dirty="0"/>
              <a:t>Human activities have modified the global climate with a pace unprecedented in at least 2000 years (Sixth Assessment Report, WG 1)</a:t>
            </a:r>
            <a:endParaRPr lang="fr-FR"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89" y="2227339"/>
            <a:ext cx="7338225" cy="3763633"/>
          </a:xfrm>
          <a:prstGeom prst="rect">
            <a:avLst/>
          </a:prstGeom>
        </p:spPr>
      </p:pic>
    </p:spTree>
    <p:extLst>
      <p:ext uri="{BB962C8B-B14F-4D97-AF65-F5344CB8AC3E}">
        <p14:creationId xmlns:p14="http://schemas.microsoft.com/office/powerpoint/2010/main" val="346907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5" name="Image 4">
            <a:extLst>
              <a:ext uri="{FF2B5EF4-FFF2-40B4-BE49-F238E27FC236}">
                <a16:creationId xmlns:a16="http://schemas.microsoft.com/office/drawing/2014/main" id="{363ED7E7-FCEE-0D45-9C0B-21E57B5F9667}"/>
              </a:ext>
            </a:extLst>
          </p:cNvPr>
          <p:cNvPicPr>
            <a:picLocks noChangeAspect="1"/>
          </p:cNvPicPr>
          <p:nvPr/>
        </p:nvPicPr>
        <p:blipFill>
          <a:blip r:embed="rId3"/>
          <a:stretch>
            <a:fillRect/>
          </a:stretch>
        </p:blipFill>
        <p:spPr>
          <a:xfrm>
            <a:off x="653493" y="2374900"/>
            <a:ext cx="6928376" cy="3227114"/>
          </a:xfrm>
          <a:prstGeom prst="rect">
            <a:avLst/>
          </a:prstGeom>
        </p:spPr>
      </p:pic>
      <p:sp>
        <p:nvSpPr>
          <p:cNvPr id="762" name="Google Shape;762;p63"/>
          <p:cNvSpPr txBox="1">
            <a:spLocks noGrp="1"/>
          </p:cNvSpPr>
          <p:nvPr>
            <p:ph type="body" idx="1"/>
          </p:nvPr>
        </p:nvSpPr>
        <p:spPr>
          <a:xfrm>
            <a:off x="2350" y="1370150"/>
            <a:ext cx="9132900" cy="5208600"/>
          </a:xfrm>
          <a:prstGeom prst="rect">
            <a:avLst/>
          </a:prstGeom>
          <a:noFill/>
          <a:ln>
            <a:noFill/>
          </a:ln>
        </p:spPr>
        <p:txBody>
          <a:bodyPr spcFirstLastPara="1" wrap="square" lIns="274300" tIns="182875" rIns="274300" bIns="182875" anchor="t" anchorCtr="0">
            <a:noAutofit/>
          </a:bodyPr>
          <a:lstStyle/>
          <a:p>
            <a:pPr lvl="0" indent="0" algn="just">
              <a:lnSpc>
                <a:spcPct val="116666"/>
              </a:lnSpc>
              <a:buNone/>
            </a:pPr>
            <a:r>
              <a:rPr lang="en" sz="1200" dirty="0"/>
              <a:t>Daniel W. O’Neill et </a:t>
            </a:r>
            <a:r>
              <a:rPr lang="en" sz="1200" dirty="0" err="1"/>
              <a:t>alii</a:t>
            </a:r>
            <a:r>
              <a:rPr lang="en" sz="1200" dirty="0"/>
              <a:t>, « A good life for all within planetary boundaries », </a:t>
            </a:r>
            <a:r>
              <a:rPr lang="en" sz="1200" i="1" dirty="0"/>
              <a:t>Nature Sustainability</a:t>
            </a:r>
            <a:r>
              <a:rPr lang="en" sz="1200" dirty="0"/>
              <a:t>, vol. 1, February 2018, 88-95</a:t>
            </a:r>
            <a:endParaRPr sz="1200" dirty="0">
              <a:latin typeface="Helvetica Neue Light"/>
              <a:ea typeface="Helvetica Neue Light"/>
              <a:cs typeface="Helvetica Neue Light"/>
              <a:sym typeface="Helvetica Neue Light"/>
            </a:endParaRPr>
          </a:p>
        </p:txBody>
      </p:sp>
      <p:sp>
        <p:nvSpPr>
          <p:cNvPr id="763" name="Google Shape;763;p63"/>
          <p:cNvSpPr txBox="1"/>
          <p:nvPr/>
        </p:nvSpPr>
        <p:spPr>
          <a:xfrm>
            <a:off x="11112" y="6524625"/>
            <a:ext cx="9132900" cy="2889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Bardi Hugo, </a:t>
            </a:r>
            <a:r>
              <a:rPr lang="en-US" sz="1200" b="0" i="1" u="none" strike="noStrike" cap="none">
                <a:solidFill>
                  <a:srgbClr val="000000"/>
                </a:solidFill>
                <a:latin typeface="Verdana"/>
                <a:ea typeface="Verdana"/>
                <a:cs typeface="Verdana"/>
                <a:sym typeface="Verdana"/>
              </a:rPr>
              <a:t>Le grand pillage: Comment nous épuisons les ressources de la planète, </a:t>
            </a:r>
            <a:r>
              <a:rPr lang="en-US" sz="1200" b="0" i="0" u="none" strike="noStrike" cap="none">
                <a:solidFill>
                  <a:srgbClr val="000000"/>
                </a:solidFill>
                <a:latin typeface="Verdana"/>
                <a:ea typeface="Verdana"/>
                <a:cs typeface="Verdana"/>
                <a:sym typeface="Verdana"/>
              </a:rPr>
              <a:t>2015, Les Petits Matins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p:txBody>
      </p:sp>
      <p:sp>
        <p:nvSpPr>
          <p:cNvPr id="764" name="Google Shape;764;p63"/>
          <p:cNvSpPr txBox="1"/>
          <p:nvPr/>
        </p:nvSpPr>
        <p:spPr>
          <a:xfrm>
            <a:off x="11112" y="6524625"/>
            <a:ext cx="9132900" cy="2889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Bardi Hugo, </a:t>
            </a:r>
            <a:r>
              <a:rPr lang="en-US" sz="1200" b="0" i="1" u="none" strike="noStrike" cap="none">
                <a:solidFill>
                  <a:srgbClr val="000000"/>
                </a:solidFill>
                <a:latin typeface="Verdana"/>
                <a:ea typeface="Verdana"/>
                <a:cs typeface="Verdana"/>
                <a:sym typeface="Verdana"/>
              </a:rPr>
              <a:t>Le grand pillage: Comment nous épuisons les ressources de la planète, </a:t>
            </a:r>
            <a:r>
              <a:rPr lang="en-US" sz="1200" b="0" i="0" u="none" strike="noStrike" cap="none">
                <a:solidFill>
                  <a:srgbClr val="000000"/>
                </a:solidFill>
                <a:latin typeface="Verdana"/>
                <a:ea typeface="Verdana"/>
                <a:cs typeface="Verdana"/>
                <a:sym typeface="Verdana"/>
              </a:rPr>
              <a:t>2015, Les Petits Matins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p:txBody>
      </p:sp>
      <p:sp>
        <p:nvSpPr>
          <p:cNvPr id="765" name="Google Shape;765;p63"/>
          <p:cNvSpPr txBox="1"/>
          <p:nvPr/>
        </p:nvSpPr>
        <p:spPr>
          <a:xfrm>
            <a:off x="11112" y="6524625"/>
            <a:ext cx="9132900" cy="2889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Bardi Hugo, </a:t>
            </a:r>
            <a:r>
              <a:rPr lang="en-US" sz="1200" b="0" i="1" u="none" strike="noStrike" cap="none">
                <a:solidFill>
                  <a:srgbClr val="000000"/>
                </a:solidFill>
                <a:latin typeface="Verdana"/>
                <a:ea typeface="Verdana"/>
                <a:cs typeface="Verdana"/>
                <a:sym typeface="Verdana"/>
              </a:rPr>
              <a:t>Le grand pillage: Comment nous épuisons les ressources de la planète, </a:t>
            </a:r>
            <a:r>
              <a:rPr lang="en-US" sz="1200" b="0" i="0" u="none" strike="noStrike" cap="none">
                <a:solidFill>
                  <a:srgbClr val="000000"/>
                </a:solidFill>
                <a:latin typeface="Verdana"/>
                <a:ea typeface="Verdana"/>
                <a:cs typeface="Verdana"/>
                <a:sym typeface="Verdana"/>
              </a:rPr>
              <a:t>2015, Les Petits Matins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p:txBody>
      </p:sp>
      <p:sp>
        <p:nvSpPr>
          <p:cNvPr id="766" name="Google Shape;766;p63"/>
          <p:cNvSpPr txBox="1"/>
          <p:nvPr/>
        </p:nvSpPr>
        <p:spPr>
          <a:xfrm>
            <a:off x="11112" y="6524625"/>
            <a:ext cx="9132900" cy="2889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Bardi Hugo, </a:t>
            </a:r>
            <a:r>
              <a:rPr lang="en-US" sz="1200" b="0" i="1" u="none" strike="noStrike" cap="none">
                <a:solidFill>
                  <a:srgbClr val="000000"/>
                </a:solidFill>
                <a:latin typeface="Verdana"/>
                <a:ea typeface="Verdana"/>
                <a:cs typeface="Verdana"/>
                <a:sym typeface="Verdana"/>
              </a:rPr>
              <a:t>Le grand pillage: Comment nous épuisons les ressources de la planète, </a:t>
            </a:r>
            <a:r>
              <a:rPr lang="en-US" sz="1200" b="0" i="0" u="none" strike="noStrike" cap="none">
                <a:solidFill>
                  <a:srgbClr val="000000"/>
                </a:solidFill>
                <a:latin typeface="Verdana"/>
                <a:ea typeface="Verdana"/>
                <a:cs typeface="Verdana"/>
                <a:sym typeface="Verdana"/>
              </a:rPr>
              <a:t>2015, Les Petits Matins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p:txBody>
      </p:sp>
      <p:sp>
        <p:nvSpPr>
          <p:cNvPr id="767" name="Google Shape;767;p63"/>
          <p:cNvSpPr/>
          <p:nvPr/>
        </p:nvSpPr>
        <p:spPr>
          <a:xfrm>
            <a:off x="0" y="6578750"/>
            <a:ext cx="9144000" cy="2793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8" name="Google Shape;768;p63"/>
          <p:cNvCxnSpPr/>
          <p:nvPr/>
        </p:nvCxnSpPr>
        <p:spPr>
          <a:xfrm>
            <a:off x="2240280" y="0"/>
            <a:ext cx="6600" cy="1370400"/>
          </a:xfrm>
          <a:prstGeom prst="straightConnector1">
            <a:avLst/>
          </a:prstGeom>
          <a:noFill/>
          <a:ln w="28575" cap="flat" cmpd="sng">
            <a:solidFill>
              <a:srgbClr val="CFE2F3"/>
            </a:solidFill>
            <a:prstDash val="solid"/>
            <a:round/>
            <a:headEnd type="none" w="med" len="med"/>
            <a:tailEnd type="none" w="med" len="med"/>
          </a:ln>
        </p:spPr>
      </p:cxnSp>
      <p:cxnSp>
        <p:nvCxnSpPr>
          <p:cNvPr id="769" name="Google Shape;769;p63"/>
          <p:cNvCxnSpPr/>
          <p:nvPr/>
        </p:nvCxnSpPr>
        <p:spPr>
          <a:xfrm flipH="1">
            <a:off x="100" y="1344325"/>
            <a:ext cx="9137400" cy="25800"/>
          </a:xfrm>
          <a:prstGeom prst="straightConnector1">
            <a:avLst/>
          </a:prstGeom>
          <a:noFill/>
          <a:ln w="28575" cap="flat" cmpd="sng">
            <a:solidFill>
              <a:srgbClr val="CFE2F3"/>
            </a:solidFill>
            <a:prstDash val="solid"/>
            <a:round/>
            <a:headEnd type="none" w="med" len="med"/>
            <a:tailEnd type="none" w="med" len="med"/>
          </a:ln>
        </p:spPr>
      </p:cxnSp>
      <p:sp>
        <p:nvSpPr>
          <p:cNvPr id="771" name="Google Shape;771;p63"/>
          <p:cNvSpPr txBox="1">
            <a:spLocks noGrp="1"/>
          </p:cNvSpPr>
          <p:nvPr>
            <p:ph type="title"/>
          </p:nvPr>
        </p:nvSpPr>
        <p:spPr>
          <a:xfrm>
            <a:off x="2246875" y="6600"/>
            <a:ext cx="4610700" cy="1363800"/>
          </a:xfrm>
          <a:prstGeom prst="rect">
            <a:avLst/>
          </a:prstGeom>
          <a:noFill/>
          <a:ln>
            <a:noFill/>
          </a:ln>
        </p:spPr>
        <p:txBody>
          <a:bodyPr spcFirstLastPara="1" wrap="square" lIns="90000" tIns="46800" rIns="90000" bIns="46800" anchor="ctr" anchorCtr="0">
            <a:noAutofit/>
          </a:bodyPr>
          <a:lstStyle/>
          <a:p>
            <a:pPr marL="0" lvl="0" indent="0" algn="ctr" rtl="0">
              <a:lnSpc>
                <a:spcPct val="112000"/>
              </a:lnSpc>
              <a:spcBef>
                <a:spcPts val="0"/>
              </a:spcBef>
              <a:spcAft>
                <a:spcPts val="0"/>
              </a:spcAft>
              <a:buSzPts val="3200"/>
              <a:buNone/>
            </a:pPr>
            <a:r>
              <a:rPr lang="fr-CH" sz="1800" dirty="0">
                <a:solidFill>
                  <a:schemeClr val="dk1"/>
                </a:solidFill>
                <a:latin typeface="Helvetica Neue"/>
                <a:ea typeface="Helvetica Neue"/>
                <a:cs typeface="Helvetica Neue"/>
                <a:sym typeface="Helvetica Neue"/>
              </a:rPr>
              <a:t>Limites planétaires et fondamentaux sociaux</a:t>
            </a:r>
            <a:endParaRPr sz="1800" dirty="0">
              <a:solidFill>
                <a:schemeClr val="dk1"/>
              </a:solidFill>
              <a:latin typeface="Helvetica Neue"/>
              <a:ea typeface="Helvetica Neue"/>
              <a:cs typeface="Helvetica Neue"/>
              <a:sym typeface="Helvetica Neue"/>
            </a:endParaRPr>
          </a:p>
        </p:txBody>
      </p:sp>
      <p:sp>
        <p:nvSpPr>
          <p:cNvPr id="772" name="Google Shape;772;p63"/>
          <p:cNvSpPr txBox="1">
            <a:spLocks noGrp="1"/>
          </p:cNvSpPr>
          <p:nvPr>
            <p:ph type="sldNum" idx="12"/>
          </p:nvPr>
        </p:nvSpPr>
        <p:spPr>
          <a:xfrm>
            <a:off x="11100" y="6578825"/>
            <a:ext cx="9094200" cy="27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pPr marL="0" lvl="0" indent="0" algn="ctr" rtl="0">
                <a:spcBef>
                  <a:spcPts val="0"/>
                </a:spcBef>
                <a:spcAft>
                  <a:spcPts val="0"/>
                </a:spcAft>
                <a:buClr>
                  <a:srgbClr val="000000"/>
                </a:buClr>
                <a:buSzPts val="1100"/>
                <a:buFont typeface="Arial"/>
                <a:buNone/>
              </a:pPr>
              <a:t>40</a:t>
            </a:fld>
            <a:endParaRPr/>
          </a:p>
        </p:txBody>
      </p:sp>
    </p:spTree>
    <p:extLst>
      <p:ext uri="{BB962C8B-B14F-4D97-AF65-F5344CB8AC3E}">
        <p14:creationId xmlns:p14="http://schemas.microsoft.com/office/powerpoint/2010/main" val="276698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34286" y="1598030"/>
            <a:ext cx="7281828" cy="369332"/>
          </a:xfrm>
          <a:prstGeom prst="rect">
            <a:avLst/>
          </a:prstGeom>
          <a:noFill/>
        </p:spPr>
        <p:txBody>
          <a:bodyPr wrap="square" rtlCol="0">
            <a:spAutoFit/>
          </a:bodyPr>
          <a:lstStyle/>
          <a:p>
            <a:r>
              <a:rPr lang="fr-FR" b="1" dirty="0"/>
              <a:t>Carbon budget </a:t>
            </a:r>
            <a:r>
              <a:rPr lang="en-US" b="1" dirty="0"/>
              <a:t>(Sixth Assessment Report, WG 1)</a:t>
            </a:r>
            <a:endParaRPr lang="fr-FR" b="1" dirty="0"/>
          </a:p>
        </p:txBody>
      </p:sp>
      <p:pic>
        <p:nvPicPr>
          <p:cNvPr id="7" name="Picture 6">
            <a:extLst>
              <a:ext uri="{FF2B5EF4-FFF2-40B4-BE49-F238E27FC236}">
                <a16:creationId xmlns:a16="http://schemas.microsoft.com/office/drawing/2014/main" id="{053834F8-AA65-F344-B052-8C9C06495354}"/>
              </a:ext>
            </a:extLst>
          </p:cNvPr>
          <p:cNvPicPr>
            <a:picLocks noChangeAspect="1"/>
          </p:cNvPicPr>
          <p:nvPr/>
        </p:nvPicPr>
        <p:blipFill>
          <a:blip r:embed="rId2"/>
          <a:stretch>
            <a:fillRect/>
          </a:stretch>
        </p:blipFill>
        <p:spPr>
          <a:xfrm>
            <a:off x="1257300" y="2087239"/>
            <a:ext cx="7035800" cy="3867895"/>
          </a:xfrm>
          <a:prstGeom prst="rect">
            <a:avLst/>
          </a:prstGeom>
        </p:spPr>
      </p:pic>
    </p:spTree>
    <p:extLst>
      <p:ext uri="{BB962C8B-B14F-4D97-AF65-F5344CB8AC3E}">
        <p14:creationId xmlns:p14="http://schemas.microsoft.com/office/powerpoint/2010/main" val="3164492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id="{B84D1086-8B51-184F-8FCC-12D2BC14E10D}"/>
              </a:ext>
            </a:extLst>
          </p:cNvPr>
          <p:cNvSpPr>
            <a:spLocks noGrp="1"/>
          </p:cNvSpPr>
          <p:nvPr>
            <p:ph type="title"/>
          </p:nvPr>
        </p:nvSpPr>
        <p:spPr>
          <a:xfrm>
            <a:off x="823851" y="885651"/>
            <a:ext cx="2422352" cy="4624603"/>
          </a:xfrm>
        </p:spPr>
        <p:txBody>
          <a:bodyPr>
            <a:normAutofit/>
          </a:bodyPr>
          <a:lstStyle/>
          <a:p>
            <a:r>
              <a:rPr lang="fr-FR">
                <a:solidFill>
                  <a:srgbClr val="FFFFFF"/>
                </a:solidFill>
              </a:rPr>
              <a:t>Climat </a:t>
            </a:r>
          </a:p>
        </p:txBody>
      </p:sp>
      <p:sp>
        <p:nvSpPr>
          <p:cNvPr id="3" name="Espace réservé du contenu 2">
            <a:extLst>
              <a:ext uri="{FF2B5EF4-FFF2-40B4-BE49-F238E27FC236}">
                <a16:creationId xmlns:a16="http://schemas.microsoft.com/office/drawing/2014/main" id="{EE162704-5E6D-3245-81D1-41C175D9A6EC}"/>
              </a:ext>
            </a:extLst>
          </p:cNvPr>
          <p:cNvSpPr>
            <a:spLocks noGrp="1"/>
          </p:cNvSpPr>
          <p:nvPr>
            <p:ph idx="1"/>
          </p:nvPr>
        </p:nvSpPr>
        <p:spPr>
          <a:xfrm>
            <a:off x="3734031" y="885651"/>
            <a:ext cx="4893915" cy="4616849"/>
          </a:xfrm>
        </p:spPr>
        <p:txBody>
          <a:bodyPr anchor="ctr">
            <a:normAutofit fontScale="92500" lnSpcReduction="20000"/>
          </a:bodyPr>
          <a:lstStyle/>
          <a:p>
            <a:r>
              <a:rPr lang="fr-FR" sz="1300" b="1" dirty="0"/>
              <a:t>Etat des lieux : </a:t>
            </a:r>
            <a:r>
              <a:rPr lang="fr-FR" sz="1300" dirty="0"/>
              <a:t>1,2°  ; + 425 ppm ; moyennes annuelle 2023 :  + 1,48° - + 1,54 ; années à + 2° dès décennie 2040  </a:t>
            </a:r>
            <a:r>
              <a:rPr lang="fr-FR" sz="1300"/>
              <a:t>possibles à </a:t>
            </a:r>
            <a:r>
              <a:rPr lang="fr-FR" sz="1300" dirty="0"/>
              <a:t>+ 2°  ; + 90 % du budget carbone 1,5° sur dix ans).</a:t>
            </a:r>
          </a:p>
          <a:p>
            <a:r>
              <a:rPr lang="fr-FR" sz="1300" dirty="0"/>
              <a:t>Nouveau régime climatique depuis 2018.</a:t>
            </a:r>
          </a:p>
          <a:p>
            <a:r>
              <a:rPr lang="fr-FR" sz="1300" b="1" dirty="0"/>
              <a:t>Vagues de chaleur</a:t>
            </a:r>
            <a:r>
              <a:rPr lang="fr-FR" sz="1300" dirty="0"/>
              <a:t> qui se multiplient : juillet 2019 </a:t>
            </a:r>
            <a:r>
              <a:rPr lang="fr-CH" sz="1300" dirty="0"/>
              <a:t>42.6°C à Paris et 43 dans la banlieue parisienne, de 42.5°C en Allemagne, de 41.8°C en Belgique et de 40.7°C aux Pays-Bas. 2021 : 49,6 ° à Lytton (Canada) en juillet 2021, 48°C à </a:t>
            </a:r>
            <a:r>
              <a:rPr lang="fr-CH" sz="1300" dirty="0" err="1"/>
              <a:t>Verkhojansk</a:t>
            </a:r>
            <a:r>
              <a:rPr lang="fr-CH" sz="1300" dirty="0"/>
              <a:t> (Sibérie, juin 2021), 48,7 ° à Syracuse en août. Record absolu : dans l’air 54,4° dans Vallée de la mort en Californie en août 2020. Mi-mai 2022 :  51° à </a:t>
            </a:r>
            <a:r>
              <a:rPr lang="fr-CH" sz="1300" dirty="0" err="1"/>
              <a:t>Jacobabad</a:t>
            </a:r>
            <a:r>
              <a:rPr lang="fr-CH" sz="1300" dirty="0"/>
              <a:t> au Pakistan (inondations septembre 2022)  ou 49,2° à New Dehli, 52,2° à Abadan en Iran le 21 juin 2022, et même 53,6° à </a:t>
            </a:r>
            <a:r>
              <a:rPr lang="fr-CH" sz="1300" dirty="0" err="1"/>
              <a:t>Shush</a:t>
            </a:r>
            <a:r>
              <a:rPr lang="fr-CH" sz="1300" dirty="0"/>
              <a:t> (Iran, août 2022). Eté 2023, 1,5° de + que températures préindustrielles, canicules marines, records températures océaniques ; 56 ° Désert de la mort ; 52 ° Chine, 50° dans de nombreux endroits.</a:t>
            </a:r>
          </a:p>
          <a:p>
            <a:r>
              <a:rPr lang="fr-CH" sz="1300" dirty="0"/>
              <a:t>De 1,5° à 2° : doublement intensité événements extrêmes.</a:t>
            </a:r>
          </a:p>
          <a:p>
            <a:r>
              <a:rPr lang="fr-CH" sz="1300" dirty="0"/>
              <a:t>Episodes de </a:t>
            </a:r>
            <a:r>
              <a:rPr lang="fr-CH" sz="1300" b="1" dirty="0"/>
              <a:t>pluies intenses </a:t>
            </a:r>
            <a:r>
              <a:rPr lang="fr-CH" sz="1300" dirty="0"/>
              <a:t>qui augmentent avec température (2°= +14% ; 4° = + 30%) et </a:t>
            </a:r>
            <a:r>
              <a:rPr lang="fr-CH" sz="1300" b="1" dirty="0"/>
              <a:t>sécheresses</a:t>
            </a:r>
            <a:r>
              <a:rPr lang="fr-CH" sz="1300" dirty="0"/>
              <a:t>.</a:t>
            </a:r>
          </a:p>
          <a:p>
            <a:r>
              <a:rPr lang="fr-CH" sz="1300" dirty="0"/>
              <a:t>Cycle chaleur-sécheresse-</a:t>
            </a:r>
            <a:r>
              <a:rPr lang="fr-CH" sz="1300" b="1" dirty="0"/>
              <a:t>feu ; cyclones et irrégularités météo.</a:t>
            </a:r>
          </a:p>
          <a:p>
            <a:r>
              <a:rPr lang="fr-CH" sz="1300" dirty="0"/>
              <a:t>Capacités </a:t>
            </a:r>
            <a:r>
              <a:rPr lang="fr-CH" sz="1300" b="1" dirty="0"/>
              <a:t>production alimentaires </a:t>
            </a:r>
            <a:r>
              <a:rPr lang="fr-CH" sz="1300" dirty="0"/>
              <a:t>(limites photosynthèse, fragilité céréales) : 2021, pénurie blé dur ; le risque sécheresse-défaut de production double à + 1,5°, autres risques. </a:t>
            </a:r>
            <a:r>
              <a:rPr lang="fr-CH" sz="1200" dirty="0"/>
              <a:t>Espagne : 2023, 3,6 H, 60 % surfaces céréalières détruits par sécheresse précoce, en voie de désertification</a:t>
            </a:r>
            <a:endParaRPr lang="fr-CH" sz="1300" dirty="0"/>
          </a:p>
          <a:p>
            <a:r>
              <a:rPr lang="fr-CH" sz="1300" dirty="0"/>
              <a:t> Problème </a:t>
            </a:r>
            <a:r>
              <a:rPr lang="fr-CH" sz="1300" b="1" dirty="0"/>
              <a:t>emballement</a:t>
            </a:r>
            <a:r>
              <a:rPr lang="fr-CH" sz="1300" dirty="0"/>
              <a:t> (passage à planète-étuve). </a:t>
            </a:r>
            <a:r>
              <a:rPr lang="fr-CH" sz="1300" b="1" dirty="0"/>
              <a:t>Habitabilité résiduelle</a:t>
            </a:r>
            <a:r>
              <a:rPr lang="fr-CH" sz="1300" dirty="0"/>
              <a:t>.</a:t>
            </a:r>
          </a:p>
        </p:txBody>
      </p:sp>
    </p:spTree>
    <p:extLst>
      <p:ext uri="{BB962C8B-B14F-4D97-AF65-F5344CB8AC3E}">
        <p14:creationId xmlns:p14="http://schemas.microsoft.com/office/powerpoint/2010/main" val="3314868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517286" y="1106742"/>
            <a:ext cx="2715808" cy="323165"/>
          </a:xfrm>
          <a:prstGeom prst="rect">
            <a:avLst/>
          </a:prstGeom>
          <a:noFill/>
        </p:spPr>
        <p:txBody>
          <a:bodyPr wrap="none" rtlCol="0">
            <a:spAutoFit/>
          </a:bodyPr>
          <a:lstStyle/>
          <a:p>
            <a:r>
              <a:rPr lang="fr-FR" sz="1500" b="1" dirty="0">
                <a:solidFill>
                  <a:srgbClr val="FF0000"/>
                </a:solidFill>
                <a:latin typeface="Arial" panose="020B0604020202020204" pitchFamily="34" charset="0"/>
                <a:cs typeface="Arial" panose="020B0604020202020204" pitchFamily="34" charset="0"/>
              </a:rPr>
              <a:t>… en France métropolitaine</a:t>
            </a:r>
          </a:p>
        </p:txBody>
      </p:sp>
      <p:sp>
        <p:nvSpPr>
          <p:cNvPr id="11" name="ZoneTexte 10"/>
          <p:cNvSpPr txBox="1"/>
          <p:nvPr/>
        </p:nvSpPr>
        <p:spPr>
          <a:xfrm>
            <a:off x="2951820" y="4401109"/>
            <a:ext cx="3382092" cy="646331"/>
          </a:xfrm>
          <a:prstGeom prst="rect">
            <a:avLst/>
          </a:prstGeom>
          <a:noFill/>
        </p:spPr>
        <p:txBody>
          <a:bodyPr wrap="square" rtlCol="0">
            <a:spAutoFit/>
          </a:bodyPr>
          <a:lstStyle/>
          <a:p>
            <a:pPr algn="ctr">
              <a:defRPr/>
            </a:pPr>
            <a:r>
              <a:rPr lang="fr-FR" sz="1200" i="1" dirty="0">
                <a:cs typeface="Arial" panose="020B0604020202020204" pitchFamily="34" charset="0"/>
              </a:rPr>
              <a:t>Température estivale en France mesurée (noir) et selon le scénario A2 (+4,5°C 2100/1850) (couleurs) entre 1860 et 2100.</a:t>
            </a:r>
            <a:endParaRPr lang="fr-FR" sz="1200" dirty="0">
              <a:cs typeface="Arial" panose="020B0604020202020204" pitchFamily="34" charset="0"/>
            </a:endParaRPr>
          </a:p>
        </p:txBody>
      </p:sp>
      <p:grpSp>
        <p:nvGrpSpPr>
          <p:cNvPr id="14" name="Groupe 13"/>
          <p:cNvGrpSpPr/>
          <p:nvPr/>
        </p:nvGrpSpPr>
        <p:grpSpPr>
          <a:xfrm>
            <a:off x="2847948" y="1862827"/>
            <a:ext cx="3290227" cy="2376263"/>
            <a:chOff x="4505511" y="-66293"/>
            <a:chExt cx="4386969" cy="3168351"/>
          </a:xfrm>
        </p:grpSpPr>
        <p:sp>
          <p:nvSpPr>
            <p:cNvPr id="25" name="ZoneTexte 24"/>
            <p:cNvSpPr txBox="1"/>
            <p:nvPr/>
          </p:nvSpPr>
          <p:spPr>
            <a:xfrm rot="16200000">
              <a:off x="3229112" y="1210106"/>
              <a:ext cx="3168351" cy="615553"/>
            </a:xfrm>
            <a:prstGeom prst="rect">
              <a:avLst/>
            </a:prstGeom>
            <a:noFill/>
          </p:spPr>
          <p:txBody>
            <a:bodyPr wrap="square" rtlCol="0">
              <a:spAutoFit/>
            </a:bodyPr>
            <a:lstStyle/>
            <a:p>
              <a:pPr algn="ctr">
                <a:defRPr/>
              </a:pPr>
              <a:r>
                <a:rPr lang="fr-FR" sz="1200" dirty="0">
                  <a:cs typeface="Arial" panose="020B0604020202020204" pitchFamily="34" charset="0"/>
                </a:rPr>
                <a:t>Température estivale en France (°C)</a:t>
              </a:r>
            </a:p>
          </p:txBody>
        </p:sp>
        <p:pic>
          <p:nvPicPr>
            <p:cNvPr id="24" name="Image 23" descr="III-3 scen fut france"/>
            <p:cNvPicPr/>
            <p:nvPr/>
          </p:nvPicPr>
          <p:blipFill rotWithShape="1">
            <a:blip r:embed="rId3">
              <a:extLst>
                <a:ext uri="{28A0092B-C50C-407E-A947-70E740481C1C}">
                  <a14:useLocalDpi xmlns:a14="http://schemas.microsoft.com/office/drawing/2010/main" val="0"/>
                </a:ext>
              </a:extLst>
            </a:blip>
            <a:srcRect l="3479" r="50545"/>
            <a:stretch/>
          </p:blipFill>
          <p:spPr bwMode="auto">
            <a:xfrm>
              <a:off x="4972181" y="77723"/>
              <a:ext cx="3858716" cy="2989216"/>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6228184" y="817766"/>
              <a:ext cx="1068156" cy="400109"/>
            </a:xfrm>
            <a:prstGeom prst="rect">
              <a:avLst/>
            </a:prstGeom>
            <a:solidFill>
              <a:schemeClr val="bg1"/>
            </a:solidFill>
          </p:spPr>
          <p:txBody>
            <a:bodyPr wrap="none">
              <a:spAutoFit/>
            </a:bodyPr>
            <a:lstStyle/>
            <a:p>
              <a:r>
                <a:rPr lang="fr-FR" sz="1350" dirty="0">
                  <a:solidFill>
                    <a:srgbClr val="FF0000"/>
                  </a:solidFill>
                </a:rPr>
                <a:t>Eté 2003</a:t>
              </a:r>
            </a:p>
          </p:txBody>
        </p:sp>
        <p:cxnSp>
          <p:nvCxnSpPr>
            <p:cNvPr id="5" name="Connecteur droit avec flèche 4"/>
            <p:cNvCxnSpPr/>
            <p:nvPr/>
          </p:nvCxnSpPr>
          <p:spPr>
            <a:xfrm>
              <a:off x="7119179" y="1117962"/>
              <a:ext cx="115357" cy="1960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580112" y="523704"/>
              <a:ext cx="159674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ZoneTexte 18"/>
            <p:cNvSpPr txBox="1"/>
            <p:nvPr/>
          </p:nvSpPr>
          <p:spPr>
            <a:xfrm>
              <a:off x="4998938" y="2789941"/>
              <a:ext cx="591045" cy="307776"/>
            </a:xfrm>
            <a:prstGeom prst="rect">
              <a:avLst/>
            </a:prstGeom>
            <a:solidFill>
              <a:schemeClr val="bg1"/>
            </a:solidFill>
          </p:spPr>
          <p:txBody>
            <a:bodyPr wrap="square" rtlCol="0">
              <a:spAutoFit/>
            </a:bodyPr>
            <a:lstStyle/>
            <a:p>
              <a:pPr algn="ctr">
                <a:defRPr/>
              </a:pPr>
              <a:r>
                <a:rPr lang="fr-FR" sz="900" dirty="0">
                  <a:cs typeface="Arial" panose="020B0604020202020204" pitchFamily="34" charset="0"/>
                </a:rPr>
                <a:t>1860</a:t>
              </a:r>
            </a:p>
          </p:txBody>
        </p:sp>
        <p:sp>
          <p:nvSpPr>
            <p:cNvPr id="20" name="ZoneTexte 19"/>
            <p:cNvSpPr txBox="1"/>
            <p:nvPr/>
          </p:nvSpPr>
          <p:spPr>
            <a:xfrm>
              <a:off x="5550346" y="2780929"/>
              <a:ext cx="591045" cy="307776"/>
            </a:xfrm>
            <a:prstGeom prst="rect">
              <a:avLst/>
            </a:prstGeom>
            <a:solidFill>
              <a:schemeClr val="bg1"/>
            </a:solidFill>
          </p:spPr>
          <p:txBody>
            <a:bodyPr wrap="square" rtlCol="0">
              <a:spAutoFit/>
            </a:bodyPr>
            <a:lstStyle/>
            <a:p>
              <a:pPr algn="ctr">
                <a:defRPr/>
              </a:pPr>
              <a:r>
                <a:rPr lang="fr-FR" sz="900" dirty="0">
                  <a:cs typeface="Arial" panose="020B0604020202020204" pitchFamily="34" charset="0"/>
                </a:rPr>
                <a:t>1900</a:t>
              </a:r>
            </a:p>
          </p:txBody>
        </p:sp>
        <p:sp>
          <p:nvSpPr>
            <p:cNvPr id="21" name="ZoneTexte 20"/>
            <p:cNvSpPr txBox="1"/>
            <p:nvPr/>
          </p:nvSpPr>
          <p:spPr>
            <a:xfrm>
              <a:off x="6228184" y="2780929"/>
              <a:ext cx="591045" cy="307776"/>
            </a:xfrm>
            <a:prstGeom prst="rect">
              <a:avLst/>
            </a:prstGeom>
            <a:solidFill>
              <a:schemeClr val="bg1"/>
            </a:solidFill>
          </p:spPr>
          <p:txBody>
            <a:bodyPr wrap="square" rtlCol="0">
              <a:spAutoFit/>
            </a:bodyPr>
            <a:lstStyle/>
            <a:p>
              <a:pPr algn="ctr">
                <a:defRPr/>
              </a:pPr>
              <a:r>
                <a:rPr lang="fr-FR" sz="900" dirty="0">
                  <a:cs typeface="Arial" panose="020B0604020202020204" pitchFamily="34" charset="0"/>
                </a:rPr>
                <a:t>1950</a:t>
              </a:r>
            </a:p>
          </p:txBody>
        </p:sp>
        <p:sp>
          <p:nvSpPr>
            <p:cNvPr id="22" name="ZoneTexte 21"/>
            <p:cNvSpPr txBox="1"/>
            <p:nvPr/>
          </p:nvSpPr>
          <p:spPr>
            <a:xfrm>
              <a:off x="6933283" y="2780929"/>
              <a:ext cx="591045" cy="307776"/>
            </a:xfrm>
            <a:prstGeom prst="rect">
              <a:avLst/>
            </a:prstGeom>
            <a:solidFill>
              <a:schemeClr val="bg1"/>
            </a:solidFill>
          </p:spPr>
          <p:txBody>
            <a:bodyPr wrap="square" rtlCol="0">
              <a:spAutoFit/>
            </a:bodyPr>
            <a:lstStyle/>
            <a:p>
              <a:pPr algn="ctr">
                <a:defRPr/>
              </a:pPr>
              <a:r>
                <a:rPr lang="fr-FR" sz="900" dirty="0">
                  <a:cs typeface="Arial" panose="020B0604020202020204" pitchFamily="34" charset="0"/>
                </a:rPr>
                <a:t>2000</a:t>
              </a:r>
            </a:p>
          </p:txBody>
        </p:sp>
        <p:sp>
          <p:nvSpPr>
            <p:cNvPr id="23" name="ZoneTexte 22"/>
            <p:cNvSpPr txBox="1"/>
            <p:nvPr/>
          </p:nvSpPr>
          <p:spPr>
            <a:xfrm>
              <a:off x="7653363" y="2780929"/>
              <a:ext cx="591045" cy="307776"/>
            </a:xfrm>
            <a:prstGeom prst="rect">
              <a:avLst/>
            </a:prstGeom>
            <a:solidFill>
              <a:schemeClr val="bg1"/>
            </a:solidFill>
          </p:spPr>
          <p:txBody>
            <a:bodyPr wrap="square" rtlCol="0">
              <a:spAutoFit/>
            </a:bodyPr>
            <a:lstStyle/>
            <a:p>
              <a:pPr algn="ctr">
                <a:defRPr/>
              </a:pPr>
              <a:r>
                <a:rPr lang="fr-FR" sz="900" dirty="0">
                  <a:cs typeface="Arial" panose="020B0604020202020204" pitchFamily="34" charset="0"/>
                </a:rPr>
                <a:t>2050</a:t>
              </a:r>
            </a:p>
          </p:txBody>
        </p:sp>
        <p:sp>
          <p:nvSpPr>
            <p:cNvPr id="26" name="ZoneTexte 25"/>
            <p:cNvSpPr txBox="1"/>
            <p:nvPr/>
          </p:nvSpPr>
          <p:spPr>
            <a:xfrm>
              <a:off x="8301435" y="2780929"/>
              <a:ext cx="591045" cy="307776"/>
            </a:xfrm>
            <a:prstGeom prst="rect">
              <a:avLst/>
            </a:prstGeom>
            <a:solidFill>
              <a:schemeClr val="bg1"/>
            </a:solidFill>
          </p:spPr>
          <p:txBody>
            <a:bodyPr wrap="square" rtlCol="0">
              <a:spAutoFit/>
            </a:bodyPr>
            <a:lstStyle/>
            <a:p>
              <a:pPr algn="ctr">
                <a:defRPr/>
              </a:pPr>
              <a:r>
                <a:rPr lang="fr-FR" sz="900" dirty="0">
                  <a:cs typeface="Arial" panose="020B0604020202020204" pitchFamily="34" charset="0"/>
                </a:rPr>
                <a:t>2100</a:t>
              </a:r>
            </a:p>
          </p:txBody>
        </p:sp>
      </p:grpSp>
    </p:spTree>
    <p:extLst>
      <p:ext uri="{BB962C8B-B14F-4D97-AF65-F5344CB8AC3E}">
        <p14:creationId xmlns:p14="http://schemas.microsoft.com/office/powerpoint/2010/main" val="12487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C0E902-4929-8F8E-7E9D-501B83A9A8BD}"/>
              </a:ext>
            </a:extLst>
          </p:cNvPr>
          <p:cNvPicPr>
            <a:picLocks noChangeAspect="1"/>
          </p:cNvPicPr>
          <p:nvPr/>
        </p:nvPicPr>
        <p:blipFill rotWithShape="1">
          <a:blip r:embed="rId3"/>
          <a:srcRect l="28517" r="3328"/>
          <a:stretch/>
        </p:blipFill>
        <p:spPr>
          <a:xfrm>
            <a:off x="2911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ZoneTexte 5">
            <a:extLst>
              <a:ext uri="{FF2B5EF4-FFF2-40B4-BE49-F238E27FC236}">
                <a16:creationId xmlns:a16="http://schemas.microsoft.com/office/drawing/2014/main" id="{9F5A9AA6-19BD-112A-4E40-BB7F857865A6}"/>
              </a:ext>
            </a:extLst>
          </p:cNvPr>
          <p:cNvSpPr txBox="1"/>
          <p:nvPr/>
        </p:nvSpPr>
        <p:spPr>
          <a:xfrm>
            <a:off x="535576" y="587829"/>
            <a:ext cx="1998617" cy="5447211"/>
          </a:xfrm>
          <a:prstGeom prst="rect">
            <a:avLst/>
          </a:prstGeom>
          <a:noFill/>
        </p:spPr>
        <p:txBody>
          <a:bodyPr wrap="square" rtlCol="0">
            <a:spAutoFit/>
          </a:bodyPr>
          <a:lstStyle/>
          <a:p>
            <a:r>
              <a:rPr lang="fr-CH" b="0" i="0" dirty="0">
                <a:solidFill>
                  <a:srgbClr val="4D5156"/>
                </a:solidFill>
                <a:effectLst/>
                <a:latin typeface="arial" panose="020B0604020202020204" pitchFamily="34" charset="0"/>
              </a:rPr>
              <a:t>Les inondations au Pakistan ont commencé en juin 2022 et se sont intensifiées en août 2022. Elles ont fait au moins 1 700 morts, affecté 33 millions d'habitants et détruit 250 000 habitations et 1,8 million d'hectares de terres agricoles. Le 25 août 2022, le Pakistan déclare l'état d'urgence</a:t>
            </a:r>
            <a:endParaRPr lang="fr-FR" dirty="0"/>
          </a:p>
        </p:txBody>
      </p:sp>
    </p:spTree>
    <p:extLst>
      <p:ext uri="{BB962C8B-B14F-4D97-AF65-F5344CB8AC3E}">
        <p14:creationId xmlns:p14="http://schemas.microsoft.com/office/powerpoint/2010/main" val="36866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1863" name="Rectangle 12186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86F5CF6D-FDCF-31F8-F237-D51F106362C7}"/>
              </a:ext>
            </a:extLst>
          </p:cNvPr>
          <p:cNvPicPr>
            <a:picLocks noChangeAspect="1"/>
          </p:cNvPicPr>
          <p:nvPr/>
        </p:nvPicPr>
        <p:blipFill rotWithShape="1">
          <a:blip r:embed="rId3"/>
          <a:srcRect l="15875" t="9091" r="26599"/>
          <a:stretch/>
        </p:blipFill>
        <p:spPr>
          <a:xfrm>
            <a:off x="2642616" y="10"/>
            <a:ext cx="6501384" cy="6857990"/>
          </a:xfrm>
          <a:prstGeom prst="rect">
            <a:avLst/>
          </a:prstGeom>
        </p:spPr>
      </p:pic>
      <p:sp>
        <p:nvSpPr>
          <p:cNvPr id="121865" name="Rectangle 12186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858" name="Rectangle 3"/>
          <p:cNvSpPr>
            <a:spLocks noChangeArrowheads="1"/>
          </p:cNvSpPr>
          <p:nvPr/>
        </p:nvSpPr>
        <p:spPr bwMode="auto">
          <a:xfrm>
            <a:off x="358485" y="1122363"/>
            <a:ext cx="3017520" cy="320413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b">
            <a:norm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nSpc>
                <a:spcPct val="90000"/>
              </a:lnSpc>
              <a:spcBef>
                <a:spcPct val="0"/>
              </a:spcBef>
              <a:spcAft>
                <a:spcPts val="600"/>
              </a:spcAft>
            </a:pPr>
            <a:r>
              <a:rPr lang="en-US" altLang="fr-FR" sz="2900" i="0">
                <a:latin typeface="+mj-lt"/>
                <a:ea typeface="+mj-ea"/>
                <a:cs typeface="+mj-cs"/>
              </a:rPr>
              <a:t>		Canada 2023 : plus de 17 millions d’hectares brûlés (1/3 France)</a:t>
            </a:r>
            <a:endParaRPr lang="en-US" altLang="fr-FR" sz="2900" b="1">
              <a:latin typeface="+mj-lt"/>
              <a:ea typeface="+mj-ea"/>
              <a:cs typeface="+mj-cs"/>
            </a:endParaRPr>
          </a:p>
        </p:txBody>
      </p:sp>
      <p:sp>
        <p:nvSpPr>
          <p:cNvPr id="121867" name="Rectangle 12186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1869" name="Rectangle 12186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87902"/>
      </p:ext>
    </p:extLst>
  </p:cSld>
  <p:clrMapOvr>
    <a:masterClrMapping/>
  </p:clrMapOvr>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3712</Words>
  <Application>Microsoft Macintosh PowerPoint</Application>
  <PresentationFormat>Affichage à l'écran (4:3)</PresentationFormat>
  <Paragraphs>191</Paragraphs>
  <Slides>40</Slides>
  <Notes>18</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40</vt:i4>
      </vt:variant>
    </vt:vector>
  </HeadingPairs>
  <TitlesOfParts>
    <vt:vector size="54" baseType="lpstr">
      <vt:lpstr>ＭＳ Ｐゴシック</vt:lpstr>
      <vt:lpstr>arial</vt:lpstr>
      <vt:lpstr>arial</vt:lpstr>
      <vt:lpstr>Calibri</vt:lpstr>
      <vt:lpstr>Calibri Light</vt:lpstr>
      <vt:lpstr>Garamond</vt:lpstr>
      <vt:lpstr>Helvetica Neue</vt:lpstr>
      <vt:lpstr>Helvetica Neue Light</vt:lpstr>
      <vt:lpstr>MrEavesSanOT</vt:lpstr>
      <vt:lpstr>Roboto</vt:lpstr>
      <vt:lpstr>Roboto Light</vt:lpstr>
      <vt:lpstr>Times New Roman</vt:lpstr>
      <vt:lpstr>Verdana</vt:lpstr>
      <vt:lpstr>Thème Office</vt:lpstr>
      <vt:lpstr>Présentation PowerPoint</vt:lpstr>
      <vt:lpstr>1ère phase de l’Anthropocène</vt:lpstr>
      <vt:lpstr>Entrée dans la phase 2 de l’Anthropocène</vt:lpstr>
      <vt:lpstr>Présentation PowerPoint</vt:lpstr>
      <vt:lpstr>Présentation PowerPoint</vt:lpstr>
      <vt:lpstr>Climat </vt:lpstr>
      <vt:lpstr>Présentation PowerPoint</vt:lpstr>
      <vt:lpstr>Présentation PowerPoint</vt:lpstr>
      <vt:lpstr>Présentation PowerPoint</vt:lpstr>
      <vt:lpstr>Présentation PowerPoint</vt:lpstr>
      <vt:lpstr>Présentation PowerPoint</vt:lpstr>
      <vt:lpstr>Présentation PowerPoint</vt:lpstr>
      <vt:lpstr>Climat (limites systémiques)</vt:lpstr>
      <vt:lpstr>L’enjeu majeur : une planète étuve</vt:lpstr>
      <vt:lpstr>Climat : Habitabilité de la Terre</vt:lpstr>
      <vt:lpstr>Présentation PowerPoint</vt:lpstr>
      <vt:lpstr> L’évolution de l’indicateur de « chaleur humide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Climat et action : difficultés</vt:lpstr>
      <vt:lpstr>Les 4 SCÉNARIOS SOCIO-ÉCONOMIQUES : 2 TENDANCES   SSP  : Shared Socioeconomic Pathways   The SSP1 pathway illustrates a world with low population growth, high income and reduced inequalities, food produced in low GHG emission systems, effective land use regulation and high adaptive capacity.  SSP1 : Croissance population lente, fort revenu, inégalités réduites, production nourriture avec émission GES réduite, régulation forte de l’usage des sols, forte capacité d’adaptation    The SSP3 pathway has the opposite trends.  SSP3 : Tendance opposée à SSP1   Risques plus faibles avec SSP1 comparé à SSP3 , pour le même niveau de réchauffement   </vt:lpstr>
      <vt:lpstr>Climat et action : difficultés</vt:lpstr>
      <vt:lpstr>Biodiversité</vt:lpstr>
      <vt:lpstr>Biodiversité</vt:lpstr>
      <vt:lpstr>Biodiversité</vt:lpstr>
      <vt:lpstr>Présentation PowerPoint</vt:lpstr>
      <vt:lpstr>Nouvel état du dépassement des limites planétaires, septembre 2023</vt:lpstr>
      <vt:lpstr>Présentation PowerPoint</vt:lpstr>
      <vt:lpstr>Présentation PowerPoint</vt:lpstr>
      <vt:lpstr>METAUX - ENERGIE</vt:lpstr>
      <vt:lpstr>METAUX - ENERGIE</vt:lpstr>
      <vt:lpstr>Présentation PowerPoint</vt:lpstr>
      <vt:lpstr>Présentation PowerPoint</vt:lpstr>
      <vt:lpstr>Que faire ?</vt:lpstr>
      <vt:lpstr>Limites planétaires et fondamentaux sociaux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Dominique BOURG</dc:creator>
  <cp:lastModifiedBy>Dominique Bourg</cp:lastModifiedBy>
  <cp:revision>79</cp:revision>
  <dcterms:created xsi:type="dcterms:W3CDTF">2019-08-16T19:16:48Z</dcterms:created>
  <dcterms:modified xsi:type="dcterms:W3CDTF">2024-03-31T17:48:44Z</dcterms:modified>
</cp:coreProperties>
</file>