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85" r:id="rId6"/>
    <p:sldId id="299" r:id="rId7"/>
    <p:sldId id="300" r:id="rId8"/>
    <p:sldId id="301" r:id="rId9"/>
    <p:sldId id="297" r:id="rId10"/>
    <p:sldId id="287" r:id="rId11"/>
    <p:sldId id="288" r:id="rId12"/>
    <p:sldId id="289" r:id="rId13"/>
    <p:sldId id="302" r:id="rId14"/>
    <p:sldId id="290" r:id="rId15"/>
    <p:sldId id="314" r:id="rId16"/>
    <p:sldId id="306" r:id="rId17"/>
    <p:sldId id="273" r:id="rId18"/>
    <p:sldId id="312" r:id="rId19"/>
    <p:sldId id="307" r:id="rId20"/>
    <p:sldId id="313" r:id="rId21"/>
    <p:sldId id="294" r:id="rId22"/>
    <p:sldId id="295"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55C27FD-90B4-4F46-8ECB-4A39DDA767D8}">
          <p14:sldIdLst>
            <p14:sldId id="256"/>
            <p14:sldId id="285"/>
            <p14:sldId id="299"/>
            <p14:sldId id="300"/>
            <p14:sldId id="301"/>
            <p14:sldId id="297"/>
            <p14:sldId id="287"/>
            <p14:sldId id="288"/>
            <p14:sldId id="289"/>
            <p14:sldId id="302"/>
            <p14:sldId id="290"/>
            <p14:sldId id="314"/>
            <p14:sldId id="306"/>
            <p14:sldId id="273"/>
            <p14:sldId id="312"/>
            <p14:sldId id="307"/>
            <p14:sldId id="313"/>
            <p14:sldId id="294"/>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A20"/>
    <a:srgbClr val="22418D"/>
    <a:srgbClr val="EAD631"/>
    <a:srgbClr val="E04F5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4ABC1-925B-4DCD-AB92-423F05514945}" v="19" dt="2022-11-16T12:45:46.6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3911" autoAdjust="0"/>
  </p:normalViewPr>
  <p:slideViewPr>
    <p:cSldViewPr>
      <p:cViewPr varScale="1">
        <p:scale>
          <a:sx n="103" d="100"/>
          <a:sy n="103" d="100"/>
        </p:scale>
        <p:origin x="10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B7EC33-6F69-43CD-8ECC-EC19DD31D955}" type="datetimeFigureOut">
              <a:rPr lang="fr-CA" smtClean="0"/>
              <a:t>2023-12-19</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411DBF-B71F-4A74-9B5C-EC46579C96C3}" type="slidenum">
              <a:rPr lang="fr-CA" smtClean="0"/>
              <a:t>‹N°›</a:t>
            </a:fld>
            <a:endParaRPr lang="fr-CA"/>
          </a:p>
        </p:txBody>
      </p:sp>
    </p:spTree>
    <p:extLst>
      <p:ext uri="{BB962C8B-B14F-4D97-AF65-F5344CB8AC3E}">
        <p14:creationId xmlns:p14="http://schemas.microsoft.com/office/powerpoint/2010/main" val="705187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83C25-BBFE-4D03-AE9F-CCCCCCB3A2DB}" type="datetimeFigureOut">
              <a:rPr lang="fr-FR" smtClean="0"/>
              <a:pPr/>
              <a:t>19/12/2023</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779E1-E69E-4838-BE86-3FC6EB241EB1}" type="slidenum">
              <a:rPr lang="fr-CA" smtClean="0"/>
              <a:pPr/>
              <a:t>‹N°›</a:t>
            </a:fld>
            <a:endParaRPr lang="fr-CA"/>
          </a:p>
        </p:txBody>
      </p:sp>
    </p:spTree>
    <p:extLst>
      <p:ext uri="{BB962C8B-B14F-4D97-AF65-F5344CB8AC3E}">
        <p14:creationId xmlns:p14="http://schemas.microsoft.com/office/powerpoint/2010/main" val="190165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0779E1-E69E-4838-BE86-3FC6EB241EB1}" type="slidenum">
              <a:rPr lang="fr-CA" smtClean="0"/>
              <a:pPr/>
              <a:t>11</a:t>
            </a:fld>
            <a:endParaRPr lang="fr-CA"/>
          </a:p>
        </p:txBody>
      </p:sp>
    </p:spTree>
    <p:extLst>
      <p:ext uri="{BB962C8B-B14F-4D97-AF65-F5344CB8AC3E}">
        <p14:creationId xmlns:p14="http://schemas.microsoft.com/office/powerpoint/2010/main" val="213550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0779E1-E69E-4838-BE86-3FC6EB241EB1}" type="slidenum">
              <a:rPr lang="fr-CA" smtClean="0"/>
              <a:pPr/>
              <a:t>12</a:t>
            </a:fld>
            <a:endParaRPr lang="fr-CA"/>
          </a:p>
        </p:txBody>
      </p:sp>
    </p:spTree>
    <p:extLst>
      <p:ext uri="{BB962C8B-B14F-4D97-AF65-F5344CB8AC3E}">
        <p14:creationId xmlns:p14="http://schemas.microsoft.com/office/powerpoint/2010/main" val="213550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0779E1-E69E-4838-BE86-3FC6EB241EB1}" type="slidenum">
              <a:rPr lang="fr-CA" smtClean="0"/>
              <a:pPr/>
              <a:t>14</a:t>
            </a:fld>
            <a:endParaRPr lang="fr-CA"/>
          </a:p>
        </p:txBody>
      </p:sp>
    </p:spTree>
    <p:extLst>
      <p:ext uri="{BB962C8B-B14F-4D97-AF65-F5344CB8AC3E}">
        <p14:creationId xmlns:p14="http://schemas.microsoft.com/office/powerpoint/2010/main" val="403639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0779E1-E69E-4838-BE86-3FC6EB241EB1}" type="slidenum">
              <a:rPr lang="fr-CA" smtClean="0"/>
              <a:pPr/>
              <a:t>17</a:t>
            </a:fld>
            <a:endParaRPr lang="fr-CA"/>
          </a:p>
        </p:txBody>
      </p:sp>
    </p:spTree>
    <p:extLst>
      <p:ext uri="{BB962C8B-B14F-4D97-AF65-F5344CB8AC3E}">
        <p14:creationId xmlns:p14="http://schemas.microsoft.com/office/powerpoint/2010/main" val="73085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0779E1-E69E-4838-BE86-3FC6EB241EB1}" type="slidenum">
              <a:rPr lang="fr-CA" smtClean="0"/>
              <a:pPr/>
              <a:t>18</a:t>
            </a:fld>
            <a:endParaRPr lang="fr-CA"/>
          </a:p>
        </p:txBody>
      </p:sp>
    </p:spTree>
    <p:extLst>
      <p:ext uri="{BB962C8B-B14F-4D97-AF65-F5344CB8AC3E}">
        <p14:creationId xmlns:p14="http://schemas.microsoft.com/office/powerpoint/2010/main" val="73085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FAEE5EFD-A6D5-4CD3-967C-0D01F4698291}" type="datetime1">
              <a:rPr lang="fr-FR" smtClean="0"/>
              <a:pPr/>
              <a:t>19/12/2023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C4C54A06-B5B7-4ABD-BDB5-A5A2C97E39EB}" type="datetime1">
              <a:rPr lang="fr-FR" smtClean="0"/>
              <a:pPr/>
              <a:t>19/12/2023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E3DF6D10-16F1-4E32-9FD7-2FAF5B7E0D4D}" type="datetime1">
              <a:rPr lang="fr-FR" smtClean="0"/>
              <a:pPr/>
              <a:t>19/12/2023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7FEB9B0-9252-421F-8546-CFF49564E1AA}" type="datetime1">
              <a:rPr lang="fr-FR" smtClean="0"/>
              <a:pPr/>
              <a:t>19/12/2023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595CFCF-3382-4F93-A183-058C60FD33AC}" type="datetime1">
              <a:rPr lang="fr-FR" smtClean="0"/>
              <a:pPr/>
              <a:t>19/12/2023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C74A4D88-44A4-4B38-80EC-F735940E5F94}" type="datetime1">
              <a:rPr lang="fr-FR" smtClean="0"/>
              <a:pPr/>
              <a:t>19/12/2023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61D54391-321D-4BFD-9A2D-3143602D9CF0}" type="datetime1">
              <a:rPr lang="fr-FR" smtClean="0"/>
              <a:pPr/>
              <a:t>19/12/2023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p:cNvSpPr>
          <p:nvPr>
            <p:ph type="dt" sz="half" idx="10"/>
          </p:nvPr>
        </p:nvSpPr>
        <p:spPr/>
        <p:txBody>
          <a:bodyPr/>
          <a:lstStyle/>
          <a:p>
            <a:fld id="{668BA6AE-9BF5-4D0E-8F47-49AAC41D6902}" type="datetime1">
              <a:rPr lang="fr-FR" smtClean="0"/>
              <a:pPr/>
              <a:t>19/12/2023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7604FF-9BDA-4EF4-979B-68C6754BFA5C}" type="datetime1">
              <a:rPr lang="fr-FR" smtClean="0"/>
              <a:pPr/>
              <a:t>19/12/2023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1F94BBF-EA92-4B51-A706-1CB92276AFE5}" type="datetime1">
              <a:rPr lang="fr-FR" smtClean="0"/>
              <a:pPr/>
              <a:t>19/12/2023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4B0E388-65D6-4216-8E71-EE6FC52113CE}" type="datetime1">
              <a:rPr lang="fr-FR" smtClean="0"/>
              <a:pPr/>
              <a:t>19/12/2023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C635EC0-89B5-4143-AED1-B1709377676A}"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A78B7-D1B8-418A-A09F-F5ACC7856AB7}" type="datetime1">
              <a:rPr lang="fr-FR" smtClean="0"/>
              <a:pPr/>
              <a:t>19/12/2023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35EC0-89B5-4143-AED1-B1709377676A}"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9.pn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2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8.png"/><Relationship Id="rId5" Type="http://schemas.openxmlformats.org/officeDocument/2006/relationships/tags" Target="../tags/tag68.xml"/><Relationship Id="rId10" Type="http://schemas.openxmlformats.org/officeDocument/2006/relationships/image" Target="../media/image7.png"/><Relationship Id="rId4" Type="http://schemas.openxmlformats.org/officeDocument/2006/relationships/tags" Target="../tags/tag67.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4.xml"/><Relationship Id="rId7" Type="http://schemas.openxmlformats.org/officeDocument/2006/relationships/notesSlide" Target="../notesSlides/notesSlide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10" Type="http://schemas.openxmlformats.org/officeDocument/2006/relationships/image" Target="../media/image24.png"/><Relationship Id="rId4" Type="http://schemas.openxmlformats.org/officeDocument/2006/relationships/tags" Target="../tags/tag75.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79.xml"/><Relationship Id="rId7" Type="http://schemas.openxmlformats.org/officeDocument/2006/relationships/notesSlide" Target="../notesSlides/notesSlide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10" Type="http://schemas.openxmlformats.org/officeDocument/2006/relationships/image" Target="../media/image25.jpeg"/><Relationship Id="rId4" Type="http://schemas.openxmlformats.org/officeDocument/2006/relationships/tags" Target="../tags/tag80.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image" Target="../media/image8.pn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image" Target="../media/image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26.jpeg"/><Relationship Id="rId5" Type="http://schemas.openxmlformats.org/officeDocument/2006/relationships/tags" Target="../tags/tag86.xml"/><Relationship Id="rId15" Type="http://schemas.openxmlformats.org/officeDocument/2006/relationships/image" Target="../media/image27.png"/><Relationship Id="rId10" Type="http://schemas.openxmlformats.org/officeDocument/2006/relationships/slideLayout" Target="../slideLayouts/slideLayout2.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image" Target="../media/image7.png"/><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29.jpe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28.jpeg"/><Relationship Id="rId5" Type="http://schemas.openxmlformats.org/officeDocument/2006/relationships/tags" Target="../tags/tag95.xml"/><Relationship Id="rId15" Type="http://schemas.openxmlformats.org/officeDocument/2006/relationships/image" Target="../media/image9.png"/><Relationship Id="rId10" Type="http://schemas.openxmlformats.org/officeDocument/2006/relationships/notesSlide" Target="../notesSlides/notesSlide3.xml"/><Relationship Id="rId4" Type="http://schemas.openxmlformats.org/officeDocument/2006/relationships/tags" Target="../tags/tag94.xml"/><Relationship Id="rId9" Type="http://schemas.openxmlformats.org/officeDocument/2006/relationships/slideLayout" Target="../slideLayouts/slideLayout7.xml"/><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2.pn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9.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8.png"/><Relationship Id="rId5" Type="http://schemas.openxmlformats.org/officeDocument/2006/relationships/tags" Target="../tags/tag103.xml"/><Relationship Id="rId10" Type="http://schemas.openxmlformats.org/officeDocument/2006/relationships/image" Target="../media/image7.png"/><Relationship Id="rId4" Type="http://schemas.openxmlformats.org/officeDocument/2006/relationships/tags" Target="../tags/tag102.xml"/><Relationship Id="rId9"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34.pn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33.jpeg"/><Relationship Id="rId2" Type="http://schemas.openxmlformats.org/officeDocument/2006/relationships/tags" Target="../tags/tag107.xml"/><Relationship Id="rId16" Type="http://schemas.openxmlformats.org/officeDocument/2006/relationships/image" Target="../media/image8.pn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slideLayout" Target="../slideLayouts/slideLayout2.xml"/><Relationship Id="rId5" Type="http://schemas.openxmlformats.org/officeDocument/2006/relationships/tags" Target="../tags/tag110.xml"/><Relationship Id="rId15" Type="http://schemas.openxmlformats.org/officeDocument/2006/relationships/image" Target="../media/image9.png"/><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18.xml"/><Relationship Id="rId7" Type="http://schemas.openxmlformats.org/officeDocument/2006/relationships/slideLayout" Target="../slideLayouts/slideLayout2.xml"/><Relationship Id="rId12" Type="http://schemas.openxmlformats.org/officeDocument/2006/relationships/image" Target="../media/image9.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7.png"/><Relationship Id="rId5" Type="http://schemas.openxmlformats.org/officeDocument/2006/relationships/tags" Target="../tags/tag120.xml"/><Relationship Id="rId10" Type="http://schemas.openxmlformats.org/officeDocument/2006/relationships/image" Target="../media/image36.png"/><Relationship Id="rId4" Type="http://schemas.openxmlformats.org/officeDocument/2006/relationships/tags" Target="../tags/tag119.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9.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7.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36.png"/><Relationship Id="rId5" Type="http://schemas.openxmlformats.org/officeDocument/2006/relationships/tags" Target="../tags/tag126.xml"/><Relationship Id="rId10" Type="http://schemas.openxmlformats.org/officeDocument/2006/relationships/image" Target="../media/image35.png"/><Relationship Id="rId4" Type="http://schemas.openxmlformats.org/officeDocument/2006/relationships/tags" Target="../tags/tag125.xml"/><Relationship Id="rId9"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image" Target="../media/image4.pn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image" Target="../media/image37.png"/><Relationship Id="rId17" Type="http://schemas.openxmlformats.org/officeDocument/2006/relationships/image" Target="../media/image40.jpeg"/><Relationship Id="rId2" Type="http://schemas.openxmlformats.org/officeDocument/2006/relationships/tags" Target="../tags/tag130.xml"/><Relationship Id="rId16" Type="http://schemas.openxmlformats.org/officeDocument/2006/relationships/image" Target="../media/image39.jpe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1.png"/><Relationship Id="rId5" Type="http://schemas.openxmlformats.org/officeDocument/2006/relationships/tags" Target="../tags/tag133.xml"/><Relationship Id="rId15" Type="http://schemas.openxmlformats.org/officeDocument/2006/relationships/image" Target="../media/image38.jpeg"/><Relationship Id="rId10" Type="http://schemas.openxmlformats.org/officeDocument/2006/relationships/slideLayout" Target="../slideLayouts/slideLayout1.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8.png"/><Relationship Id="rId5" Type="http://schemas.openxmlformats.org/officeDocument/2006/relationships/tags" Target="../tags/tag13.xml"/><Relationship Id="rId10" Type="http://schemas.openxmlformats.org/officeDocument/2006/relationships/image" Target="../media/image7.png"/><Relationship Id="rId4" Type="http://schemas.openxmlformats.org/officeDocument/2006/relationships/tags" Target="../tags/tag12.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9.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7.png"/><Relationship Id="rId5" Type="http://schemas.openxmlformats.org/officeDocument/2006/relationships/tags" Target="../tags/tag20.xml"/><Relationship Id="rId10" Type="http://schemas.openxmlformats.org/officeDocument/2006/relationships/image" Target="../media/image10.jpeg"/><Relationship Id="rId4" Type="http://schemas.openxmlformats.org/officeDocument/2006/relationships/tags" Target="../tags/tag19.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26.xml"/><Relationship Id="rId7"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9.png"/><Relationship Id="rId5" Type="http://schemas.openxmlformats.org/officeDocument/2006/relationships/tags" Target="../tags/tag28.xml"/><Relationship Id="rId10" Type="http://schemas.openxmlformats.org/officeDocument/2006/relationships/image" Target="../media/image8.png"/><Relationship Id="rId4" Type="http://schemas.openxmlformats.org/officeDocument/2006/relationships/tags" Target="../tags/tag27.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9.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8.png"/><Relationship Id="rId5" Type="http://schemas.openxmlformats.org/officeDocument/2006/relationships/tags" Target="../tags/tag34.xml"/><Relationship Id="rId10" Type="http://schemas.openxmlformats.org/officeDocument/2006/relationships/image" Target="../media/image7.png"/><Relationship Id="rId4" Type="http://schemas.openxmlformats.org/officeDocument/2006/relationships/tags" Target="../tags/tag33.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6.jpeg"/><Relationship Id="rId3" Type="http://schemas.openxmlformats.org/officeDocument/2006/relationships/tags" Target="../tags/tag39.xml"/><Relationship Id="rId7" Type="http://schemas.openxmlformats.org/officeDocument/2006/relationships/slideLayout" Target="../slideLayouts/slideLayout2.xml"/><Relationship Id="rId12" Type="http://schemas.openxmlformats.org/officeDocument/2006/relationships/image" Target="../media/image15.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14.jpeg"/><Relationship Id="rId5" Type="http://schemas.openxmlformats.org/officeDocument/2006/relationships/tags" Target="../tags/tag41.xml"/><Relationship Id="rId10" Type="http://schemas.openxmlformats.org/officeDocument/2006/relationships/image" Target="../media/image9.png"/><Relationship Id="rId4" Type="http://schemas.openxmlformats.org/officeDocument/2006/relationships/tags" Target="../tags/tag40.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9.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7.png"/><Relationship Id="rId5" Type="http://schemas.openxmlformats.org/officeDocument/2006/relationships/tags" Target="../tags/tag47.xml"/><Relationship Id="rId10" Type="http://schemas.openxmlformats.org/officeDocument/2006/relationships/image" Target="../media/image18.png"/><Relationship Id="rId4" Type="http://schemas.openxmlformats.org/officeDocument/2006/relationships/tags" Target="../tags/tag46.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9.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20.png"/><Relationship Id="rId5" Type="http://schemas.openxmlformats.org/officeDocument/2006/relationships/tags" Target="../tags/tag54.xml"/><Relationship Id="rId10" Type="http://schemas.openxmlformats.org/officeDocument/2006/relationships/image" Target="../media/image19.png"/><Relationship Id="rId4" Type="http://schemas.openxmlformats.org/officeDocument/2006/relationships/tags" Target="../tags/tag53.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media/image9.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7.png"/><Relationship Id="rId5" Type="http://schemas.openxmlformats.org/officeDocument/2006/relationships/tags" Target="../tags/tag61.xml"/><Relationship Id="rId10" Type="http://schemas.openxmlformats.org/officeDocument/2006/relationships/image" Target="../media/image22.png"/><Relationship Id="rId4" Type="http://schemas.openxmlformats.org/officeDocument/2006/relationships/tags" Target="../tags/tag60.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92E81CF-036E-4650-B79A-D998C22BBEB3}"/>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7206193" y="2255867"/>
            <a:ext cx="1656000" cy="1389157"/>
          </a:xfrm>
          <a:prstGeom prst="rect">
            <a:avLst/>
          </a:prstGeom>
        </p:spPr>
      </p:pic>
      <p:sp>
        <p:nvSpPr>
          <p:cNvPr id="2" name="Titre 1"/>
          <p:cNvSpPr>
            <a:spLocks noGrp="1"/>
          </p:cNvSpPr>
          <p:nvPr>
            <p:ph type="ctrTitle"/>
            <p:custDataLst>
              <p:tags r:id="rId2"/>
            </p:custDataLst>
          </p:nvPr>
        </p:nvSpPr>
        <p:spPr>
          <a:xfrm>
            <a:off x="-9015" y="2179836"/>
            <a:ext cx="8458200" cy="1655765"/>
          </a:xfrm>
        </p:spPr>
        <p:txBody>
          <a:bodyPr>
            <a:normAutofit/>
          </a:bodyPr>
          <a:lstStyle/>
          <a:p>
            <a:pPr algn="l"/>
            <a:r>
              <a:rPr lang="fr-CA" sz="4800" dirty="0">
                <a:latin typeface="Gill Sans MT" panose="020B0502020104020203" pitchFamily="34" charset="0"/>
              </a:rPr>
              <a:t> </a:t>
            </a:r>
          </a:p>
        </p:txBody>
      </p:sp>
      <p:pic>
        <p:nvPicPr>
          <p:cNvPr id="5" name="Image 4"/>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t="1" b="-7100"/>
          <a:stretch/>
        </p:blipFill>
        <p:spPr>
          <a:xfrm>
            <a:off x="7062193" y="1052736"/>
            <a:ext cx="1800000" cy="1062237"/>
          </a:xfrm>
          <a:prstGeom prst="rect">
            <a:avLst/>
          </a:prstGeom>
        </p:spPr>
      </p:pic>
      <p:sp>
        <p:nvSpPr>
          <p:cNvPr id="10" name="ZoneTexte 9"/>
          <p:cNvSpPr txBox="1"/>
          <p:nvPr>
            <p:custDataLst>
              <p:tags r:id="rId4"/>
            </p:custDataLst>
          </p:nvPr>
        </p:nvSpPr>
        <p:spPr>
          <a:xfrm rot="21159767">
            <a:off x="5469088" y="236326"/>
            <a:ext cx="3942215" cy="769441"/>
          </a:xfrm>
          <a:prstGeom prst="rect">
            <a:avLst/>
          </a:prstGeom>
          <a:noFill/>
        </p:spPr>
        <p:txBody>
          <a:bodyPr wrap="square" rtlCol="0">
            <a:spAutoFit/>
          </a:bodyPr>
          <a:lstStyle/>
          <a:p>
            <a:pPr algn="ctr"/>
            <a:r>
              <a:rPr lang="fr-CA" sz="2200" dirty="0">
                <a:solidFill>
                  <a:srgbClr val="22418D"/>
                </a:solidFill>
                <a:latin typeface="DJB It's Our Choices" panose="02000500000000000000" pitchFamily="2" charset="0"/>
              </a:rPr>
              <a:t>Un jeu très </a:t>
            </a:r>
            <a:r>
              <a:rPr lang="fr-CA" sz="2200" dirty="0" err="1">
                <a:solidFill>
                  <a:srgbClr val="22418D"/>
                </a:solidFill>
                <a:latin typeface="DJB It's Our Choices" panose="02000500000000000000" pitchFamily="2" charset="0"/>
              </a:rPr>
              <a:t>TRÈS</a:t>
            </a:r>
            <a:r>
              <a:rPr lang="fr-CA" sz="2200" dirty="0">
                <a:solidFill>
                  <a:srgbClr val="22418D"/>
                </a:solidFill>
                <a:latin typeface="DJB It's Our Choices" panose="02000500000000000000" pitchFamily="2" charset="0"/>
              </a:rPr>
              <a:t> sérieux développé par le </a:t>
            </a:r>
          </a:p>
        </p:txBody>
      </p:sp>
      <p:pic>
        <p:nvPicPr>
          <p:cNvPr id="7" name="Image 6">
            <a:extLst>
              <a:ext uri="{FF2B5EF4-FFF2-40B4-BE49-F238E27FC236}">
                <a16:creationId xmlns:a16="http://schemas.microsoft.com/office/drawing/2014/main" id="{773BA415-CF43-46C3-BDB0-14489F9B890E}"/>
              </a:ext>
            </a:extLst>
          </p:cNvPr>
          <p:cNvPicPr>
            <a:picLocks noChangeAspect="1"/>
          </p:cNvPicPr>
          <p:nvPr>
            <p:custDataLst>
              <p:tags r:id="rId5"/>
            </p:custDataLst>
          </p:nvPr>
        </p:nvPicPr>
        <p:blipFill rotWithShape="1">
          <a:blip r:embed="rId12" cstate="print">
            <a:extLst>
              <a:ext uri="{28A0092B-C50C-407E-A947-70E740481C1C}">
                <a14:useLocalDpi xmlns:a14="http://schemas.microsoft.com/office/drawing/2010/main" val="0"/>
              </a:ext>
            </a:extLst>
          </a:blip>
          <a:srcRect b="12924"/>
          <a:stretch/>
        </p:blipFill>
        <p:spPr>
          <a:xfrm>
            <a:off x="128296" y="1701226"/>
            <a:ext cx="5961722" cy="1655766"/>
          </a:xfrm>
          <a:prstGeom prst="rect">
            <a:avLst/>
          </a:prstGeom>
        </p:spPr>
      </p:pic>
      <p:pic>
        <p:nvPicPr>
          <p:cNvPr id="16" name="Image 15">
            <a:extLst>
              <a:ext uri="{FF2B5EF4-FFF2-40B4-BE49-F238E27FC236}">
                <a16:creationId xmlns:a16="http://schemas.microsoft.com/office/drawing/2014/main" id="{F968F3A7-CEE6-4434-B39D-8FE353CDA2AB}"/>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flipH="1">
            <a:off x="2987823" y="3573016"/>
            <a:ext cx="6187035" cy="1600203"/>
          </a:xfrm>
          <a:prstGeom prst="rect">
            <a:avLst/>
          </a:prstGeom>
        </p:spPr>
      </p:pic>
      <p:sp>
        <p:nvSpPr>
          <p:cNvPr id="3" name="Sous-titre 2"/>
          <p:cNvSpPr>
            <a:spLocks noGrp="1"/>
          </p:cNvSpPr>
          <p:nvPr>
            <p:ph type="subTitle" idx="1"/>
            <p:custDataLst>
              <p:tags r:id="rId7"/>
            </p:custDataLst>
          </p:nvPr>
        </p:nvSpPr>
        <p:spPr>
          <a:xfrm>
            <a:off x="4283968" y="3717032"/>
            <a:ext cx="4578225" cy="685808"/>
          </a:xfrm>
          <a:noFill/>
        </p:spPr>
        <p:txBody>
          <a:bodyPr>
            <a:normAutofit fontScale="92500"/>
          </a:bodyPr>
          <a:lstStyle/>
          <a:p>
            <a:pPr algn="r"/>
            <a:r>
              <a:rPr lang="fr-CA" sz="3600" b="1" i="1" dirty="0">
                <a:solidFill>
                  <a:schemeClr val="tx1">
                    <a:lumMod val="85000"/>
                    <a:lumOff val="15000"/>
                  </a:schemeClr>
                </a:solidFill>
                <a:latin typeface="Titillium Up" panose="00000500000000000000" pitchFamily="50" charset="0"/>
              </a:rPr>
              <a:t>OBJECTIF ZÉRO DÉCHET</a:t>
            </a:r>
          </a:p>
          <a:p>
            <a:endParaRPr lang="fr-CA" dirty="0"/>
          </a:p>
        </p:txBody>
      </p:sp>
      <p:pic>
        <p:nvPicPr>
          <p:cNvPr id="14" name="Image 13">
            <a:extLst>
              <a:ext uri="{FF2B5EF4-FFF2-40B4-BE49-F238E27FC236}">
                <a16:creationId xmlns:a16="http://schemas.microsoft.com/office/drawing/2014/main" id="{D077AF3D-FBF6-473B-BEF0-F1EBE0CEE5C7}"/>
              </a:ext>
            </a:extLst>
          </p:cNvPr>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396552" y="4964931"/>
            <a:ext cx="10083466" cy="29876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noFill/>
        </p:spPr>
        <p:txBody>
          <a:bodyPr>
            <a:normAutofit/>
          </a:bodyPr>
          <a:lstStyle/>
          <a:p>
            <a:pPr algn="l"/>
            <a:r>
              <a:rPr lang="fr-CA" sz="4000" b="1" dirty="0">
                <a:solidFill>
                  <a:schemeClr val="tx1">
                    <a:lumMod val="85000"/>
                    <a:lumOff val="15000"/>
                  </a:schemeClr>
                </a:solidFill>
                <a:latin typeface="Web Serveroff" pitchFamily="50" charset="0"/>
              </a:rPr>
              <a:t>CRÉER DES SYNERGIES (SUITE)</a:t>
            </a:r>
          </a:p>
        </p:txBody>
      </p:sp>
      <p:sp>
        <p:nvSpPr>
          <p:cNvPr id="3" name="Espace réservé du contenu 2"/>
          <p:cNvSpPr>
            <a:spLocks noGrp="1"/>
          </p:cNvSpPr>
          <p:nvPr>
            <p:ph idx="1"/>
            <p:custDataLst>
              <p:tags r:id="rId2"/>
            </p:custDataLst>
          </p:nvPr>
        </p:nvSpPr>
        <p:spPr>
          <a:xfrm>
            <a:off x="457199" y="1600201"/>
            <a:ext cx="4762873" cy="3685532"/>
          </a:xfrm>
        </p:spPr>
        <p:txBody>
          <a:bodyPr>
            <a:noAutofit/>
          </a:bodyPr>
          <a:lstStyle/>
          <a:p>
            <a:pPr marL="0" indent="0">
              <a:spcBef>
                <a:spcPts val="600"/>
              </a:spcBef>
              <a:spcAft>
                <a:spcPts val="600"/>
              </a:spcAft>
              <a:buNone/>
              <a:tabLst>
                <a:tab pos="266700" algn="l"/>
              </a:tabLst>
            </a:pPr>
            <a:r>
              <a:rPr lang="fr-CA" sz="28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Pour réaliser une synergie</a:t>
            </a:r>
          </a:p>
          <a:p>
            <a:pPr marL="457200" indent="-457200">
              <a:spcBef>
                <a:spcPts val="1200"/>
              </a:spcBef>
              <a:spcAft>
                <a:spcPts val="1200"/>
              </a:spcAft>
              <a:buFont typeface="+mj-lt"/>
              <a:buAutoNum type="arabicPeriod"/>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Trouver des partenaires pour combiner offres et demandes</a:t>
            </a:r>
          </a:p>
          <a:p>
            <a:pPr marL="457200" indent="-457200">
              <a:spcBef>
                <a:spcPts val="1200"/>
              </a:spcBef>
              <a:spcAft>
                <a:spcPts val="1200"/>
              </a:spcAft>
              <a:buFont typeface="+mj-lt"/>
              <a:buAutoNum type="arabicPeriod"/>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Avoir en main la carte « BONNES IDÉES…» mentionnant l’offre et la demande</a:t>
            </a:r>
          </a:p>
          <a:p>
            <a:pPr marL="457200" indent="-457200">
              <a:spcBef>
                <a:spcPts val="1200"/>
              </a:spcBef>
              <a:spcAft>
                <a:spcPts val="1200"/>
              </a:spcAft>
              <a:buFont typeface="+mj-lt"/>
              <a:buAutoNum type="arabicPeriod"/>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Faire valider votre synergie par les </a:t>
            </a:r>
            <a:r>
              <a:rPr lang="fr-CA" sz="2800" dirty="0">
                <a:solidFill>
                  <a:schemeClr val="accent4"/>
                </a:solidFill>
                <a:latin typeface="Titillium Up" panose="00000500000000000000" pitchFamily="50" charset="0"/>
                <a:ea typeface="Segoe UI" panose="020B0502040204020203" pitchFamily="34" charset="0"/>
                <a:cs typeface="Segoe UI" panose="020B0502040204020203" pitchFamily="34" charset="0"/>
              </a:rPr>
              <a:t>EXPERTS</a:t>
            </a:r>
            <a:endParaRPr lang="fr-CA" sz="2800" b="1" dirty="0">
              <a:solidFill>
                <a:schemeClr val="accent4"/>
              </a:solidFill>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None/>
              <a:tabLst>
                <a:tab pos="266700" algn="l"/>
              </a:tabLst>
            </a:pPr>
            <a:endParaRPr lang="fr-CA" sz="2800" b="1" dirty="0">
              <a:latin typeface="Titillium Up" panose="00000500000000000000" pitchFamily="50" charset="0"/>
              <a:ea typeface="Segoe UI" panose="020B0502040204020203" pitchFamily="34" charset="0"/>
              <a:cs typeface="Segoe UI" panose="020B0502040204020203" pitchFamily="34" charset="0"/>
            </a:endParaRPr>
          </a:p>
        </p:txBody>
      </p:sp>
      <p:sp>
        <p:nvSpPr>
          <p:cNvPr id="4" name="Espace réservé du numéro de diapositive 3"/>
          <p:cNvSpPr>
            <a:spLocks noGrp="1"/>
          </p:cNvSpPr>
          <p:nvPr>
            <p:ph type="sldNum" sz="quarter" idx="12"/>
            <p:custDataLst>
              <p:tags r:id="rId3"/>
            </p:custDataLst>
          </p:nvPr>
        </p:nvSpPr>
        <p:spPr/>
        <p:txBody>
          <a:bodyPr/>
          <a:lstStyle/>
          <a:p>
            <a:fld id="{2C635EC0-89B5-4143-AED1-B1709377676A}" type="slidenum">
              <a:rPr lang="fr-CA" smtClean="0">
                <a:latin typeface="Web Serveroff" pitchFamily="50" charset="0"/>
              </a:rPr>
              <a:pPr/>
              <a:t>10</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3" name="Image 12">
            <a:extLst>
              <a:ext uri="{FF2B5EF4-FFF2-40B4-BE49-F238E27FC236}">
                <a16:creationId xmlns:a16="http://schemas.microsoft.com/office/drawing/2014/main" id="{31AC5BE8-E59E-40B0-8040-3C505E449DCD}"/>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flipH="1">
            <a:off x="4572000" y="5411851"/>
            <a:ext cx="4572000" cy="1104773"/>
          </a:xfrm>
          <a:prstGeom prst="rect">
            <a:avLst/>
          </a:prstGeom>
        </p:spPr>
      </p:pic>
      <p:sp>
        <p:nvSpPr>
          <p:cNvPr id="15" name="Sous-titre 2">
            <a:extLst>
              <a:ext uri="{FF2B5EF4-FFF2-40B4-BE49-F238E27FC236}">
                <a16:creationId xmlns:a16="http://schemas.microsoft.com/office/drawing/2014/main" id="{63E24895-2D06-4B6E-93AA-6F9EAACA228B}"/>
              </a:ext>
            </a:extLst>
          </p:cNvPr>
          <p:cNvSpPr txBox="1">
            <a:spLocks/>
          </p:cNvSpPr>
          <p:nvPr>
            <p:custDataLst>
              <p:tags r:id="rId6"/>
            </p:custDataLst>
          </p:nvPr>
        </p:nvSpPr>
        <p:spPr>
          <a:xfrm>
            <a:off x="5436096" y="5541197"/>
            <a:ext cx="3610704" cy="685808"/>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CA" sz="2400" b="1" dirty="0">
                <a:solidFill>
                  <a:schemeClr val="bg1">
                    <a:lumMod val="95000"/>
                  </a:schemeClr>
                </a:solidFill>
                <a:latin typeface="Titillium Up" panose="00000500000000000000" pitchFamily="50" charset="0"/>
              </a:rPr>
              <a:t>PARTAGER ET ÉCHANGER </a:t>
            </a:r>
            <a:br>
              <a:rPr lang="fr-CA" sz="2400" b="1" dirty="0">
                <a:solidFill>
                  <a:schemeClr val="bg1">
                    <a:lumMod val="95000"/>
                  </a:schemeClr>
                </a:solidFill>
                <a:latin typeface="Titillium Up" panose="00000500000000000000" pitchFamily="50" charset="0"/>
              </a:rPr>
            </a:br>
            <a:r>
              <a:rPr lang="fr-CA" sz="2400" b="1" dirty="0">
                <a:solidFill>
                  <a:schemeClr val="bg1">
                    <a:lumMod val="95000"/>
                  </a:schemeClr>
                </a:solidFill>
                <a:latin typeface="Titillium Up" panose="00000500000000000000" pitchFamily="50" charset="0"/>
              </a:rPr>
              <a:t>VOS BONNES IDÉES!</a:t>
            </a:r>
          </a:p>
        </p:txBody>
      </p:sp>
      <p:pic>
        <p:nvPicPr>
          <p:cNvPr id="7" name="Image 6">
            <a:extLst>
              <a:ext uri="{FF2B5EF4-FFF2-40B4-BE49-F238E27FC236}">
                <a16:creationId xmlns:a16="http://schemas.microsoft.com/office/drawing/2014/main" id="{D4466D06-28D1-4049-A0E4-210D13EFD488}"/>
              </a:ext>
            </a:extLst>
          </p:cNvPr>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rot="21260563">
            <a:off x="5806799" y="1336441"/>
            <a:ext cx="2880000" cy="3785791"/>
          </a:xfrm>
          <a:prstGeom prst="rect">
            <a:avLst/>
          </a:prstGeom>
        </p:spPr>
      </p:pic>
      <p:pic>
        <p:nvPicPr>
          <p:cNvPr id="12" name="Image 11">
            <a:extLst>
              <a:ext uri="{FF2B5EF4-FFF2-40B4-BE49-F238E27FC236}">
                <a16:creationId xmlns:a16="http://schemas.microsoft.com/office/drawing/2014/main" id="{377B1F38-0F1C-4FCB-BD9D-57D6025A6E43}"/>
              </a:ext>
            </a:extLst>
          </p:cNvPr>
          <p:cNvPicPr>
            <a:picLocks noChangeAspect="1"/>
          </p:cNvPicPr>
          <p:nvPr>
            <p:custDataLst>
              <p:tags r:id="rId8"/>
            </p:custDataLst>
          </p:nvPr>
        </p:nvPicPr>
        <p:blipFill>
          <a:blip r:embed="rId1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Tree>
    <p:extLst>
      <p:ext uri="{BB962C8B-B14F-4D97-AF65-F5344CB8AC3E}">
        <p14:creationId xmlns:p14="http://schemas.microsoft.com/office/powerpoint/2010/main" val="358335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FE4DCE57-CF8C-4D70-A60C-F5A19B2C9AED}"/>
              </a:ext>
            </a:extLst>
          </p:cNvPr>
          <p:cNvSpPr txBox="1">
            <a:spLocks/>
          </p:cNvSpPr>
          <p:nvPr>
            <p:custDataLst>
              <p:tags r:id="rId1"/>
            </p:custDataLst>
          </p:nvPr>
        </p:nvSpPr>
        <p:spPr>
          <a:xfrm>
            <a:off x="467544" y="1124744"/>
            <a:ext cx="5338503" cy="3685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None/>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ORGANISATIONS</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Réaliser au moins 3 synergies</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Ne pas révéler trop d’informations aux intrus</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Dénoncez les intrus aux </a:t>
            </a:r>
            <a:r>
              <a:rPr lang="fr-CA" sz="2400" dirty="0">
                <a:solidFill>
                  <a:schemeClr val="accent4"/>
                </a:solidFill>
                <a:latin typeface="Titillium Up" panose="00000500000000000000" pitchFamily="50" charset="0"/>
                <a:ea typeface="Segoe UI" panose="020B0502040204020203" pitchFamily="34" charset="0"/>
                <a:cs typeface="Segoe UI" panose="020B0502040204020203" pitchFamily="34" charset="0"/>
              </a:rPr>
              <a:t>EXPERTS</a:t>
            </a:r>
          </a:p>
          <a:p>
            <a:pPr marL="0" indent="0">
              <a:spcBef>
                <a:spcPts val="600"/>
              </a:spcBef>
              <a:spcAft>
                <a:spcPts val="600"/>
              </a:spcAft>
              <a:buNone/>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INTRUS</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Identifier le nom de 3 ressources d’une </a:t>
            </a:r>
            <a:b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autre organisation</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Votre identité doit rester secrète! </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Partagez vos informations confidentielles avec les </a:t>
            </a:r>
            <a:r>
              <a:rPr lang="fr-CA" sz="2400" dirty="0">
                <a:solidFill>
                  <a:schemeClr val="accent4"/>
                </a:solidFill>
                <a:latin typeface="Titillium Up" panose="00000500000000000000" pitchFamily="50" charset="0"/>
                <a:ea typeface="Segoe UI" panose="020B0502040204020203" pitchFamily="34" charset="0"/>
                <a:cs typeface="Segoe UI" panose="020B0502040204020203" pitchFamily="34" charset="0"/>
              </a:rPr>
              <a:t>EXPERTS</a:t>
            </a:r>
          </a:p>
          <a:p>
            <a:pPr marL="0" indent="0">
              <a:spcBef>
                <a:spcPts val="0"/>
              </a:spcBef>
              <a:buFont typeface="Arial" pitchFamily="34" charset="0"/>
              <a:buNone/>
              <a:tabLst>
                <a:tab pos="266700" algn="l"/>
              </a:tabLst>
            </a:pPr>
            <a:endParaRPr lang="fr-CA" sz="2000"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Font typeface="Arial" pitchFamily="34" charset="0"/>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Font typeface="Arial" pitchFamily="34" charset="0"/>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p:txBody>
      </p:sp>
      <p:sp>
        <p:nvSpPr>
          <p:cNvPr id="2" name="Titre 1"/>
          <p:cNvSpPr>
            <a:spLocks noGrp="1"/>
          </p:cNvSpPr>
          <p:nvPr>
            <p:ph type="title"/>
            <p:custDataLst>
              <p:tags r:id="rId2"/>
            </p:custDataLst>
          </p:nvPr>
        </p:nvSpPr>
        <p:spPr>
          <a:noFill/>
        </p:spPr>
        <p:txBody>
          <a:bodyPr>
            <a:normAutofit/>
          </a:bodyPr>
          <a:lstStyle/>
          <a:p>
            <a:pPr algn="l"/>
            <a:r>
              <a:rPr lang="fr-CA" sz="4000" b="1" dirty="0">
                <a:solidFill>
                  <a:schemeClr val="tx1">
                    <a:lumMod val="85000"/>
                    <a:lumOff val="15000"/>
                  </a:schemeClr>
                </a:solidFill>
                <a:latin typeface="Web Serveroff" pitchFamily="50" charset="0"/>
              </a:rPr>
              <a:t>VOTRE CARTE OBJECTIF</a:t>
            </a:r>
          </a:p>
        </p:txBody>
      </p:sp>
      <p:sp>
        <p:nvSpPr>
          <p:cNvPr id="4" name="Espace réservé du numéro de diapositive 3"/>
          <p:cNvSpPr>
            <a:spLocks noGrp="1"/>
          </p:cNvSpPr>
          <p:nvPr>
            <p:ph type="sldNum" sz="quarter" idx="12"/>
            <p:custDataLst>
              <p:tags r:id="rId3"/>
            </p:custDataLst>
          </p:nvPr>
        </p:nvSpPr>
        <p:spPr/>
        <p:txBody>
          <a:bodyPr/>
          <a:lstStyle/>
          <a:p>
            <a:fld id="{2C635EC0-89B5-4143-AED1-B1709377676A}" type="slidenum">
              <a:rPr lang="fr-CA" smtClean="0">
                <a:latin typeface="Web Serveroff" pitchFamily="50" charset="0"/>
              </a:rPr>
              <a:pPr/>
              <a:t>11</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3" name="Image 12">
            <a:extLst>
              <a:ext uri="{FF2B5EF4-FFF2-40B4-BE49-F238E27FC236}">
                <a16:creationId xmlns:a16="http://schemas.microsoft.com/office/drawing/2014/main" id="{E6EB7B11-A0E4-447C-B76E-A52B286C8EDF}"/>
              </a:ext>
            </a:extLst>
          </p:cNvPr>
          <p:cNvPicPr>
            <a:picLocks noChangeAspect="1"/>
          </p:cNvPicPr>
          <p:nvPr>
            <p:custDataLst>
              <p:tags r:id="rId5"/>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pic>
        <p:nvPicPr>
          <p:cNvPr id="2050" name="Picture 2" descr="RÃ©sultats de recherche d'images pour Â«Â joker cardÂ Â»"/>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795774">
            <a:off x="5969713" y="3370276"/>
            <a:ext cx="2880000" cy="288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1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a:extLst>
              <a:ext uri="{FF2B5EF4-FFF2-40B4-BE49-F238E27FC236}">
                <a16:creationId xmlns:a16="http://schemas.microsoft.com/office/drawing/2014/main" id="{FE4DCE57-CF8C-4D70-A60C-F5A19B2C9AED}"/>
              </a:ext>
            </a:extLst>
          </p:cNvPr>
          <p:cNvSpPr txBox="1">
            <a:spLocks/>
          </p:cNvSpPr>
          <p:nvPr>
            <p:custDataLst>
              <p:tags r:id="rId1"/>
            </p:custDataLst>
          </p:nvPr>
        </p:nvSpPr>
        <p:spPr>
          <a:xfrm>
            <a:off x="594040" y="1124744"/>
            <a:ext cx="5994184" cy="3685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tabLst>
                <a:tab pos="266700" algn="l"/>
              </a:tabLst>
            </a:pP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Chaque entreprise démarre avec de l’ARGENT </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Chaque synergie créée rapporte de l’ARGENT auprès des deux entreprises, selon la valeur de la ressource. Les entreprises doivent convenir d’une division des gains et peuvent partager les gains en deux si elles le veulent.</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L’ARGENT peut être utilisé pour acheter des cartes « BONNES IDÉES » auprès des </a:t>
            </a:r>
            <a:r>
              <a:rPr lang="fr-CA" sz="2400" dirty="0">
                <a:solidFill>
                  <a:schemeClr val="accent4"/>
                </a:solidFill>
                <a:latin typeface="Titillium Up" panose="00000500000000000000" pitchFamily="50" charset="0"/>
                <a:ea typeface="Segoe UI" panose="020B0502040204020203" pitchFamily="34" charset="0"/>
                <a:cs typeface="Segoe UI" panose="020B0502040204020203" pitchFamily="34" charset="0"/>
              </a:rPr>
              <a:t>EXPERTS</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L’ARGENT peut également être donné ou échangé à d’autres entreprises</a:t>
            </a:r>
            <a:endParaRPr lang="fr-CA" sz="2400" dirty="0">
              <a:solidFill>
                <a:schemeClr val="accent4"/>
              </a:solidFill>
              <a:latin typeface="Titillium Up" panose="00000500000000000000" pitchFamily="50" charset="0"/>
              <a:ea typeface="Segoe UI" panose="020B0502040204020203" pitchFamily="34" charset="0"/>
              <a:cs typeface="Segoe UI" panose="020B0502040204020203" pitchFamily="34" charset="0"/>
            </a:endParaRPr>
          </a:p>
          <a:p>
            <a:pPr marL="0" indent="0">
              <a:spcBef>
                <a:spcPts val="0"/>
              </a:spcBef>
              <a:buFont typeface="Arial" pitchFamily="34" charset="0"/>
              <a:buNone/>
              <a:tabLst>
                <a:tab pos="266700" algn="l"/>
              </a:tabLst>
            </a:pPr>
            <a:endParaRPr lang="fr-CA" sz="2000"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Font typeface="Arial" pitchFamily="34" charset="0"/>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Font typeface="Arial" pitchFamily="34" charset="0"/>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p:txBody>
      </p:sp>
      <p:sp>
        <p:nvSpPr>
          <p:cNvPr id="2" name="Titre 1"/>
          <p:cNvSpPr>
            <a:spLocks noGrp="1"/>
          </p:cNvSpPr>
          <p:nvPr>
            <p:ph type="title"/>
            <p:custDataLst>
              <p:tags r:id="rId2"/>
            </p:custDataLst>
          </p:nvPr>
        </p:nvSpPr>
        <p:spPr>
          <a:noFill/>
        </p:spPr>
        <p:txBody>
          <a:bodyPr>
            <a:normAutofit/>
          </a:bodyPr>
          <a:lstStyle/>
          <a:p>
            <a:pPr algn="l"/>
            <a:r>
              <a:rPr lang="fr-CA" sz="4000" b="1" dirty="0">
                <a:solidFill>
                  <a:schemeClr val="tx1">
                    <a:lumMod val="85000"/>
                    <a:lumOff val="15000"/>
                  </a:schemeClr>
                </a:solidFill>
                <a:latin typeface="Web Serveroff" pitchFamily="50" charset="0"/>
              </a:rPr>
              <a:t>VOTRE ARGENT</a:t>
            </a:r>
          </a:p>
        </p:txBody>
      </p:sp>
      <p:sp>
        <p:nvSpPr>
          <p:cNvPr id="4" name="Espace réservé du numéro de diapositive 3"/>
          <p:cNvSpPr>
            <a:spLocks noGrp="1"/>
          </p:cNvSpPr>
          <p:nvPr>
            <p:ph type="sldNum" sz="quarter" idx="12"/>
            <p:custDataLst>
              <p:tags r:id="rId3"/>
            </p:custDataLst>
          </p:nvPr>
        </p:nvSpPr>
        <p:spPr/>
        <p:txBody>
          <a:bodyPr/>
          <a:lstStyle/>
          <a:p>
            <a:fld id="{2C635EC0-89B5-4143-AED1-B1709377676A}" type="slidenum">
              <a:rPr lang="fr-CA" smtClean="0">
                <a:latin typeface="Web Serveroff" pitchFamily="50" charset="0"/>
              </a:rPr>
              <a:pPr/>
              <a:t>12</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3" name="Image 12">
            <a:extLst>
              <a:ext uri="{FF2B5EF4-FFF2-40B4-BE49-F238E27FC236}">
                <a16:creationId xmlns:a16="http://schemas.microsoft.com/office/drawing/2014/main" id="{E6EB7B11-A0E4-447C-B76E-A52B286C8EDF}"/>
              </a:ext>
            </a:extLst>
          </p:cNvPr>
          <p:cNvPicPr>
            <a:picLocks noChangeAspect="1"/>
          </p:cNvPicPr>
          <p:nvPr>
            <p:custDataLst>
              <p:tags r:id="rId5"/>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pic>
        <p:nvPicPr>
          <p:cNvPr id="1026" name="Picture 2" descr="RÃ©sultats de recherche d'images pour Â«Â monopoly cashÂ Â»"/>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9698234">
            <a:off x="7146334" y="1586416"/>
            <a:ext cx="3769248" cy="518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91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ccimn.qc.ca/wp-content/uploads/2015/12/IMG_0876-1024x683.jpg">
            <a:extLst>
              <a:ext uri="{FF2B5EF4-FFF2-40B4-BE49-F238E27FC236}">
                <a16:creationId xmlns:a16="http://schemas.microsoft.com/office/drawing/2014/main" id="{58AD3347-B22B-44E9-A1B5-0570B2A94949}"/>
              </a:ext>
            </a:extLst>
          </p:cNvPr>
          <p:cNvPicPr>
            <a:picLocks noChangeAspect="1" noChangeArrowheads="1"/>
          </p:cNvPicPr>
          <p:nvPr>
            <p:custDataLst>
              <p:tags r:id="rId1"/>
            </p:custDataLst>
          </p:nvPr>
        </p:nvPicPr>
        <p:blipFill rotWithShape="1">
          <a:blip r:embed="rId11">
            <a:extLst>
              <a:ext uri="{28A0092B-C50C-407E-A947-70E740481C1C}">
                <a14:useLocalDpi xmlns:a14="http://schemas.microsoft.com/office/drawing/2010/main" val="0"/>
              </a:ext>
            </a:extLst>
          </a:blip>
          <a:srcRect l="1" r="47200"/>
          <a:stretch/>
        </p:blipFill>
        <p:spPr bwMode="auto">
          <a:xfrm>
            <a:off x="-36540" y="-19059"/>
            <a:ext cx="5400000" cy="689744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2"/>
            </p:custDataLst>
          </p:nvPr>
        </p:nvSpPr>
        <p:spPr>
          <a:xfrm>
            <a:off x="5561072" y="4581128"/>
            <a:ext cx="3284605" cy="641938"/>
          </a:xfrm>
          <a:noFill/>
        </p:spPr>
        <p:txBody>
          <a:bodyPr>
            <a:noAutofit/>
          </a:bodyPr>
          <a:lstStyle/>
          <a:p>
            <a:r>
              <a:rPr lang="fr-CA" sz="2000" b="1" dirty="0">
                <a:solidFill>
                  <a:schemeClr val="tx1">
                    <a:lumMod val="85000"/>
                    <a:lumOff val="15000"/>
                  </a:schemeClr>
                </a:solidFill>
                <a:latin typeface="Lemon/Milk" panose="020B0603050302020204" pitchFamily="34" charset="0"/>
              </a:rPr>
              <a:t>À LA RECHERCHE DES RESSOURCES CACHÉES</a:t>
            </a:r>
          </a:p>
        </p:txBody>
      </p:sp>
      <p:sp>
        <p:nvSpPr>
          <p:cNvPr id="4" name="Espace réservé du numéro de diapositive 3"/>
          <p:cNvSpPr>
            <a:spLocks noGrp="1"/>
          </p:cNvSpPr>
          <p:nvPr>
            <p:ph type="sldNum" sz="quarter" idx="12"/>
            <p:custDataLst>
              <p:tags r:id="rId3"/>
            </p:custDataLst>
          </p:nvPr>
        </p:nvSpPr>
        <p:spPr/>
        <p:txBody>
          <a:bodyPr/>
          <a:lstStyle/>
          <a:p>
            <a:fld id="{2C635EC0-89B5-4143-AED1-B1709377676A}" type="slidenum">
              <a:rPr lang="fr-CA" smtClean="0">
                <a:latin typeface="Web Serveroff" pitchFamily="50" charset="0"/>
              </a:rPr>
              <a:pPr/>
              <a:t>13</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0" name="Image 9">
            <a:extLst>
              <a:ext uri="{FF2B5EF4-FFF2-40B4-BE49-F238E27FC236}">
                <a16:creationId xmlns:a16="http://schemas.microsoft.com/office/drawing/2014/main" id="{A46D70E4-8090-4CB0-B570-256014EB0435}"/>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flipH="1">
            <a:off x="4572000" y="5411851"/>
            <a:ext cx="4572000" cy="1104773"/>
          </a:xfrm>
          <a:prstGeom prst="rect">
            <a:avLst/>
          </a:prstGeom>
        </p:spPr>
      </p:pic>
      <p:sp>
        <p:nvSpPr>
          <p:cNvPr id="7" name="Sous-titre 2">
            <a:extLst>
              <a:ext uri="{FF2B5EF4-FFF2-40B4-BE49-F238E27FC236}">
                <a16:creationId xmlns:a16="http://schemas.microsoft.com/office/drawing/2014/main" id="{7AB82E6A-67DE-4BFE-864C-9A4B44CF70D5}"/>
              </a:ext>
            </a:extLst>
          </p:cNvPr>
          <p:cNvSpPr txBox="1">
            <a:spLocks/>
          </p:cNvSpPr>
          <p:nvPr>
            <p:custDataLst>
              <p:tags r:id="rId6"/>
            </p:custDataLst>
          </p:nvPr>
        </p:nvSpPr>
        <p:spPr>
          <a:xfrm>
            <a:off x="5436096" y="5621333"/>
            <a:ext cx="3610704" cy="68580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CA" sz="2800" b="1" dirty="0">
                <a:solidFill>
                  <a:schemeClr val="bg1">
                    <a:lumMod val="95000"/>
                  </a:schemeClr>
                </a:solidFill>
                <a:latin typeface="Titillium Up" panose="00000500000000000000" pitchFamily="50" charset="0"/>
              </a:rPr>
              <a:t>PÉRIODE DE JEU</a:t>
            </a:r>
          </a:p>
        </p:txBody>
      </p:sp>
      <p:pic>
        <p:nvPicPr>
          <p:cNvPr id="12" name="Image 11">
            <a:extLst>
              <a:ext uri="{FF2B5EF4-FFF2-40B4-BE49-F238E27FC236}">
                <a16:creationId xmlns:a16="http://schemas.microsoft.com/office/drawing/2014/main" id="{F4ACAC3D-CB00-48B0-9C0B-D06740ADD564}"/>
              </a:ext>
            </a:extLst>
          </p:cNvPr>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
        <p:nvSpPr>
          <p:cNvPr id="3" name="Espace réservé du contenu 2"/>
          <p:cNvSpPr>
            <a:spLocks noGrp="1"/>
          </p:cNvSpPr>
          <p:nvPr>
            <p:ph idx="1"/>
            <p:custDataLst>
              <p:tags r:id="rId8"/>
            </p:custDataLst>
          </p:nvPr>
        </p:nvSpPr>
        <p:spPr>
          <a:xfrm>
            <a:off x="5364102" y="1124882"/>
            <a:ext cx="3678546" cy="3685532"/>
          </a:xfrm>
          <a:noFill/>
        </p:spPr>
        <p:txBody>
          <a:bodyPr>
            <a:noAutofit/>
          </a:bodyPr>
          <a:lstStyle/>
          <a:p>
            <a:pPr marL="0" indent="0" algn="ctr">
              <a:spcBef>
                <a:spcPts val="600"/>
              </a:spcBef>
              <a:spcAft>
                <a:spcPts val="600"/>
              </a:spcAft>
              <a:buNone/>
              <a:tabLst>
                <a:tab pos="266700" algn="l"/>
              </a:tabLst>
            </a:pPr>
            <a:r>
              <a:rPr lang="fr-CA" dirty="0">
                <a:solidFill>
                  <a:schemeClr val="tx1">
                    <a:lumMod val="85000"/>
                    <a:lumOff val="15000"/>
                  </a:schemeClr>
                </a:solidFill>
                <a:latin typeface="Lemon/Milk" panose="020B0603050302020204" pitchFamily="34" charset="0"/>
                <a:ea typeface="Segoe UI" panose="020B0502040204020203" pitchFamily="34" charset="0"/>
                <a:cs typeface="Segoe UI" panose="020B0502040204020203" pitchFamily="34" charset="0"/>
              </a:rPr>
              <a:t>RÉSEAUTAGE À LA CHAMBRE DECOMMERCE</a:t>
            </a: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p:txBody>
      </p:sp>
      <p:pic>
        <p:nvPicPr>
          <p:cNvPr id="14" name="Picture 2" descr="http://icons.iconarchive.com/icons/webalys/kameleon.pics/512/Key-icon.png">
            <a:extLst>
              <a:ext uri="{FF2B5EF4-FFF2-40B4-BE49-F238E27FC236}">
                <a16:creationId xmlns:a16="http://schemas.microsoft.com/office/drawing/2014/main" id="{EB47D8B6-480F-4FA4-9781-2318F87DDE80}"/>
              </a:ext>
            </a:extLst>
          </p:cNvPr>
          <p:cNvPicPr>
            <a:picLocks noChangeAspect="1" noChangeArrowheads="1"/>
          </p:cNvPicPr>
          <p:nvPr>
            <p:custDataLst>
              <p:tags r:id="rId9"/>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6341468" y="2708920"/>
            <a:ext cx="1799960" cy="179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07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1" name="Picture 21" descr="http://outboundmarketing.com.br/wp-content/uploads/2015/11/powerfulthinking.jpg"/>
          <p:cNvPicPr>
            <a:picLocks noChangeAspect="1" noChangeArrowheads="1"/>
          </p:cNvPicPr>
          <p:nvPr>
            <p:custDataLst>
              <p:tags r:id="rId1"/>
            </p:custDataLst>
          </p:nvPr>
        </p:nvPicPr>
        <p:blipFill rotWithShape="1">
          <a:blip r:embed="rId11">
            <a:extLst>
              <a:ext uri="{28A0092B-C50C-407E-A947-70E740481C1C}">
                <a14:useLocalDpi xmlns:a14="http://schemas.microsoft.com/office/drawing/2010/main" val="0"/>
              </a:ext>
            </a:extLst>
          </a:blip>
          <a:srcRect r="21839"/>
          <a:stretch/>
        </p:blipFill>
        <p:spPr bwMode="auto">
          <a:xfrm>
            <a:off x="3491881" y="-43713"/>
            <a:ext cx="5652120" cy="690171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blog.ac-versailles.fr/lettresdarts/public/EXERCICES_STYLE/EFFETS_VISUELS/.All_is_vanity_Gilbert_m.jpg"/>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0" y="0"/>
            <a:ext cx="449676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custDataLst>
              <p:tags r:id="rId3"/>
            </p:custDataLst>
          </p:nvPr>
        </p:nvSpPr>
        <p:spPr>
          <a:xfrm rot="16200000">
            <a:off x="3156990" y="5503624"/>
            <a:ext cx="2242922" cy="253916"/>
          </a:xfrm>
          <a:prstGeom prst="rect">
            <a:avLst/>
          </a:prstGeom>
        </p:spPr>
        <p:txBody>
          <a:bodyPr wrap="none">
            <a:spAutoFit/>
          </a:bodyPr>
          <a:lstStyle/>
          <a:p>
            <a:r>
              <a:rPr lang="fr-FR" sz="1000" dirty="0">
                <a:solidFill>
                  <a:schemeClr val="bg1"/>
                </a:solidFill>
                <a:latin typeface="Titillium Up" panose="00000500000000000000" pitchFamily="50" charset="0"/>
              </a:rPr>
              <a:t>Charles Allan Gilbert, </a:t>
            </a:r>
            <a:r>
              <a:rPr lang="fr-CA" sz="1000" i="1" dirty="0">
                <a:solidFill>
                  <a:schemeClr val="bg1"/>
                </a:solidFill>
                <a:latin typeface="Titillium Up" panose="00000500000000000000" pitchFamily="50" charset="0"/>
              </a:rPr>
              <a:t>All Is </a:t>
            </a:r>
            <a:r>
              <a:rPr lang="fr-CA" sz="1000" i="1" dirty="0" err="1">
                <a:solidFill>
                  <a:schemeClr val="bg1"/>
                </a:solidFill>
                <a:latin typeface="Titillium Up" panose="00000500000000000000" pitchFamily="50" charset="0"/>
              </a:rPr>
              <a:t>Vanity</a:t>
            </a:r>
            <a:r>
              <a:rPr lang="fr-CA" sz="1000" i="1" dirty="0">
                <a:solidFill>
                  <a:schemeClr val="bg1"/>
                </a:solidFill>
                <a:latin typeface="Titillium Up" panose="00000500000000000000" pitchFamily="50" charset="0"/>
              </a:rPr>
              <a:t> 1892</a:t>
            </a:r>
            <a:endParaRPr lang="fr-FR" sz="1000" dirty="0">
              <a:solidFill>
                <a:schemeClr val="bg1"/>
              </a:solidFill>
              <a:latin typeface="Titillium Up" panose="00000500000000000000" pitchFamily="50" charset="0"/>
            </a:endParaRPr>
          </a:p>
        </p:txBody>
      </p:sp>
      <p:pic>
        <p:nvPicPr>
          <p:cNvPr id="7" name="Image 6">
            <a:extLst>
              <a:ext uri="{FF2B5EF4-FFF2-40B4-BE49-F238E27FC236}">
                <a16:creationId xmlns:a16="http://schemas.microsoft.com/office/drawing/2014/main" id="{949F14E3-64D6-4398-A9E4-84119384328B}"/>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9" name="Image 8">
            <a:extLst>
              <a:ext uri="{FF2B5EF4-FFF2-40B4-BE49-F238E27FC236}">
                <a16:creationId xmlns:a16="http://schemas.microsoft.com/office/drawing/2014/main" id="{CACE2E79-5C87-48A7-85A6-131C0F813117}"/>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rot="10800000" flipH="1">
            <a:off x="-36512" y="4916514"/>
            <a:ext cx="4116550" cy="1104773"/>
          </a:xfrm>
          <a:prstGeom prst="rect">
            <a:avLst/>
          </a:prstGeom>
        </p:spPr>
      </p:pic>
      <p:sp>
        <p:nvSpPr>
          <p:cNvPr id="6" name="ZoneTexte 5"/>
          <p:cNvSpPr txBox="1"/>
          <p:nvPr>
            <p:custDataLst>
              <p:tags r:id="rId6"/>
            </p:custDataLst>
          </p:nvPr>
        </p:nvSpPr>
        <p:spPr>
          <a:xfrm>
            <a:off x="35496" y="5085184"/>
            <a:ext cx="3456384" cy="954107"/>
          </a:xfrm>
          <a:prstGeom prst="rect">
            <a:avLst/>
          </a:prstGeom>
          <a:noFill/>
        </p:spPr>
        <p:txBody>
          <a:bodyPr wrap="square" rtlCol="0">
            <a:spAutoFit/>
          </a:bodyPr>
          <a:lstStyle/>
          <a:p>
            <a:r>
              <a:rPr lang="fr-CA" sz="2800" b="1" dirty="0">
                <a:solidFill>
                  <a:schemeClr val="bg1"/>
                </a:solidFill>
                <a:latin typeface="Titillium Up" panose="00000500000000000000" pitchFamily="50" charset="0"/>
              </a:rPr>
              <a:t>CHANGER </a:t>
            </a:r>
          </a:p>
          <a:p>
            <a:r>
              <a:rPr lang="fr-CA" sz="2800" b="1" dirty="0">
                <a:solidFill>
                  <a:schemeClr val="bg1"/>
                </a:solidFill>
                <a:latin typeface="Titillium Up" panose="00000500000000000000" pitchFamily="50" charset="0"/>
              </a:rPr>
              <a:t>SES PERCEPTIONS</a:t>
            </a:r>
          </a:p>
        </p:txBody>
      </p:sp>
      <p:sp>
        <p:nvSpPr>
          <p:cNvPr id="10" name="Espace réservé du numéro de diapositive 3">
            <a:extLst>
              <a:ext uri="{FF2B5EF4-FFF2-40B4-BE49-F238E27FC236}">
                <a16:creationId xmlns:a16="http://schemas.microsoft.com/office/drawing/2014/main" id="{210A1BC9-449E-4B6A-AA02-BF39D5C25933}"/>
              </a:ext>
            </a:extLst>
          </p:cNvPr>
          <p:cNvSpPr>
            <a:spLocks noGrp="1"/>
          </p:cNvSpPr>
          <p:nvPr>
            <p:ph type="sldNum" sz="quarter" idx="12"/>
            <p:custDataLst>
              <p:tags r:id="rId7"/>
            </p:custDataLst>
          </p:nvPr>
        </p:nvSpPr>
        <p:spPr>
          <a:xfrm>
            <a:off x="6553200" y="6356350"/>
            <a:ext cx="2133600" cy="365125"/>
          </a:xfrm>
        </p:spPr>
        <p:txBody>
          <a:bodyPr/>
          <a:lstStyle/>
          <a:p>
            <a:fld id="{2C635EC0-89B5-4143-AED1-B1709377676A}" type="slidenum">
              <a:rPr lang="fr-CA" smtClean="0">
                <a:latin typeface="Web Serveroff" pitchFamily="50" charset="0"/>
              </a:rPr>
              <a:pPr/>
              <a:t>14</a:t>
            </a:fld>
            <a:endParaRPr lang="fr-CA" dirty="0">
              <a:latin typeface="Web Serveroff" pitchFamily="50" charset="0"/>
            </a:endParaRPr>
          </a:p>
        </p:txBody>
      </p:sp>
      <p:pic>
        <p:nvPicPr>
          <p:cNvPr id="11" name="Image 10">
            <a:extLst>
              <a:ext uri="{FF2B5EF4-FFF2-40B4-BE49-F238E27FC236}">
                <a16:creationId xmlns:a16="http://schemas.microsoft.com/office/drawing/2014/main" id="{47D3ABCE-4D4D-4166-AFC7-BEAC3ABB2D26}"/>
              </a:ext>
            </a:extLst>
          </p:cNvPr>
          <p:cNvPicPr>
            <a:picLocks noChangeAspect="1"/>
          </p:cNvPicPr>
          <p:nvPr>
            <p:custDataLst>
              <p:tags r:id="rId8"/>
            </p:custDataLst>
          </p:nvPr>
        </p:nvPicPr>
        <p:blipFill>
          <a:blip r:embed="rId1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Tree>
    <p:extLst>
      <p:ext uri="{BB962C8B-B14F-4D97-AF65-F5344CB8AC3E}">
        <p14:creationId xmlns:p14="http://schemas.microsoft.com/office/powerpoint/2010/main" val="306465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Ã©sultats de recherche d'images pour Â«Â CONSEIL DE VILLEÂ Â»"/>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53171"/>
          <a:stretch/>
        </p:blipFill>
        <p:spPr bwMode="auto">
          <a:xfrm>
            <a:off x="0" y="-35024"/>
            <a:ext cx="5445968" cy="689302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custDataLst>
              <p:tags r:id="rId1"/>
            </p:custDataLst>
          </p:nvPr>
        </p:nvSpPr>
        <p:spPr/>
        <p:txBody>
          <a:bodyPr/>
          <a:lstStyle/>
          <a:p>
            <a:fld id="{2C635EC0-89B5-4143-AED1-B1709377676A}" type="slidenum">
              <a:rPr lang="fr-CA" smtClean="0">
                <a:latin typeface="Web Serveroff" pitchFamily="50" charset="0"/>
              </a:rPr>
              <a:pPr/>
              <a:t>15</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0" name="Image 9">
            <a:extLst>
              <a:ext uri="{FF2B5EF4-FFF2-40B4-BE49-F238E27FC236}">
                <a16:creationId xmlns:a16="http://schemas.microsoft.com/office/drawing/2014/main" id="{A46D70E4-8090-4CB0-B570-256014EB0435}"/>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flipH="1">
            <a:off x="4572000" y="5411851"/>
            <a:ext cx="4572000" cy="1104773"/>
          </a:xfrm>
          <a:prstGeom prst="rect">
            <a:avLst/>
          </a:prstGeom>
        </p:spPr>
      </p:pic>
      <p:sp>
        <p:nvSpPr>
          <p:cNvPr id="7" name="Sous-titre 2">
            <a:extLst>
              <a:ext uri="{FF2B5EF4-FFF2-40B4-BE49-F238E27FC236}">
                <a16:creationId xmlns:a16="http://schemas.microsoft.com/office/drawing/2014/main" id="{7AB82E6A-67DE-4BFE-864C-9A4B44CF70D5}"/>
              </a:ext>
            </a:extLst>
          </p:cNvPr>
          <p:cNvSpPr txBox="1">
            <a:spLocks/>
          </p:cNvSpPr>
          <p:nvPr>
            <p:custDataLst>
              <p:tags r:id="rId4"/>
            </p:custDataLst>
          </p:nvPr>
        </p:nvSpPr>
        <p:spPr>
          <a:xfrm>
            <a:off x="5436096" y="5621333"/>
            <a:ext cx="3610704" cy="68580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CA" sz="2800" b="1" dirty="0">
                <a:solidFill>
                  <a:schemeClr val="bg1">
                    <a:lumMod val="95000"/>
                  </a:schemeClr>
                </a:solidFill>
                <a:latin typeface="Titillium Up" panose="00000500000000000000" pitchFamily="50" charset="0"/>
              </a:rPr>
              <a:t>PÉRIODE DE JEU</a:t>
            </a:r>
          </a:p>
        </p:txBody>
      </p:sp>
      <p:pic>
        <p:nvPicPr>
          <p:cNvPr id="12" name="Image 11">
            <a:extLst>
              <a:ext uri="{FF2B5EF4-FFF2-40B4-BE49-F238E27FC236}">
                <a16:creationId xmlns:a16="http://schemas.microsoft.com/office/drawing/2014/main" id="{F4ACAC3D-CB00-48B0-9C0B-D06740ADD564}"/>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
        <p:nvSpPr>
          <p:cNvPr id="3" name="Espace réservé du contenu 2"/>
          <p:cNvSpPr>
            <a:spLocks noGrp="1"/>
          </p:cNvSpPr>
          <p:nvPr>
            <p:ph idx="1"/>
            <p:custDataLst>
              <p:tags r:id="rId6"/>
            </p:custDataLst>
          </p:nvPr>
        </p:nvSpPr>
        <p:spPr>
          <a:xfrm>
            <a:off x="5427784" y="692696"/>
            <a:ext cx="3678546" cy="1266701"/>
          </a:xfrm>
          <a:noFill/>
        </p:spPr>
        <p:txBody>
          <a:bodyPr>
            <a:noAutofit/>
          </a:bodyPr>
          <a:lstStyle/>
          <a:p>
            <a:pPr marL="0" indent="0" algn="ctr">
              <a:spcBef>
                <a:spcPts val="600"/>
              </a:spcBef>
              <a:spcAft>
                <a:spcPts val="600"/>
              </a:spcAft>
              <a:buNone/>
              <a:tabLst>
                <a:tab pos="266700" algn="l"/>
              </a:tabLst>
            </a:pPr>
            <a:r>
              <a:rPr lang="fr-CA" dirty="0">
                <a:solidFill>
                  <a:schemeClr val="tx1">
                    <a:lumMod val="85000"/>
                    <a:lumOff val="15000"/>
                  </a:schemeClr>
                </a:solidFill>
                <a:latin typeface="Lemon/Milk" panose="020B0603050302020204" pitchFamily="34" charset="0"/>
                <a:ea typeface="Segoe UI" panose="020B0502040204020203" pitchFamily="34" charset="0"/>
                <a:cs typeface="Segoe UI" panose="020B0502040204020203" pitchFamily="34" charset="0"/>
              </a:rPr>
              <a:t>RÉUNION AU CONSEIL DE VILLE</a:t>
            </a: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p:txBody>
      </p:sp>
      <p:sp>
        <p:nvSpPr>
          <p:cNvPr id="15" name="Espace réservé du contenu 2"/>
          <p:cNvSpPr txBox="1">
            <a:spLocks/>
          </p:cNvSpPr>
          <p:nvPr>
            <p:custDataLst>
              <p:tags r:id="rId7"/>
            </p:custDataLst>
          </p:nvPr>
        </p:nvSpPr>
        <p:spPr>
          <a:xfrm>
            <a:off x="5445968" y="2027442"/>
            <a:ext cx="3678546" cy="312975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200"/>
              </a:spcBef>
              <a:spcAft>
                <a:spcPts val="600"/>
              </a:spcAft>
              <a:buFont typeface="Arial" pitchFamily="34" charset="0"/>
              <a:buNone/>
              <a:tabLst>
                <a:tab pos="266700" algn="l"/>
              </a:tabLst>
            </a:pPr>
            <a:r>
              <a:rPr lang="fr-CA" dirty="0">
                <a:solidFill>
                  <a:schemeClr val="tx1">
                    <a:lumMod val="85000"/>
                    <a:lumOff val="15000"/>
                  </a:schemeClr>
                </a:solidFill>
                <a:latin typeface="Lemon/Milk"/>
                <a:ea typeface="Segoe UI" panose="020B0502040204020203" pitchFamily="34" charset="0"/>
                <a:cs typeface="Segoe UI" panose="020B0502040204020203" pitchFamily="34" charset="0"/>
              </a:rPr>
              <a:t>S’ORGANISER</a:t>
            </a:r>
          </a:p>
          <a:p>
            <a:pPr marL="0" indent="0" algn="ctr">
              <a:spcBef>
                <a:spcPts val="1200"/>
              </a:spcBef>
              <a:spcAft>
                <a:spcPts val="600"/>
              </a:spcAft>
              <a:buFont typeface="Arial" pitchFamily="34" charset="0"/>
              <a:buNone/>
              <a:tabLst>
                <a:tab pos="266700" algn="l"/>
              </a:tabLst>
            </a:pPr>
            <a:r>
              <a:rPr lang="fr-CA" dirty="0">
                <a:solidFill>
                  <a:schemeClr val="tx1">
                    <a:lumMod val="85000"/>
                    <a:lumOff val="15000"/>
                  </a:schemeClr>
                </a:solidFill>
                <a:latin typeface="Lemon/Milk"/>
                <a:ea typeface="Segoe UI" panose="020B0502040204020203" pitchFamily="34" charset="0"/>
                <a:cs typeface="Segoe UI" panose="020B0502040204020203" pitchFamily="34" charset="0"/>
              </a:rPr>
              <a:t>COLLABORER</a:t>
            </a:r>
          </a:p>
          <a:p>
            <a:pPr marL="0" indent="0" algn="ctr">
              <a:spcBef>
                <a:spcPts val="1200"/>
              </a:spcBef>
              <a:spcAft>
                <a:spcPts val="600"/>
              </a:spcAft>
              <a:buFont typeface="Arial" pitchFamily="34" charset="0"/>
              <a:buNone/>
              <a:tabLst>
                <a:tab pos="266700" algn="l"/>
              </a:tabLst>
            </a:pPr>
            <a:r>
              <a:rPr lang="fr-CA" dirty="0">
                <a:solidFill>
                  <a:schemeClr val="tx1">
                    <a:lumMod val="85000"/>
                    <a:lumOff val="15000"/>
                  </a:schemeClr>
                </a:solidFill>
                <a:latin typeface="Lemon/Milk"/>
                <a:ea typeface="Segoe UI" panose="020B0502040204020203" pitchFamily="34" charset="0"/>
                <a:cs typeface="Segoe UI" panose="020B0502040204020203" pitchFamily="34" charset="0"/>
              </a:rPr>
              <a:t>GÉRER L’INFORMATION</a:t>
            </a:r>
          </a:p>
          <a:p>
            <a:pPr marL="0" indent="0" algn="ctr">
              <a:spcBef>
                <a:spcPts val="1200"/>
              </a:spcBef>
              <a:spcAft>
                <a:spcPts val="600"/>
              </a:spcAft>
              <a:buFont typeface="Arial" pitchFamily="34" charset="0"/>
              <a:buNone/>
              <a:tabLst>
                <a:tab pos="266700" algn="l"/>
              </a:tabLst>
            </a:pPr>
            <a:r>
              <a:rPr lang="fr-CA" dirty="0">
                <a:solidFill>
                  <a:schemeClr val="tx1">
                    <a:lumMod val="85000"/>
                    <a:lumOff val="15000"/>
                  </a:schemeClr>
                </a:solidFill>
                <a:latin typeface="Lemon/Milk"/>
                <a:ea typeface="Segoe UI" panose="020B0502040204020203" pitchFamily="34" charset="0"/>
                <a:cs typeface="Segoe UI" panose="020B0502040204020203" pitchFamily="34" charset="0"/>
              </a:rPr>
              <a:t>PROPULSER</a:t>
            </a:r>
          </a:p>
        </p:txBody>
      </p:sp>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2475" y="341947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08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ondationvarenne.com/sites/default/files/contenu/images/10.alexandre-riera.jpg">
            <a:extLst>
              <a:ext uri="{FF2B5EF4-FFF2-40B4-BE49-F238E27FC236}">
                <a16:creationId xmlns:a16="http://schemas.microsoft.com/office/drawing/2014/main" id="{EA19BE20-4827-4557-B222-70CA42F6A92A}"/>
              </a:ext>
            </a:extLst>
          </p:cNvPr>
          <p:cNvPicPr>
            <a:picLocks noChangeAspect="1" noChangeArrowheads="1"/>
          </p:cNvPicPr>
          <p:nvPr>
            <p:custDataLst>
              <p:tags r:id="rId1"/>
            </p:custDataLst>
          </p:nvPr>
        </p:nvPicPr>
        <p:blipFill rotWithShape="1">
          <a:blip r:embed="rId12">
            <a:extLst>
              <a:ext uri="{28A0092B-C50C-407E-A947-70E740481C1C}">
                <a14:useLocalDpi xmlns:a14="http://schemas.microsoft.com/office/drawing/2010/main" val="0"/>
              </a:ext>
            </a:extLst>
          </a:blip>
          <a:srcRect l="16856" t="3428" r="32576"/>
          <a:stretch/>
        </p:blipFill>
        <p:spPr bwMode="auto">
          <a:xfrm>
            <a:off x="-6416" y="0"/>
            <a:ext cx="5400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ChangeArrowheads="1"/>
          </p:cNvSpPr>
          <p:nvPr>
            <p:custDataLst>
              <p:tags r:id="rId2"/>
            </p:custDataLst>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sp>
        <p:nvSpPr>
          <p:cNvPr id="18436" name="Rectangle 4"/>
          <p:cNvSpPr>
            <a:spLocks noChangeArrowheads="1"/>
          </p:cNvSpPr>
          <p:nvPr>
            <p:custDataLst>
              <p:tags r:id="rId3"/>
            </p:custDataLst>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A"/>
          </a:p>
        </p:txBody>
      </p:sp>
      <p:pic>
        <p:nvPicPr>
          <p:cNvPr id="19458" name="Picture 2" descr="https://cdn2.iconfinder.com/data/icons/business-round-icons/500/teamwork-512.png"/>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6166799" y="2132856"/>
            <a:ext cx="2160000"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5" name="Titre 4">
            <a:extLst>
              <a:ext uri="{FF2B5EF4-FFF2-40B4-BE49-F238E27FC236}">
                <a16:creationId xmlns:a16="http://schemas.microsoft.com/office/drawing/2014/main" id="{3F5295C8-6DC2-4560-B1A2-4912575D12E9}"/>
              </a:ext>
            </a:extLst>
          </p:cNvPr>
          <p:cNvSpPr>
            <a:spLocks noGrp="1"/>
          </p:cNvSpPr>
          <p:nvPr>
            <p:ph type="title"/>
            <p:custDataLst>
              <p:tags r:id="rId5"/>
            </p:custDataLst>
          </p:nvPr>
        </p:nvSpPr>
        <p:spPr>
          <a:xfrm>
            <a:off x="5533503" y="1011594"/>
            <a:ext cx="3365834" cy="1143000"/>
          </a:xfrm>
        </p:spPr>
        <p:txBody>
          <a:bodyPr>
            <a:normAutofit/>
          </a:bodyPr>
          <a:lstStyle/>
          <a:p>
            <a:r>
              <a:rPr lang="fr-CA" sz="3200" dirty="0">
                <a:solidFill>
                  <a:schemeClr val="tx1">
                    <a:lumMod val="85000"/>
                    <a:lumOff val="15000"/>
                  </a:schemeClr>
                </a:solidFill>
                <a:latin typeface="Lemon/Milk" panose="020B0603050302020204" pitchFamily="34" charset="0"/>
                <a:ea typeface="Segoe UI" panose="020B0502040204020203" pitchFamily="34" charset="0"/>
                <a:cs typeface="Segoe UI" panose="020B0502040204020203" pitchFamily="34" charset="0"/>
              </a:rPr>
              <a:t>GALA DES MÉRITES</a:t>
            </a:r>
          </a:p>
        </p:txBody>
      </p:sp>
      <p:pic>
        <p:nvPicPr>
          <p:cNvPr id="10" name="Image 9">
            <a:extLst>
              <a:ext uri="{FF2B5EF4-FFF2-40B4-BE49-F238E27FC236}">
                <a16:creationId xmlns:a16="http://schemas.microsoft.com/office/drawing/2014/main" id="{F4EEF7AB-48A0-4CA8-AB0C-365CEF11815E}"/>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sp>
        <p:nvSpPr>
          <p:cNvPr id="9" name="Espace réservé du numéro de diapositive 3">
            <a:extLst>
              <a:ext uri="{FF2B5EF4-FFF2-40B4-BE49-F238E27FC236}">
                <a16:creationId xmlns:a16="http://schemas.microsoft.com/office/drawing/2014/main" id="{741B3F4C-095D-49DC-91E0-D42849C2505A}"/>
              </a:ext>
            </a:extLst>
          </p:cNvPr>
          <p:cNvSpPr>
            <a:spLocks noGrp="1"/>
          </p:cNvSpPr>
          <p:nvPr>
            <p:ph type="sldNum" sz="quarter" idx="12"/>
            <p:custDataLst>
              <p:tags r:id="rId7"/>
            </p:custDataLst>
          </p:nvPr>
        </p:nvSpPr>
        <p:spPr>
          <a:xfrm>
            <a:off x="6553200" y="6356350"/>
            <a:ext cx="2133600" cy="365125"/>
          </a:xfrm>
        </p:spPr>
        <p:txBody>
          <a:bodyPr/>
          <a:lstStyle/>
          <a:p>
            <a:fld id="{2C635EC0-89B5-4143-AED1-B1709377676A}" type="slidenum">
              <a:rPr lang="fr-CA" smtClean="0">
                <a:latin typeface="Web Serveroff" pitchFamily="50" charset="0"/>
              </a:rPr>
              <a:pPr/>
              <a:t>16</a:t>
            </a:fld>
            <a:endParaRPr lang="fr-CA" dirty="0">
              <a:latin typeface="Web Serveroff" pitchFamily="50" charset="0"/>
            </a:endParaRPr>
          </a:p>
        </p:txBody>
      </p:sp>
      <p:pic>
        <p:nvPicPr>
          <p:cNvPr id="11" name="Image 10">
            <a:extLst>
              <a:ext uri="{FF2B5EF4-FFF2-40B4-BE49-F238E27FC236}">
                <a16:creationId xmlns:a16="http://schemas.microsoft.com/office/drawing/2014/main" id="{DC806179-DE9A-4685-91B4-365157D7A683}"/>
              </a:ext>
            </a:extLst>
          </p:cNvPr>
          <p:cNvPicPr>
            <a:picLocks noChangeAspect="1"/>
          </p:cNvPicPr>
          <p:nvPr>
            <p:custDataLst>
              <p:tags r:id="rId8"/>
            </p:custDataLst>
          </p:nvPr>
        </p:nvPicPr>
        <p:blipFill>
          <a:blip r:embed="rId1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
        <p:nvSpPr>
          <p:cNvPr id="2" name="Rectangle 1"/>
          <p:cNvSpPr/>
          <p:nvPr/>
        </p:nvSpPr>
        <p:spPr>
          <a:xfrm>
            <a:off x="5695198" y="4264759"/>
            <a:ext cx="3103201" cy="1015663"/>
          </a:xfrm>
          <a:prstGeom prst="rect">
            <a:avLst/>
          </a:prstGeom>
        </p:spPr>
        <p:txBody>
          <a:bodyPr wrap="square">
            <a:spAutoFit/>
          </a:bodyPr>
          <a:lstStyle/>
          <a:p>
            <a:pPr algn="ctr"/>
            <a:r>
              <a:rPr lang="fr-CA" sz="2000" b="1" dirty="0">
                <a:latin typeface="Lemon/Milk" pitchFamily="34" charset="0"/>
                <a:ea typeface="+mj-ea"/>
                <a:cs typeface="+mj-cs"/>
              </a:rPr>
              <a:t>PARTAGEZ VOS RÉALISATIONS ET</a:t>
            </a:r>
          </a:p>
          <a:p>
            <a:pPr algn="ctr"/>
            <a:r>
              <a:rPr lang="fr-CA" sz="2000" b="1" dirty="0">
                <a:latin typeface="Lemon/Milk" pitchFamily="34" charset="0"/>
                <a:ea typeface="+mj-ea"/>
                <a:cs typeface="+mj-cs"/>
              </a:rPr>
              <a:t>INNOVATIONS</a:t>
            </a:r>
          </a:p>
        </p:txBody>
      </p:sp>
      <p:pic>
        <p:nvPicPr>
          <p:cNvPr id="14" name="Image 13">
            <a:extLst>
              <a:ext uri="{FF2B5EF4-FFF2-40B4-BE49-F238E27FC236}">
                <a16:creationId xmlns:a16="http://schemas.microsoft.com/office/drawing/2014/main" id="{A46D70E4-8090-4CB0-B570-256014EB0435}"/>
              </a:ext>
            </a:extLst>
          </p:cNvPr>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flipH="1">
            <a:off x="4572000" y="5333050"/>
            <a:ext cx="4572000" cy="1104773"/>
          </a:xfrm>
          <a:prstGeom prst="rect">
            <a:avLst/>
          </a:prstGeom>
        </p:spPr>
      </p:pic>
      <p:sp>
        <p:nvSpPr>
          <p:cNvPr id="15" name="Sous-titre 2">
            <a:extLst>
              <a:ext uri="{FF2B5EF4-FFF2-40B4-BE49-F238E27FC236}">
                <a16:creationId xmlns:a16="http://schemas.microsoft.com/office/drawing/2014/main" id="{7AB82E6A-67DE-4BFE-864C-9A4B44CF70D5}"/>
              </a:ext>
            </a:extLst>
          </p:cNvPr>
          <p:cNvSpPr txBox="1">
            <a:spLocks/>
          </p:cNvSpPr>
          <p:nvPr>
            <p:custDataLst>
              <p:tags r:id="rId10"/>
            </p:custDataLst>
          </p:nvPr>
        </p:nvSpPr>
        <p:spPr>
          <a:xfrm>
            <a:off x="5489433" y="5445224"/>
            <a:ext cx="3610704" cy="68580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CA" sz="2800" b="1" dirty="0">
                <a:solidFill>
                  <a:schemeClr val="bg1">
                    <a:lumMod val="95000"/>
                  </a:schemeClr>
                </a:solidFill>
                <a:latin typeface="Titillium Up" panose="00000500000000000000" pitchFamily="50" charset="0"/>
              </a:rPr>
              <a:t>RESTITUTION</a:t>
            </a:r>
          </a:p>
        </p:txBody>
      </p:sp>
    </p:spTree>
    <p:extLst>
      <p:ext uri="{BB962C8B-B14F-4D97-AF65-F5344CB8AC3E}">
        <p14:creationId xmlns:p14="http://schemas.microsoft.com/office/powerpoint/2010/main" val="3545375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4766B213-CE34-4CD7-8706-913B9F5818F8}"/>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rot="1118259">
            <a:off x="7935557" y="3509385"/>
            <a:ext cx="759977" cy="1565648"/>
          </a:xfrm>
          <a:prstGeom prst="rect">
            <a:avLst/>
          </a:prstGeom>
        </p:spPr>
      </p:pic>
      <p:pic>
        <p:nvPicPr>
          <p:cNvPr id="15" name="Image 14">
            <a:extLst>
              <a:ext uri="{FF2B5EF4-FFF2-40B4-BE49-F238E27FC236}">
                <a16:creationId xmlns:a16="http://schemas.microsoft.com/office/drawing/2014/main" id="{9FC63245-8E38-4DBB-AF21-CD3097752181}"/>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rot="21238558">
            <a:off x="256529" y="1635963"/>
            <a:ext cx="1080000" cy="1524552"/>
          </a:xfrm>
          <a:prstGeom prst="rect">
            <a:avLst/>
          </a:prstGeom>
        </p:spPr>
      </p:pic>
      <p:sp>
        <p:nvSpPr>
          <p:cNvPr id="2" name="Titre 1"/>
          <p:cNvSpPr>
            <a:spLocks noGrp="1"/>
          </p:cNvSpPr>
          <p:nvPr>
            <p:ph type="title"/>
            <p:custDataLst>
              <p:tags r:id="rId3"/>
            </p:custDataLst>
          </p:nvPr>
        </p:nvSpPr>
        <p:spPr>
          <a:noFill/>
        </p:spPr>
        <p:txBody>
          <a:bodyPr>
            <a:normAutofit/>
          </a:bodyPr>
          <a:lstStyle/>
          <a:p>
            <a:pPr algn="l"/>
            <a:r>
              <a:rPr lang="fr-CA" sz="4000" b="1" dirty="0">
                <a:solidFill>
                  <a:schemeClr val="tx1">
                    <a:lumMod val="85000"/>
                    <a:lumOff val="15000"/>
                  </a:schemeClr>
                </a:solidFill>
                <a:latin typeface="Web Serveroff" pitchFamily="50" charset="0"/>
              </a:rPr>
              <a:t>DÉFIS &amp; SOLUTIONS</a:t>
            </a:r>
          </a:p>
        </p:txBody>
      </p:sp>
      <p:sp>
        <p:nvSpPr>
          <p:cNvPr id="4" name="Espace réservé du numéro de diapositive 3"/>
          <p:cNvSpPr>
            <a:spLocks noGrp="1"/>
          </p:cNvSpPr>
          <p:nvPr>
            <p:ph type="sldNum" sz="quarter" idx="12"/>
            <p:custDataLst>
              <p:tags r:id="rId4"/>
            </p:custDataLst>
          </p:nvPr>
        </p:nvSpPr>
        <p:spPr/>
        <p:txBody>
          <a:bodyPr/>
          <a:lstStyle/>
          <a:p>
            <a:fld id="{2C635EC0-89B5-4143-AED1-B1709377676A}" type="slidenum">
              <a:rPr lang="fr-CA" smtClean="0">
                <a:latin typeface="Web Serveroff" pitchFamily="50" charset="0"/>
              </a:rPr>
              <a:pPr/>
              <a:t>17</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0" name="Image 9">
            <a:extLst>
              <a:ext uri="{FF2B5EF4-FFF2-40B4-BE49-F238E27FC236}">
                <a16:creationId xmlns:a16="http://schemas.microsoft.com/office/drawing/2014/main" id="{3F4FCC0C-8ED3-4184-833C-F5115C5EDFE0}"/>
              </a:ext>
            </a:extLst>
          </p:cNvPr>
          <p:cNvPicPr>
            <a:picLocks noChangeAspect="1"/>
          </p:cNvPicPr>
          <p:nvPr>
            <p:custDataLst>
              <p:tags r:id="rId6"/>
            </p:custDataLst>
          </p:nvPr>
        </p:nvPicPr>
        <p:blipFill>
          <a:blip r:embed="rId12"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
        <p:nvSpPr>
          <p:cNvPr id="3" name="Rectangle 2"/>
          <p:cNvSpPr/>
          <p:nvPr/>
        </p:nvSpPr>
        <p:spPr>
          <a:xfrm>
            <a:off x="1763687" y="3212976"/>
            <a:ext cx="5688631" cy="1477328"/>
          </a:xfrm>
          <a:prstGeom prst="rect">
            <a:avLst/>
          </a:prstGeom>
        </p:spPr>
        <p:txBody>
          <a:bodyPr wrap="square">
            <a:spAutoFit/>
          </a:bodyPr>
          <a:lstStyle/>
          <a:p>
            <a:pPr algn="ctr">
              <a:lnSpc>
                <a:spcPts val="3600"/>
              </a:lnSpc>
              <a:spcBef>
                <a:spcPts val="1200"/>
              </a:spcBef>
              <a:spcAft>
                <a:spcPts val="1200"/>
              </a:spcAft>
              <a:tabLst>
                <a:tab pos="266700" algn="l"/>
              </a:tabLst>
            </a:pPr>
            <a:r>
              <a:rPr lang="fr-CA" sz="36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QUELS SONT LES DÉFIS </a:t>
            </a:r>
            <a:br>
              <a:rPr lang="fr-CA" sz="36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r>
              <a:rPr lang="fr-CA" sz="36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QUE VOUS AVEZ RENCONTRÉS?</a:t>
            </a:r>
            <a:endParaRPr lang="fr-CA" sz="36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115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4766B213-CE34-4CD7-8706-913B9F5818F8}"/>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rot="1118259">
            <a:off x="7935557" y="3509385"/>
            <a:ext cx="759977" cy="1565648"/>
          </a:xfrm>
          <a:prstGeom prst="rect">
            <a:avLst/>
          </a:prstGeom>
        </p:spPr>
      </p:pic>
      <p:pic>
        <p:nvPicPr>
          <p:cNvPr id="15" name="Image 14">
            <a:extLst>
              <a:ext uri="{FF2B5EF4-FFF2-40B4-BE49-F238E27FC236}">
                <a16:creationId xmlns:a16="http://schemas.microsoft.com/office/drawing/2014/main" id="{9FC63245-8E38-4DBB-AF21-CD3097752181}"/>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rot="21238558">
            <a:off x="112512" y="1358873"/>
            <a:ext cx="1080000" cy="1524552"/>
          </a:xfrm>
          <a:prstGeom prst="rect">
            <a:avLst/>
          </a:prstGeom>
        </p:spPr>
      </p:pic>
      <p:sp>
        <p:nvSpPr>
          <p:cNvPr id="12" name="Espace réservé du contenu 2">
            <a:extLst>
              <a:ext uri="{FF2B5EF4-FFF2-40B4-BE49-F238E27FC236}">
                <a16:creationId xmlns:a16="http://schemas.microsoft.com/office/drawing/2014/main" id="{FE4DCE57-CF8C-4D70-A60C-F5A19B2C9AED}"/>
              </a:ext>
            </a:extLst>
          </p:cNvPr>
          <p:cNvSpPr txBox="1">
            <a:spLocks/>
          </p:cNvSpPr>
          <p:nvPr>
            <p:custDataLst>
              <p:tags r:id="rId3"/>
            </p:custDataLst>
          </p:nvPr>
        </p:nvSpPr>
        <p:spPr>
          <a:xfrm>
            <a:off x="1401913" y="1326159"/>
            <a:ext cx="7130527" cy="49831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400"/>
              </a:lnSpc>
              <a:spcBef>
                <a:spcPts val="1200"/>
              </a:spcBef>
              <a:spcAft>
                <a:spcPts val="1200"/>
              </a:spcAft>
              <a:buNone/>
              <a:tabLst>
                <a:tab pos="266700" algn="l"/>
              </a:tabLst>
            </a:pPr>
            <a:r>
              <a:rPr lang="fr-CA" sz="20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MOBILISATION DES ACTEURS</a:t>
            </a:r>
            <a:b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Leadership du porteur, de l’animateur, mesure des gains </a:t>
            </a:r>
          </a:p>
          <a:p>
            <a:pPr marL="0" indent="0">
              <a:lnSpc>
                <a:spcPts val="2400"/>
              </a:lnSpc>
              <a:spcBef>
                <a:spcPts val="1200"/>
              </a:spcBef>
              <a:spcAft>
                <a:spcPts val="1200"/>
              </a:spcAft>
              <a:buNone/>
              <a:tabLst>
                <a:tab pos="266700" algn="l"/>
              </a:tabLst>
            </a:pPr>
            <a:r>
              <a:rPr lang="fr-CA" sz="20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PERCEPTION DES MATIÈRES RÉSIDUELLES</a:t>
            </a:r>
            <a:b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Information, sensibilisation, éducation, offre de qualité</a:t>
            </a:r>
          </a:p>
          <a:p>
            <a:pPr marL="0" indent="0">
              <a:lnSpc>
                <a:spcPts val="2400"/>
              </a:lnSpc>
              <a:spcBef>
                <a:spcPts val="1200"/>
              </a:spcBef>
              <a:spcAft>
                <a:spcPts val="1200"/>
              </a:spcAft>
              <a:buNone/>
              <a:tabLst>
                <a:tab pos="266700" algn="l"/>
              </a:tabLst>
            </a:pPr>
            <a:r>
              <a:rPr lang="fr-CA" sz="20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ÉTAT ET QUALITÉ DES FLUX</a:t>
            </a:r>
            <a:b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Tri à la source, conditionnement, R&amp;D, contrôle qualité</a:t>
            </a:r>
          </a:p>
          <a:p>
            <a:pPr marL="0" indent="0">
              <a:lnSpc>
                <a:spcPts val="2400"/>
              </a:lnSpc>
              <a:spcBef>
                <a:spcPts val="1200"/>
              </a:spcBef>
              <a:spcAft>
                <a:spcPts val="1200"/>
              </a:spcAft>
              <a:buNone/>
              <a:tabLst>
                <a:tab pos="266700" algn="l"/>
              </a:tabLst>
            </a:pPr>
            <a:r>
              <a:rPr lang="fr-CA" sz="20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ADÉQUATION ENTRE LES OFFRES ET LES DEMANDES</a:t>
            </a:r>
            <a:br>
              <a:rPr lang="fr-CA" sz="20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Accompagnement du milieu de la recherche, écoconception </a:t>
            </a:r>
          </a:p>
          <a:p>
            <a:pPr marL="0" indent="0">
              <a:lnSpc>
                <a:spcPts val="2400"/>
              </a:lnSpc>
              <a:spcBef>
                <a:spcPts val="1200"/>
              </a:spcBef>
              <a:spcAft>
                <a:spcPts val="1200"/>
              </a:spcAft>
              <a:buNone/>
              <a:tabLst>
                <a:tab pos="266700" algn="l"/>
              </a:tabLst>
            </a:pPr>
            <a:r>
              <a:rPr lang="fr-CA" sz="20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MANQUE DE DÉBOUCHÉS, PROXIMITÉ DES MARCHÉS</a:t>
            </a:r>
            <a:b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Créer des activités/entreprises complémentaires, des circuits courts</a:t>
            </a:r>
          </a:p>
          <a:p>
            <a:pPr marL="0" indent="0">
              <a:lnSpc>
                <a:spcPts val="2400"/>
              </a:lnSpc>
              <a:spcBef>
                <a:spcPts val="1200"/>
              </a:spcBef>
              <a:spcAft>
                <a:spcPts val="1200"/>
              </a:spcAft>
              <a:buNone/>
              <a:tabLst>
                <a:tab pos="266700" algn="l"/>
              </a:tabLst>
            </a:pPr>
            <a:r>
              <a:rPr lang="fr-CA" sz="20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STRATÉGIES DE L’ÉCONOMIE CIRCULAIRE</a:t>
            </a:r>
            <a:br>
              <a:rPr lang="fr-CA" sz="20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r>
              <a:rPr lang="fr-CA" sz="20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Faire connaître, nouveaux modèles d’affaires, écofiscalité, R&amp;D…</a:t>
            </a: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0" indent="0">
              <a:lnSpc>
                <a:spcPts val="2400"/>
              </a:lnSpc>
              <a:spcBef>
                <a:spcPts val="600"/>
              </a:spcBef>
              <a:spcAft>
                <a:spcPts val="600"/>
              </a:spcAft>
              <a:buNone/>
              <a:tabLst>
                <a:tab pos="266700" algn="l"/>
              </a:tabLst>
            </a:pP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0" indent="0">
              <a:lnSpc>
                <a:spcPts val="2400"/>
              </a:lnSpc>
              <a:spcBef>
                <a:spcPts val="600"/>
              </a:spcBef>
              <a:spcAft>
                <a:spcPts val="600"/>
              </a:spcAft>
              <a:buNone/>
              <a:tabLst>
                <a:tab pos="266700" algn="l"/>
              </a:tabLst>
            </a:pPr>
            <a:endParaRPr lang="fr-CA" sz="24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0" indent="0">
              <a:spcBef>
                <a:spcPts val="600"/>
              </a:spcBef>
              <a:spcAft>
                <a:spcPts val="600"/>
              </a:spcAft>
              <a:buNone/>
              <a:tabLst>
                <a:tab pos="266700" algn="l"/>
              </a:tabLst>
            </a:pP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0" indent="0">
              <a:spcBef>
                <a:spcPts val="600"/>
              </a:spcBef>
              <a:spcAft>
                <a:spcPts val="600"/>
              </a:spcAft>
              <a:buNone/>
              <a:tabLst>
                <a:tab pos="266700" algn="l"/>
              </a:tabLst>
            </a:pPr>
            <a:b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0" indent="0">
              <a:spcBef>
                <a:spcPts val="600"/>
              </a:spcBef>
              <a:spcAft>
                <a:spcPts val="600"/>
              </a:spcAft>
              <a:buNone/>
              <a:tabLst>
                <a:tab pos="266700" algn="l"/>
              </a:tabLst>
            </a:pP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0" indent="0">
              <a:spcBef>
                <a:spcPts val="600"/>
              </a:spcBef>
              <a:spcAft>
                <a:spcPts val="600"/>
              </a:spcAft>
              <a:buNone/>
              <a:tabLst>
                <a:tab pos="266700" algn="l"/>
              </a:tabLst>
            </a:pP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0" indent="0">
              <a:spcBef>
                <a:spcPts val="600"/>
              </a:spcBef>
              <a:spcAft>
                <a:spcPts val="600"/>
              </a:spcAft>
              <a:buNone/>
              <a:tabLst>
                <a:tab pos="266700" algn="l"/>
              </a:tabLst>
            </a:pP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0" indent="0">
              <a:spcBef>
                <a:spcPts val="600"/>
              </a:spcBef>
              <a:spcAft>
                <a:spcPts val="600"/>
              </a:spcAft>
              <a:buNone/>
              <a:tabLst>
                <a:tab pos="266700" algn="l"/>
              </a:tabLst>
            </a:pP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0" indent="0">
              <a:spcBef>
                <a:spcPts val="600"/>
              </a:spcBef>
              <a:spcAft>
                <a:spcPts val="600"/>
              </a:spcAft>
              <a:buNone/>
              <a:tabLst>
                <a:tab pos="266700" algn="l"/>
              </a:tabLst>
            </a:pP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Font typeface="Arial" pitchFamily="34" charset="0"/>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p:txBody>
      </p:sp>
      <p:sp>
        <p:nvSpPr>
          <p:cNvPr id="2" name="Titre 1"/>
          <p:cNvSpPr>
            <a:spLocks noGrp="1"/>
          </p:cNvSpPr>
          <p:nvPr>
            <p:ph type="title"/>
            <p:custDataLst>
              <p:tags r:id="rId4"/>
            </p:custDataLst>
          </p:nvPr>
        </p:nvSpPr>
        <p:spPr>
          <a:noFill/>
        </p:spPr>
        <p:txBody>
          <a:bodyPr>
            <a:normAutofit/>
          </a:bodyPr>
          <a:lstStyle/>
          <a:p>
            <a:pPr algn="l"/>
            <a:r>
              <a:rPr lang="fr-CA" sz="4000" b="1" dirty="0">
                <a:solidFill>
                  <a:schemeClr val="tx1">
                    <a:lumMod val="85000"/>
                    <a:lumOff val="15000"/>
                  </a:schemeClr>
                </a:solidFill>
                <a:latin typeface="Web Serveroff" pitchFamily="50" charset="0"/>
              </a:rPr>
              <a:t>DÉFIS &amp; SOLUTIONS</a:t>
            </a:r>
          </a:p>
        </p:txBody>
      </p:sp>
      <p:sp>
        <p:nvSpPr>
          <p:cNvPr id="4" name="Espace réservé du numéro de diapositive 3"/>
          <p:cNvSpPr>
            <a:spLocks noGrp="1"/>
          </p:cNvSpPr>
          <p:nvPr>
            <p:ph type="sldNum" sz="quarter" idx="12"/>
            <p:custDataLst>
              <p:tags r:id="rId5"/>
            </p:custDataLst>
          </p:nvPr>
        </p:nvSpPr>
        <p:spPr/>
        <p:txBody>
          <a:bodyPr/>
          <a:lstStyle/>
          <a:p>
            <a:fld id="{2C635EC0-89B5-4143-AED1-B1709377676A}" type="slidenum">
              <a:rPr lang="fr-CA" smtClean="0">
                <a:latin typeface="Web Serveroff" pitchFamily="50" charset="0"/>
              </a:rPr>
              <a:pPr/>
              <a:t>18</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0" name="Image 9">
            <a:extLst>
              <a:ext uri="{FF2B5EF4-FFF2-40B4-BE49-F238E27FC236}">
                <a16:creationId xmlns:a16="http://schemas.microsoft.com/office/drawing/2014/main" id="{3F4FCC0C-8ED3-4184-833C-F5115C5EDFE0}"/>
              </a:ext>
            </a:extLst>
          </p:cNvPr>
          <p:cNvPicPr>
            <a:picLocks noChangeAspect="1"/>
          </p:cNvPicPr>
          <p:nvPr>
            <p:custDataLst>
              <p:tags r:id="rId7"/>
            </p:custDataLst>
          </p:nvPr>
        </p:nvPicPr>
        <p:blipFill>
          <a:blip r:embed="rId13"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Tree>
    <p:extLst>
      <p:ext uri="{BB962C8B-B14F-4D97-AF65-F5344CB8AC3E}">
        <p14:creationId xmlns:p14="http://schemas.microsoft.com/office/powerpoint/2010/main" val="101157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92E81CF-036E-4650-B79A-D998C22BBEB3}"/>
              </a:ext>
            </a:extLst>
          </p:cNvPr>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7452488" y="332656"/>
            <a:ext cx="1512000" cy="1268361"/>
          </a:xfrm>
          <a:prstGeom prst="rect">
            <a:avLst/>
          </a:prstGeom>
        </p:spPr>
      </p:pic>
      <p:sp>
        <p:nvSpPr>
          <p:cNvPr id="2" name="Titre 1"/>
          <p:cNvSpPr>
            <a:spLocks noGrp="1"/>
          </p:cNvSpPr>
          <p:nvPr>
            <p:ph type="ctrTitle"/>
            <p:custDataLst>
              <p:tags r:id="rId2"/>
            </p:custDataLst>
          </p:nvPr>
        </p:nvSpPr>
        <p:spPr>
          <a:xfrm>
            <a:off x="-9015" y="2179836"/>
            <a:ext cx="8458200" cy="1655765"/>
          </a:xfrm>
        </p:spPr>
        <p:txBody>
          <a:bodyPr>
            <a:normAutofit/>
          </a:bodyPr>
          <a:lstStyle/>
          <a:p>
            <a:pPr algn="l"/>
            <a:r>
              <a:rPr lang="fr-CA" sz="4800" dirty="0">
                <a:latin typeface="Gill Sans MT" panose="020B0502020104020203" pitchFamily="34" charset="0"/>
              </a:rPr>
              <a:t> </a:t>
            </a:r>
          </a:p>
        </p:txBody>
      </p:sp>
      <p:pic>
        <p:nvPicPr>
          <p:cNvPr id="7" name="Image 6">
            <a:extLst>
              <a:ext uri="{FF2B5EF4-FFF2-40B4-BE49-F238E27FC236}">
                <a16:creationId xmlns:a16="http://schemas.microsoft.com/office/drawing/2014/main" id="{773BA415-CF43-46C3-BDB0-14489F9B890E}"/>
              </a:ext>
            </a:extLst>
          </p:cNvPr>
          <p:cNvPicPr>
            <a:picLocks noChangeAspect="1"/>
          </p:cNvPicPr>
          <p:nvPr>
            <p:custDataLst>
              <p:tags r:id="rId3"/>
            </p:custDataLst>
          </p:nvPr>
        </p:nvPicPr>
        <p:blipFill rotWithShape="1">
          <a:blip r:embed="rId12" cstate="print">
            <a:extLst>
              <a:ext uri="{28A0092B-C50C-407E-A947-70E740481C1C}">
                <a14:useLocalDpi xmlns:a14="http://schemas.microsoft.com/office/drawing/2010/main" val="0"/>
              </a:ext>
            </a:extLst>
          </a:blip>
          <a:srcRect b="12924"/>
          <a:stretch/>
        </p:blipFill>
        <p:spPr>
          <a:xfrm>
            <a:off x="1537022" y="281195"/>
            <a:ext cx="3600000" cy="999838"/>
          </a:xfrm>
          <a:prstGeom prst="rect">
            <a:avLst/>
          </a:prstGeom>
        </p:spPr>
      </p:pic>
      <p:pic>
        <p:nvPicPr>
          <p:cNvPr id="16" name="Image 15">
            <a:extLst>
              <a:ext uri="{FF2B5EF4-FFF2-40B4-BE49-F238E27FC236}">
                <a16:creationId xmlns:a16="http://schemas.microsoft.com/office/drawing/2014/main" id="{F968F3A7-CEE6-4434-B39D-8FE353CDA2A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flipH="1">
            <a:off x="2965740" y="1516856"/>
            <a:ext cx="6187035" cy="3026615"/>
          </a:xfrm>
          <a:prstGeom prst="rect">
            <a:avLst/>
          </a:prstGeom>
        </p:spPr>
      </p:pic>
      <p:sp>
        <p:nvSpPr>
          <p:cNvPr id="13" name="Sous-titre 2">
            <a:extLst>
              <a:ext uri="{FF2B5EF4-FFF2-40B4-BE49-F238E27FC236}">
                <a16:creationId xmlns:a16="http://schemas.microsoft.com/office/drawing/2014/main" id="{8DBD50E1-492D-402B-A8A6-E56C42471913}"/>
              </a:ext>
            </a:extLst>
          </p:cNvPr>
          <p:cNvSpPr txBox="1">
            <a:spLocks/>
          </p:cNvSpPr>
          <p:nvPr>
            <p:custDataLst>
              <p:tags r:id="rId5"/>
            </p:custDataLst>
          </p:nvPr>
        </p:nvSpPr>
        <p:spPr>
          <a:xfrm>
            <a:off x="4572000" y="1612523"/>
            <a:ext cx="4290193" cy="2223078"/>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CA" sz="2800" b="1" dirty="0">
                <a:solidFill>
                  <a:schemeClr val="bg1"/>
                </a:solidFill>
                <a:latin typeface="Titillium Up" panose="00000500000000000000" pitchFamily="50" charset="0"/>
                <a:cs typeface="Segoe UI" pitchFamily="34" charset="0"/>
              </a:rPr>
              <a:t>AXE D’EXPERTISE </a:t>
            </a:r>
            <a:br>
              <a:rPr lang="fr-CA" sz="2800" b="1" dirty="0">
                <a:solidFill>
                  <a:schemeClr val="bg1"/>
                </a:solidFill>
                <a:latin typeface="Titillium Up" panose="00000500000000000000" pitchFamily="50" charset="0"/>
                <a:cs typeface="Segoe UI" pitchFamily="34" charset="0"/>
              </a:rPr>
            </a:br>
            <a:r>
              <a:rPr lang="fr-CA" sz="2800" b="1" dirty="0">
                <a:solidFill>
                  <a:schemeClr val="bg1"/>
                </a:solidFill>
                <a:latin typeface="Titillium Up" panose="00000500000000000000" pitchFamily="50" charset="0"/>
                <a:cs typeface="Segoe UI" pitchFamily="34" charset="0"/>
              </a:rPr>
              <a:t>SYMBIOSE INDUSTRIELLE</a:t>
            </a:r>
          </a:p>
          <a:p>
            <a:endParaRPr lang="fr-CA" sz="2800" dirty="0">
              <a:solidFill>
                <a:schemeClr val="bg1"/>
              </a:solidFill>
              <a:latin typeface="Titillium Up" panose="00000500000000000000" pitchFamily="50" charset="0"/>
              <a:ea typeface="ＭＳ Ｐゴシック" pitchFamily="127" charset="-128"/>
              <a:cs typeface="Segoe UI" pitchFamily="34" charset="0"/>
              <a:sym typeface="Wingdings 2"/>
            </a:endParaRPr>
          </a:p>
          <a:p>
            <a:r>
              <a:rPr lang="fr-CA" sz="3000" b="1" dirty="0">
                <a:solidFill>
                  <a:schemeClr val="bg1"/>
                </a:solidFill>
                <a:latin typeface="Titillium Up" panose="00000500000000000000" pitchFamily="50" charset="0"/>
                <a:ea typeface="ＭＳ Ｐゴシック" pitchFamily="127" charset="-128"/>
                <a:cs typeface="Segoe UI" pitchFamily="34" charset="0"/>
                <a:sym typeface="Wingdings 2"/>
              </a:rPr>
              <a:t>450 551-8090 poste 3516</a:t>
            </a:r>
          </a:p>
          <a:p>
            <a:r>
              <a:rPr lang="fr-CA" sz="2800" dirty="0">
                <a:solidFill>
                  <a:schemeClr val="bg1"/>
                </a:solidFill>
                <a:latin typeface="Titillium Up" panose="00000500000000000000" pitchFamily="50" charset="0"/>
                <a:ea typeface="ＭＳ Ｐゴシック" pitchFamily="127" charset="-128"/>
                <a:cs typeface="Segoe UI" pitchFamily="34" charset="0"/>
                <a:sym typeface="Wingdings 2"/>
              </a:rPr>
              <a:t>info@cttei.com</a:t>
            </a:r>
            <a:endParaRPr lang="fr-CA" sz="2800" dirty="0">
              <a:solidFill>
                <a:srgbClr val="CCCC00"/>
              </a:solidFill>
              <a:latin typeface="Titillium Up" panose="00000500000000000000" pitchFamily="50" charset="0"/>
              <a:ea typeface="ＭＳ Ｐゴシック" pitchFamily="127" charset="-128"/>
              <a:cs typeface="Segoe UI" pitchFamily="34" charset="0"/>
              <a:sym typeface="Wingdings 2"/>
            </a:endParaRPr>
          </a:p>
          <a:p>
            <a:pPr algn="r"/>
            <a:endParaRPr lang="fr-CA" dirty="0">
              <a:latin typeface="Titillium Up" panose="00000500000000000000" pitchFamily="50" charset="0"/>
            </a:endParaRPr>
          </a:p>
        </p:txBody>
      </p:sp>
      <p:pic>
        <p:nvPicPr>
          <p:cNvPr id="14" name="Image 13">
            <a:extLst>
              <a:ext uri="{FF2B5EF4-FFF2-40B4-BE49-F238E27FC236}">
                <a16:creationId xmlns:a16="http://schemas.microsoft.com/office/drawing/2014/main" id="{D077AF3D-FBF6-473B-BEF0-F1EBE0CEE5C7}"/>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rot="16200000">
            <a:off x="-4952550" y="2341755"/>
            <a:ext cx="10083466" cy="2987693"/>
          </a:xfrm>
          <a:prstGeom prst="rect">
            <a:avLst/>
          </a:prstGeom>
        </p:spPr>
      </p:pic>
      <p:pic>
        <p:nvPicPr>
          <p:cNvPr id="11" name="Image 10">
            <a:extLst>
              <a:ext uri="{FF2B5EF4-FFF2-40B4-BE49-F238E27FC236}">
                <a16:creationId xmlns:a16="http://schemas.microsoft.com/office/drawing/2014/main" id="{EAA1312D-2A19-484D-AD8D-E851EC217DD1}"/>
              </a:ext>
            </a:extLst>
          </p:cNvPr>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1798697" y="5954741"/>
            <a:ext cx="4320000" cy="672550"/>
          </a:xfrm>
          <a:prstGeom prst="rect">
            <a:avLst/>
          </a:prstGeom>
        </p:spPr>
      </p:pic>
      <p:pic>
        <p:nvPicPr>
          <p:cNvPr id="17" name="Picture 24" descr="C:\Users\jenpin\Desktop\Logos.jpg">
            <a:extLst>
              <a:ext uri="{FF2B5EF4-FFF2-40B4-BE49-F238E27FC236}">
                <a16:creationId xmlns:a16="http://schemas.microsoft.com/office/drawing/2014/main" id="{C96B05F3-94CB-4664-84C1-D144D9AD5A5E}"/>
              </a:ext>
            </a:extLst>
          </p:cNvPr>
          <p:cNvPicPr>
            <a:picLocks noChangeAspect="1" noChangeArrowheads="1"/>
          </p:cNvPicPr>
          <p:nvPr>
            <p:custDataLst>
              <p:tags r:id="rId8"/>
            </p:custDataLst>
          </p:nvPr>
        </p:nvPicPr>
        <p:blipFill rotWithShape="1">
          <a:blip r:embed="rId16" cstate="print">
            <a:grayscl/>
            <a:extLst>
              <a:ext uri="{28A0092B-C50C-407E-A947-70E740481C1C}">
                <a14:useLocalDpi xmlns:a14="http://schemas.microsoft.com/office/drawing/2010/main" val="0"/>
              </a:ext>
            </a:extLst>
          </a:blip>
          <a:srcRect l="50000" t="61013"/>
          <a:stretch/>
        </p:blipFill>
        <p:spPr bwMode="auto">
          <a:xfrm>
            <a:off x="7214437" y="5991238"/>
            <a:ext cx="1636459" cy="7299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C:\Users\jenpin\Desktop\Logos.jpg">
            <a:extLst>
              <a:ext uri="{FF2B5EF4-FFF2-40B4-BE49-F238E27FC236}">
                <a16:creationId xmlns:a16="http://schemas.microsoft.com/office/drawing/2014/main" id="{17742F37-3BB0-44F2-80CE-5C88339D3B11}"/>
              </a:ext>
            </a:extLst>
          </p:cNvPr>
          <p:cNvPicPr>
            <a:picLocks noChangeAspect="1" noChangeArrowheads="1"/>
          </p:cNvPicPr>
          <p:nvPr>
            <p:custDataLst>
              <p:tags r:id="rId9"/>
            </p:custDataLst>
          </p:nvPr>
        </p:nvPicPr>
        <p:blipFill rotWithShape="1">
          <a:blip r:embed="rId17" cstate="print">
            <a:grayscl/>
            <a:extLst>
              <a:ext uri="{28A0092B-C50C-407E-A947-70E740481C1C}">
                <a14:useLocalDpi xmlns:a14="http://schemas.microsoft.com/office/drawing/2010/main" val="0"/>
              </a:ext>
            </a:extLst>
          </a:blip>
          <a:srcRect t="61013" r="49999"/>
          <a:stretch/>
        </p:blipFill>
        <p:spPr bwMode="auto">
          <a:xfrm>
            <a:off x="7366805" y="5341144"/>
            <a:ext cx="1636477" cy="72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2" descr="http://www.wemcouncil.org/wp/wp-content/uploads/2016/12/adobestock_59288812.jpeg">
            <a:extLst>
              <a:ext uri="{FF2B5EF4-FFF2-40B4-BE49-F238E27FC236}">
                <a16:creationId xmlns:a16="http://schemas.microsoft.com/office/drawing/2014/main" id="{352B4C8D-3A94-48EA-9052-F61145F02C4A}"/>
              </a:ext>
            </a:extLst>
          </p:cNvPr>
          <p:cNvPicPr>
            <a:picLocks noChangeAspect="1" noChangeArrowheads="1"/>
          </p:cNvPicPr>
          <p:nvPr>
            <p:custDataLst>
              <p:tags r:id="rId1"/>
            </p:custDataLst>
          </p:nvPr>
        </p:nvPicPr>
        <p:blipFill rotWithShape="1">
          <a:blip r:embed="rId9" cstate="print">
            <a:extLst>
              <a:ext uri="{28A0092B-C50C-407E-A947-70E740481C1C}">
                <a14:useLocalDpi xmlns:a14="http://schemas.microsoft.com/office/drawing/2010/main" val="0"/>
              </a:ext>
            </a:extLst>
          </a:blip>
          <a:srcRect l="9132" r="38467"/>
          <a:stretch/>
        </p:blipFill>
        <p:spPr bwMode="auto">
          <a:xfrm>
            <a:off x="-36540" y="0"/>
            <a:ext cx="5400642" cy="687838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custDataLst>
              <p:tags r:id="rId2"/>
            </p:custDataLst>
          </p:nvPr>
        </p:nvSpPr>
        <p:spPr/>
        <p:txBody>
          <a:bodyPr/>
          <a:lstStyle/>
          <a:p>
            <a:fld id="{2C635EC0-89B5-4143-AED1-B1709377676A}" type="slidenum">
              <a:rPr lang="fr-CA" smtClean="0">
                <a:latin typeface="Web Serveroff" pitchFamily="50" charset="0"/>
              </a:rPr>
              <a:pPr/>
              <a:t>2</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0" name="Image 9">
            <a:extLst>
              <a:ext uri="{FF2B5EF4-FFF2-40B4-BE49-F238E27FC236}">
                <a16:creationId xmlns:a16="http://schemas.microsoft.com/office/drawing/2014/main" id="{A46D70E4-8090-4CB0-B570-256014EB0435}"/>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flipH="1">
            <a:off x="4572000" y="5411851"/>
            <a:ext cx="4572000" cy="1104773"/>
          </a:xfrm>
          <a:prstGeom prst="rect">
            <a:avLst/>
          </a:prstGeom>
        </p:spPr>
      </p:pic>
      <p:sp>
        <p:nvSpPr>
          <p:cNvPr id="7" name="Sous-titre 2">
            <a:extLst>
              <a:ext uri="{FF2B5EF4-FFF2-40B4-BE49-F238E27FC236}">
                <a16:creationId xmlns:a16="http://schemas.microsoft.com/office/drawing/2014/main" id="{7AB82E6A-67DE-4BFE-864C-9A4B44CF70D5}"/>
              </a:ext>
            </a:extLst>
          </p:cNvPr>
          <p:cNvSpPr txBox="1">
            <a:spLocks/>
          </p:cNvSpPr>
          <p:nvPr>
            <p:custDataLst>
              <p:tags r:id="rId5"/>
            </p:custDataLst>
          </p:nvPr>
        </p:nvSpPr>
        <p:spPr>
          <a:xfrm>
            <a:off x="5436096" y="5541197"/>
            <a:ext cx="3610704" cy="68580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CA" b="1" dirty="0">
                <a:solidFill>
                  <a:schemeClr val="bg1">
                    <a:lumMod val="95000"/>
                  </a:schemeClr>
                </a:solidFill>
                <a:latin typeface="Titillium Up" panose="00000500000000000000" pitchFamily="50" charset="0"/>
              </a:rPr>
              <a:t>CONTEXTE</a:t>
            </a:r>
          </a:p>
        </p:txBody>
      </p:sp>
      <p:pic>
        <p:nvPicPr>
          <p:cNvPr id="12" name="Image 11">
            <a:extLst>
              <a:ext uri="{FF2B5EF4-FFF2-40B4-BE49-F238E27FC236}">
                <a16:creationId xmlns:a16="http://schemas.microsoft.com/office/drawing/2014/main" id="{F4ACAC3D-CB00-48B0-9C0B-D06740ADD564}"/>
              </a:ext>
            </a:extLst>
          </p:cNvPr>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
        <p:nvSpPr>
          <p:cNvPr id="3" name="Espace réservé du contenu 2"/>
          <p:cNvSpPr>
            <a:spLocks noGrp="1"/>
          </p:cNvSpPr>
          <p:nvPr>
            <p:ph idx="1"/>
            <p:custDataLst>
              <p:tags r:id="rId7"/>
            </p:custDataLst>
          </p:nvPr>
        </p:nvSpPr>
        <p:spPr>
          <a:xfrm>
            <a:off x="5364102" y="1124882"/>
            <a:ext cx="3678546" cy="3685532"/>
          </a:xfrm>
          <a:noFill/>
        </p:spPr>
        <p:txBody>
          <a:bodyPr>
            <a:noAutofit/>
          </a:bodyPr>
          <a:lstStyle/>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Votre organisation fait partie de la </a:t>
            </a:r>
            <a:r>
              <a:rPr lang="fr-CA" sz="24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Ville de </a:t>
            </a:r>
            <a:r>
              <a:rPr lang="fr-CA" sz="2400" b="1" dirty="0" err="1">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Symbiosis</a:t>
            </a:r>
            <a:endParaRPr lang="fr-CA" sz="24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Les temps sont durs… Le prix des matières premières est volatile. Certaines ressources se raréfient. La Chine ferme ses portes aux matières résiduelles.</a:t>
            </a:r>
            <a:endParaRPr lang="fr-CA" sz="2000" b="1"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6026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s://www.wtfclub.net/wp-content/uploads/2017/03/pollution.jpeg">
            <a:extLst>
              <a:ext uri="{FF2B5EF4-FFF2-40B4-BE49-F238E27FC236}">
                <a16:creationId xmlns:a16="http://schemas.microsoft.com/office/drawing/2014/main" id="{45E56AF1-99F5-4172-9358-1B3E802933F7}"/>
              </a:ext>
            </a:extLst>
          </p:cNvPr>
          <p:cNvPicPr>
            <a:picLocks noChangeAspect="1" noChangeArrowheads="1"/>
          </p:cNvPicPr>
          <p:nvPr>
            <p:custDataLst>
              <p:tags r:id="rId1"/>
            </p:custDataLst>
          </p:nvPr>
        </p:nvPicPr>
        <p:blipFill rotWithShape="1">
          <a:blip r:embed="rId10">
            <a:extLst>
              <a:ext uri="{28A0092B-C50C-407E-A947-70E740481C1C}">
                <a14:useLocalDpi xmlns:a14="http://schemas.microsoft.com/office/drawing/2010/main" val="0"/>
              </a:ext>
            </a:extLst>
          </a:blip>
          <a:srcRect l="27321" r="29898" b="3422"/>
          <a:stretch/>
        </p:blipFill>
        <p:spPr bwMode="auto">
          <a:xfrm flipH="1">
            <a:off x="-21034" y="-7553"/>
            <a:ext cx="54006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2"/>
            </p:custDataLst>
          </p:nvPr>
        </p:nvSpPr>
        <p:spPr>
          <a:noFill/>
        </p:spPr>
        <p:txBody>
          <a:bodyPr>
            <a:noAutofit/>
          </a:bodyPr>
          <a:lstStyle/>
          <a:p>
            <a:pPr algn="l"/>
            <a:r>
              <a:rPr lang="fr-CA" sz="4000" b="1" dirty="0">
                <a:solidFill>
                  <a:schemeClr val="tx1">
                    <a:lumMod val="85000"/>
                    <a:lumOff val="15000"/>
                  </a:schemeClr>
                </a:solidFill>
                <a:latin typeface="Web Serveroff" pitchFamily="50" charset="0"/>
              </a:rPr>
              <a:t>UN ENVIRONNEMENT </a:t>
            </a:r>
            <a:br>
              <a:rPr lang="fr-CA" sz="4000" b="1" dirty="0">
                <a:solidFill>
                  <a:schemeClr val="tx1">
                    <a:lumMod val="85000"/>
                    <a:lumOff val="15000"/>
                  </a:schemeClr>
                </a:solidFill>
                <a:latin typeface="Web Serveroff" pitchFamily="50" charset="0"/>
              </a:rPr>
            </a:br>
            <a:r>
              <a:rPr lang="fr-CA" sz="4000" b="1" dirty="0">
                <a:solidFill>
                  <a:schemeClr val="tx1">
                    <a:lumMod val="85000"/>
                    <a:lumOff val="15000"/>
                  </a:schemeClr>
                </a:solidFill>
                <a:latin typeface="Web Serveroff" pitchFamily="50" charset="0"/>
              </a:rPr>
              <a:t>D’AFFAIRES EN MUTATION</a:t>
            </a:r>
          </a:p>
        </p:txBody>
      </p:sp>
      <p:sp>
        <p:nvSpPr>
          <p:cNvPr id="3" name="Espace réservé du contenu 2"/>
          <p:cNvSpPr>
            <a:spLocks noGrp="1"/>
          </p:cNvSpPr>
          <p:nvPr>
            <p:ph idx="1"/>
            <p:custDataLst>
              <p:tags r:id="rId3"/>
            </p:custDataLst>
          </p:nvPr>
        </p:nvSpPr>
        <p:spPr>
          <a:xfrm>
            <a:off x="5465454" y="894944"/>
            <a:ext cx="3678546" cy="3685532"/>
          </a:xfrm>
          <a:noFill/>
        </p:spPr>
        <p:txBody>
          <a:bodyPr>
            <a:noAutofit/>
          </a:bodyPr>
          <a:lstStyle/>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Tandis que d’autres régions voient leurs entreprises fermer, vous cherchez à </a:t>
            </a:r>
            <a:r>
              <a:rPr lang="fr-CA" sz="24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développer de manière durable </a:t>
            </a: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votre milieu industriel, en </a:t>
            </a:r>
            <a:r>
              <a:rPr lang="fr-CA" sz="24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optimisant la gestion de vos ressources</a:t>
            </a:r>
          </a:p>
        </p:txBody>
      </p:sp>
      <p:sp>
        <p:nvSpPr>
          <p:cNvPr id="4" name="Espace réservé du numéro de diapositive 3"/>
          <p:cNvSpPr>
            <a:spLocks noGrp="1"/>
          </p:cNvSpPr>
          <p:nvPr>
            <p:ph type="sldNum" sz="quarter" idx="12"/>
            <p:custDataLst>
              <p:tags r:id="rId4"/>
            </p:custDataLst>
          </p:nvPr>
        </p:nvSpPr>
        <p:spPr/>
        <p:txBody>
          <a:bodyPr/>
          <a:lstStyle/>
          <a:p>
            <a:fld id="{2C635EC0-89B5-4143-AED1-B1709377676A}" type="slidenum">
              <a:rPr lang="fr-CA" smtClean="0">
                <a:latin typeface="Web Serveroff" pitchFamily="50" charset="0"/>
              </a:rPr>
              <a:pPr/>
              <a:t>3</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0" name="Image 9">
            <a:extLst>
              <a:ext uri="{FF2B5EF4-FFF2-40B4-BE49-F238E27FC236}">
                <a16:creationId xmlns:a16="http://schemas.microsoft.com/office/drawing/2014/main" id="{A46D70E4-8090-4CB0-B570-256014EB0435}"/>
              </a:ext>
            </a:extLst>
          </p:cNvPr>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flipH="1">
            <a:off x="4572000" y="5411851"/>
            <a:ext cx="4572000" cy="1104773"/>
          </a:xfrm>
          <a:prstGeom prst="rect">
            <a:avLst/>
          </a:prstGeom>
        </p:spPr>
      </p:pic>
      <p:sp>
        <p:nvSpPr>
          <p:cNvPr id="7" name="Sous-titre 2">
            <a:extLst>
              <a:ext uri="{FF2B5EF4-FFF2-40B4-BE49-F238E27FC236}">
                <a16:creationId xmlns:a16="http://schemas.microsoft.com/office/drawing/2014/main" id="{7AB82E6A-67DE-4BFE-864C-9A4B44CF70D5}"/>
              </a:ext>
            </a:extLst>
          </p:cNvPr>
          <p:cNvSpPr txBox="1">
            <a:spLocks/>
          </p:cNvSpPr>
          <p:nvPr>
            <p:custDataLst>
              <p:tags r:id="rId7"/>
            </p:custDataLst>
          </p:nvPr>
        </p:nvSpPr>
        <p:spPr>
          <a:xfrm>
            <a:off x="5436096" y="5541197"/>
            <a:ext cx="3610704" cy="68580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CA" b="1" dirty="0">
                <a:solidFill>
                  <a:schemeClr val="bg1">
                    <a:lumMod val="95000"/>
                  </a:schemeClr>
                </a:solidFill>
                <a:latin typeface="Titillium Up" panose="00000500000000000000" pitchFamily="50" charset="0"/>
              </a:rPr>
              <a:t>CONTEXTE</a:t>
            </a:r>
          </a:p>
        </p:txBody>
      </p:sp>
      <p:pic>
        <p:nvPicPr>
          <p:cNvPr id="12" name="Image 11">
            <a:extLst>
              <a:ext uri="{FF2B5EF4-FFF2-40B4-BE49-F238E27FC236}">
                <a16:creationId xmlns:a16="http://schemas.microsoft.com/office/drawing/2014/main" id="{F4ACAC3D-CB00-48B0-9C0B-D06740ADD564}"/>
              </a:ext>
            </a:extLst>
          </p:cNvPr>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Tree>
    <p:extLst>
      <p:ext uri="{BB962C8B-B14F-4D97-AF65-F5344CB8AC3E}">
        <p14:creationId xmlns:p14="http://schemas.microsoft.com/office/powerpoint/2010/main" val="412998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reai.ca/wp-content/uploads/2017/07/manufacturier.jpg">
            <a:extLst>
              <a:ext uri="{FF2B5EF4-FFF2-40B4-BE49-F238E27FC236}">
                <a16:creationId xmlns:a16="http://schemas.microsoft.com/office/drawing/2014/main" id="{A9D82080-85CF-4AB4-B1E1-EE5B9D0CF23E}"/>
              </a:ext>
            </a:extLst>
          </p:cNvPr>
          <p:cNvPicPr>
            <a:picLocks noChangeAspect="1" noChangeArrowheads="1"/>
          </p:cNvPicPr>
          <p:nvPr>
            <p:custDataLst>
              <p:tags r:id="rId1"/>
            </p:custDataLst>
          </p:nvPr>
        </p:nvPicPr>
        <p:blipFill rotWithShape="1">
          <a:blip r:embed="rId8">
            <a:extLst>
              <a:ext uri="{28A0092B-C50C-407E-A947-70E740481C1C}">
                <a14:useLocalDpi xmlns:a14="http://schemas.microsoft.com/office/drawing/2010/main" val="0"/>
              </a:ext>
            </a:extLst>
          </a:blip>
          <a:srcRect l="16132" t="1909" r="31403" b="220"/>
          <a:stretch/>
        </p:blipFill>
        <p:spPr bwMode="auto">
          <a:xfrm>
            <a:off x="0" y="0"/>
            <a:ext cx="5400642" cy="685000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custDataLst>
              <p:tags r:id="rId2"/>
            </p:custDataLst>
          </p:nvPr>
        </p:nvSpPr>
        <p:spPr>
          <a:xfrm>
            <a:off x="5364102" y="1124882"/>
            <a:ext cx="3678546" cy="3685532"/>
          </a:xfrm>
          <a:noFill/>
        </p:spPr>
        <p:txBody>
          <a:bodyPr>
            <a:noAutofit/>
          </a:bodyPr>
          <a:lstStyle/>
          <a:p>
            <a:pPr>
              <a:spcBef>
                <a:spcPts val="600"/>
              </a:spcBef>
              <a:spcAft>
                <a:spcPts val="600"/>
              </a:spcAft>
              <a:tabLst>
                <a:tab pos="266700" algn="l"/>
              </a:tabLst>
            </a:pPr>
            <a:r>
              <a:rPr lang="fr-CA" sz="24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Réduire le coût de vos matières premières </a:t>
            </a: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(intrants) </a:t>
            </a:r>
          </a:p>
          <a:p>
            <a:pPr>
              <a:spcBef>
                <a:spcPts val="600"/>
              </a:spcBef>
              <a:spcAft>
                <a:spcPts val="600"/>
              </a:spcAft>
              <a:tabLst>
                <a:tab pos="266700" algn="l"/>
              </a:tabLst>
            </a:pPr>
            <a:r>
              <a:rPr lang="fr-CA" sz="24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Réduire le coût de la gestion de vos matières résiduelles</a:t>
            </a: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 (extrants)</a:t>
            </a:r>
          </a:p>
          <a:p>
            <a:pPr>
              <a:spcBef>
                <a:spcPts val="600"/>
              </a:spcBef>
              <a:spcAft>
                <a:spcPts val="600"/>
              </a:spcAft>
              <a:tabLst>
                <a:tab pos="266700" algn="l"/>
              </a:tabLst>
            </a:pP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Exploiter toutes les ressources à leur plein potentiel</a:t>
            </a:r>
          </a:p>
        </p:txBody>
      </p:sp>
      <p:sp>
        <p:nvSpPr>
          <p:cNvPr id="4" name="Espace réservé du numéro de diapositive 3"/>
          <p:cNvSpPr>
            <a:spLocks noGrp="1"/>
          </p:cNvSpPr>
          <p:nvPr>
            <p:ph type="sldNum" sz="quarter" idx="12"/>
            <p:custDataLst>
              <p:tags r:id="rId3"/>
            </p:custDataLst>
          </p:nvPr>
        </p:nvSpPr>
        <p:spPr/>
        <p:txBody>
          <a:bodyPr/>
          <a:lstStyle/>
          <a:p>
            <a:fld id="{2C635EC0-89B5-4143-AED1-B1709377676A}" type="slidenum">
              <a:rPr lang="fr-CA" smtClean="0">
                <a:latin typeface="Web Serveroff" pitchFamily="50" charset="0"/>
              </a:rPr>
              <a:pPr/>
              <a:t>4</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0" name="Image 9">
            <a:extLst>
              <a:ext uri="{FF2B5EF4-FFF2-40B4-BE49-F238E27FC236}">
                <a16:creationId xmlns:a16="http://schemas.microsoft.com/office/drawing/2014/main" id="{A46D70E4-8090-4CB0-B570-256014EB0435}"/>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flipH="1">
            <a:off x="4572000" y="5411851"/>
            <a:ext cx="4572000" cy="1104773"/>
          </a:xfrm>
          <a:prstGeom prst="rect">
            <a:avLst/>
          </a:prstGeom>
        </p:spPr>
      </p:pic>
      <p:pic>
        <p:nvPicPr>
          <p:cNvPr id="12" name="Image 11">
            <a:extLst>
              <a:ext uri="{FF2B5EF4-FFF2-40B4-BE49-F238E27FC236}">
                <a16:creationId xmlns:a16="http://schemas.microsoft.com/office/drawing/2014/main" id="{F4ACAC3D-CB00-48B0-9C0B-D06740ADD564}"/>
              </a:ext>
            </a:extLst>
          </p:cNvPr>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
        <p:nvSpPr>
          <p:cNvPr id="5" name="Rectangle 4"/>
          <p:cNvSpPr/>
          <p:nvPr/>
        </p:nvSpPr>
        <p:spPr>
          <a:xfrm>
            <a:off x="5004048" y="5369726"/>
            <a:ext cx="4572000" cy="954107"/>
          </a:xfrm>
          <a:prstGeom prst="rect">
            <a:avLst/>
          </a:prstGeom>
        </p:spPr>
        <p:txBody>
          <a:bodyPr>
            <a:spAutoFit/>
          </a:bodyPr>
          <a:lstStyle/>
          <a:p>
            <a:pPr algn="ctr"/>
            <a:r>
              <a:rPr lang="fr-CA" sz="2800" b="1" dirty="0">
                <a:solidFill>
                  <a:schemeClr val="bg1">
                    <a:lumMod val="95000"/>
                  </a:schemeClr>
                </a:solidFill>
                <a:latin typeface="Titillium Up" panose="00000500000000000000" pitchFamily="50" charset="0"/>
              </a:rPr>
              <a:t>VOS OBJECTIFS </a:t>
            </a:r>
          </a:p>
          <a:p>
            <a:pPr algn="ctr"/>
            <a:r>
              <a:rPr lang="fr-CA" sz="2800" b="1" dirty="0">
                <a:solidFill>
                  <a:schemeClr val="bg1">
                    <a:lumMod val="95000"/>
                  </a:schemeClr>
                </a:solidFill>
                <a:latin typeface="Titillium Up" panose="00000500000000000000" pitchFamily="50" charset="0"/>
              </a:rPr>
              <a:t>D’ENTREPRISE</a:t>
            </a:r>
          </a:p>
        </p:txBody>
      </p:sp>
    </p:spTree>
    <p:extLst>
      <p:ext uri="{BB962C8B-B14F-4D97-AF65-F5344CB8AC3E}">
        <p14:creationId xmlns:p14="http://schemas.microsoft.com/office/powerpoint/2010/main" val="39139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s://upload.wikimedia.org/wikipedia/commons/a/ae/PalmercarpenterA.jpg">
            <a:extLst>
              <a:ext uri="{FF2B5EF4-FFF2-40B4-BE49-F238E27FC236}">
                <a16:creationId xmlns:a16="http://schemas.microsoft.com/office/drawing/2014/main" id="{3C06F44A-E950-43F8-B9EE-269BCF4E2789}"/>
              </a:ext>
            </a:extLst>
          </p:cNvPr>
          <p:cNvPicPr>
            <a:picLocks noChangeAspect="1" noChangeArrowheads="1"/>
          </p:cNvPicPr>
          <p:nvPr>
            <p:custDataLst>
              <p:tags r:id="rId1"/>
            </p:custDataLst>
          </p:nvPr>
        </p:nvPicPr>
        <p:blipFill rotWithShape="1">
          <a:blip r:embed="rId9" cstate="print">
            <a:extLst>
              <a:ext uri="{28A0092B-C50C-407E-A947-70E740481C1C}">
                <a14:useLocalDpi xmlns:a14="http://schemas.microsoft.com/office/drawing/2010/main" val="0"/>
              </a:ext>
            </a:extLst>
          </a:blip>
          <a:srcRect/>
          <a:stretch/>
        </p:blipFill>
        <p:spPr bwMode="auto">
          <a:xfrm>
            <a:off x="-11124" y="1"/>
            <a:ext cx="540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custDataLst>
              <p:tags r:id="rId2"/>
            </p:custDataLst>
          </p:nvPr>
        </p:nvSpPr>
        <p:spPr>
          <a:xfrm>
            <a:off x="5364102" y="1124882"/>
            <a:ext cx="3678546" cy="3685532"/>
          </a:xfrm>
          <a:noFill/>
        </p:spPr>
        <p:txBody>
          <a:bodyPr>
            <a:noAutofit/>
          </a:bodyPr>
          <a:lstStyle/>
          <a:p>
            <a:pPr>
              <a:spcBef>
                <a:spcPts val="600"/>
              </a:spcBef>
              <a:spcAft>
                <a:spcPts val="600"/>
              </a:spcAft>
              <a:tabLst>
                <a:tab pos="266700" algn="l"/>
              </a:tabLst>
            </a:pPr>
            <a:r>
              <a:rPr lang="fr-CA" sz="24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Développer des mécanismes </a:t>
            </a:r>
            <a: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pour favoriser une meilleure gestion des ressources</a:t>
            </a:r>
          </a:p>
          <a:p>
            <a:pPr>
              <a:spcBef>
                <a:spcPts val="600"/>
              </a:spcBef>
              <a:spcAft>
                <a:spcPts val="600"/>
              </a:spcAft>
              <a:tabLst>
                <a:tab pos="266700" algn="l"/>
              </a:tabLst>
            </a:pPr>
            <a:r>
              <a:rPr lang="fr-CA" sz="24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Transiter vers le développement durable et l’économie circulaire</a:t>
            </a:r>
            <a:endParaRPr lang="fr-CA" sz="2400" b="1"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p:txBody>
      </p:sp>
      <p:sp>
        <p:nvSpPr>
          <p:cNvPr id="4" name="Espace réservé du numéro de diapositive 3"/>
          <p:cNvSpPr>
            <a:spLocks noGrp="1"/>
          </p:cNvSpPr>
          <p:nvPr>
            <p:ph type="sldNum" sz="quarter" idx="12"/>
            <p:custDataLst>
              <p:tags r:id="rId3"/>
            </p:custDataLst>
          </p:nvPr>
        </p:nvSpPr>
        <p:spPr/>
        <p:txBody>
          <a:bodyPr/>
          <a:lstStyle/>
          <a:p>
            <a:fld id="{2C635EC0-89B5-4143-AED1-B1709377676A}" type="slidenum">
              <a:rPr lang="fr-CA" smtClean="0">
                <a:latin typeface="Web Serveroff" pitchFamily="50" charset="0"/>
              </a:rPr>
              <a:pPr/>
              <a:t>5</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0" name="Image 9">
            <a:extLst>
              <a:ext uri="{FF2B5EF4-FFF2-40B4-BE49-F238E27FC236}">
                <a16:creationId xmlns:a16="http://schemas.microsoft.com/office/drawing/2014/main" id="{A46D70E4-8090-4CB0-B570-256014EB0435}"/>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flipH="1">
            <a:off x="4572000" y="5411851"/>
            <a:ext cx="4572000" cy="1104773"/>
          </a:xfrm>
          <a:prstGeom prst="rect">
            <a:avLst/>
          </a:prstGeom>
        </p:spPr>
      </p:pic>
      <p:sp>
        <p:nvSpPr>
          <p:cNvPr id="7" name="Sous-titre 2">
            <a:extLst>
              <a:ext uri="{FF2B5EF4-FFF2-40B4-BE49-F238E27FC236}">
                <a16:creationId xmlns:a16="http://schemas.microsoft.com/office/drawing/2014/main" id="{7AB82E6A-67DE-4BFE-864C-9A4B44CF70D5}"/>
              </a:ext>
            </a:extLst>
          </p:cNvPr>
          <p:cNvSpPr txBox="1">
            <a:spLocks/>
          </p:cNvSpPr>
          <p:nvPr>
            <p:custDataLst>
              <p:tags r:id="rId6"/>
            </p:custDataLst>
          </p:nvPr>
        </p:nvSpPr>
        <p:spPr>
          <a:xfrm>
            <a:off x="5436096" y="5411851"/>
            <a:ext cx="3610704" cy="876172"/>
          </a:xfrm>
          <a:prstGeom prst="rect">
            <a:avLst/>
          </a:prstGeom>
          <a:noFill/>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CA" sz="5100" b="1" dirty="0">
                <a:solidFill>
                  <a:schemeClr val="bg1">
                    <a:lumMod val="95000"/>
                  </a:schemeClr>
                </a:solidFill>
                <a:latin typeface="Titillium Up" panose="00000500000000000000" pitchFamily="50" charset="0"/>
              </a:rPr>
              <a:t>VOS OBJECTIFS </a:t>
            </a:r>
          </a:p>
          <a:p>
            <a:pPr marL="0" indent="0" algn="ctr">
              <a:buNone/>
            </a:pPr>
            <a:r>
              <a:rPr lang="fr-CA" sz="5100" b="1" dirty="0">
                <a:solidFill>
                  <a:schemeClr val="bg1">
                    <a:lumMod val="95000"/>
                  </a:schemeClr>
                </a:solidFill>
                <a:latin typeface="Titillium Up" panose="00000500000000000000" pitchFamily="50" charset="0"/>
              </a:rPr>
              <a:t>COLLECTIFS</a:t>
            </a:r>
          </a:p>
          <a:p>
            <a:pPr marL="0" indent="0" algn="ctr">
              <a:buNone/>
            </a:pPr>
            <a:endParaRPr lang="fr-CA" b="1" dirty="0">
              <a:solidFill>
                <a:schemeClr val="bg1">
                  <a:lumMod val="95000"/>
                </a:schemeClr>
              </a:solidFill>
              <a:latin typeface="Titillium Up" panose="00000500000000000000" pitchFamily="50" charset="0"/>
            </a:endParaRPr>
          </a:p>
        </p:txBody>
      </p:sp>
      <p:pic>
        <p:nvPicPr>
          <p:cNvPr id="12" name="Image 11">
            <a:extLst>
              <a:ext uri="{FF2B5EF4-FFF2-40B4-BE49-F238E27FC236}">
                <a16:creationId xmlns:a16="http://schemas.microsoft.com/office/drawing/2014/main" id="{F4ACAC3D-CB00-48B0-9C0B-D06740ADD564}"/>
              </a:ext>
            </a:extLst>
          </p:cNvPr>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Tree>
    <p:extLst>
      <p:ext uri="{BB962C8B-B14F-4D97-AF65-F5344CB8AC3E}">
        <p14:creationId xmlns:p14="http://schemas.microsoft.com/office/powerpoint/2010/main" val="265213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iles Anges paradis, gif , animation - PicMix">
            <a:extLst>
              <a:ext uri="{FF2B5EF4-FFF2-40B4-BE49-F238E27FC236}">
                <a16:creationId xmlns:a16="http://schemas.microsoft.com/office/drawing/2014/main" id="{46E99F68-7A9A-4CCD-626F-C66CB1C5C4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3302" y="-48989"/>
            <a:ext cx="3124200" cy="261937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custDataLst>
              <p:tags r:id="rId1"/>
            </p:custDataLst>
          </p:nvPr>
        </p:nvSpPr>
        <p:spPr>
          <a:noFill/>
        </p:spPr>
        <p:txBody>
          <a:bodyPr>
            <a:normAutofit/>
          </a:bodyPr>
          <a:lstStyle/>
          <a:p>
            <a:pPr algn="l"/>
            <a:r>
              <a:rPr lang="fr-CA" sz="4000" b="1" dirty="0">
                <a:solidFill>
                  <a:schemeClr val="tx1">
                    <a:lumMod val="85000"/>
                    <a:lumOff val="15000"/>
                  </a:schemeClr>
                </a:solidFill>
                <a:latin typeface="Web Serveroff" pitchFamily="50" charset="0"/>
              </a:rPr>
              <a:t>VOS </a:t>
            </a:r>
            <a:r>
              <a:rPr lang="fr-CA" sz="4000" b="1" dirty="0">
                <a:solidFill>
                  <a:srgbClr val="7030A0"/>
                </a:solidFill>
                <a:latin typeface="Web Serveroff" pitchFamily="50" charset="0"/>
              </a:rPr>
              <a:t>EXPERTS</a:t>
            </a:r>
          </a:p>
        </p:txBody>
      </p:sp>
      <p:sp>
        <p:nvSpPr>
          <p:cNvPr id="4" name="Espace réservé du numéro de diapositive 3"/>
          <p:cNvSpPr>
            <a:spLocks noGrp="1"/>
          </p:cNvSpPr>
          <p:nvPr>
            <p:ph type="sldNum" sz="quarter" idx="12"/>
            <p:custDataLst>
              <p:tags r:id="rId2"/>
            </p:custDataLst>
          </p:nvPr>
        </p:nvSpPr>
        <p:spPr/>
        <p:txBody>
          <a:bodyPr/>
          <a:lstStyle/>
          <a:p>
            <a:fld id="{2C635EC0-89B5-4143-AED1-B1709377676A}" type="slidenum">
              <a:rPr lang="fr-CA" smtClean="0">
                <a:latin typeface="Web Serveroff" pitchFamily="50" charset="0"/>
              </a:rPr>
              <a:pPr/>
              <a:t>6</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sp>
        <p:nvSpPr>
          <p:cNvPr id="8" name="AutoShape 2" descr="https://swhelper-wpengine.netdna-ssl.com/wp-content/uploads/2013/11/consulting.jpg">
            <a:extLst>
              <a:ext uri="{FF2B5EF4-FFF2-40B4-BE49-F238E27FC236}">
                <a16:creationId xmlns:a16="http://schemas.microsoft.com/office/drawing/2014/main" id="{C83A4D87-7EC6-4B7F-A318-6138A3321FF2}"/>
              </a:ext>
            </a:extLst>
          </p:cNvPr>
          <p:cNvSpPr>
            <a:spLocks noChangeAspect="1" noChangeArrowheads="1"/>
          </p:cNvSpPr>
          <p:nvPr>
            <p:custDataLst>
              <p:tags r:id="rId4"/>
            </p:custDataLst>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1" name="Image 10">
            <a:extLst>
              <a:ext uri="{FF2B5EF4-FFF2-40B4-BE49-F238E27FC236}">
                <a16:creationId xmlns:a16="http://schemas.microsoft.com/office/drawing/2014/main" id="{54D87B6D-06E4-4917-9465-8AE4E38DC285}"/>
              </a:ext>
            </a:extLst>
          </p:cNvPr>
          <p:cNvPicPr>
            <a:picLocks noChangeAspect="1"/>
          </p:cNvPicPr>
          <p:nvPr>
            <p:custDataLst>
              <p:tags r:id="rId5"/>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
        <p:nvSpPr>
          <p:cNvPr id="14" name="ZoneTexte 13">
            <a:extLst>
              <a:ext uri="{FF2B5EF4-FFF2-40B4-BE49-F238E27FC236}">
                <a16:creationId xmlns:a16="http://schemas.microsoft.com/office/drawing/2014/main" id="{5BA3A66D-EB38-4E10-A489-640E36A78AA1}"/>
              </a:ext>
            </a:extLst>
          </p:cNvPr>
          <p:cNvSpPr txBox="1"/>
          <p:nvPr>
            <p:custDataLst>
              <p:tags r:id="rId6"/>
            </p:custDataLst>
          </p:nvPr>
        </p:nvSpPr>
        <p:spPr>
          <a:xfrm rot="21159767">
            <a:off x="898156" y="5343805"/>
            <a:ext cx="3942215" cy="584775"/>
          </a:xfrm>
          <a:prstGeom prst="rect">
            <a:avLst/>
          </a:prstGeom>
          <a:noFill/>
        </p:spPr>
        <p:txBody>
          <a:bodyPr wrap="square" rtlCol="0">
            <a:spAutoFit/>
          </a:bodyPr>
          <a:lstStyle/>
          <a:p>
            <a:pPr algn="ctr"/>
            <a:r>
              <a:rPr lang="fr-CA" sz="3200" dirty="0">
                <a:solidFill>
                  <a:srgbClr val="7030A0"/>
                </a:solidFill>
                <a:latin typeface="DJB It's Our Choices" panose="02000500000000000000" pitchFamily="2" charset="0"/>
              </a:rPr>
              <a:t>Jennifer</a:t>
            </a:r>
          </a:p>
        </p:txBody>
      </p:sp>
      <p:pic>
        <p:nvPicPr>
          <p:cNvPr id="10" name="Image 9" descr="C:\Users\jenpin\Desktop\B04_6076_par NathB.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57125" y="1156514"/>
            <a:ext cx="1083093" cy="1143000"/>
          </a:xfrm>
          <a:prstGeom prst="ellipse">
            <a:avLst/>
          </a:prstGeom>
          <a:noFill/>
          <a:ln w="28575">
            <a:solidFill>
              <a:srgbClr val="0092C8"/>
            </a:solidFill>
          </a:ln>
        </p:spPr>
      </p:pic>
      <p:pic>
        <p:nvPicPr>
          <p:cNvPr id="12" name="Image 11" descr="C:\Users\jenpin\Desktop\B04_5897_par NathB.jpg"/>
          <p:cNvPicPr>
            <a:picLocks/>
          </p:cNvPicPr>
          <p:nvPr/>
        </p:nvPicPr>
        <p:blipFill rotWithShape="1">
          <a:blip r:embed="rId12" cstate="print">
            <a:extLst>
              <a:ext uri="{28A0092B-C50C-407E-A947-70E740481C1C}">
                <a14:useLocalDpi xmlns:a14="http://schemas.microsoft.com/office/drawing/2010/main" val="0"/>
              </a:ext>
            </a:extLst>
          </a:blip>
          <a:srcRect b="16509"/>
          <a:stretch/>
        </p:blipFill>
        <p:spPr bwMode="auto">
          <a:xfrm>
            <a:off x="1429263" y="2346411"/>
            <a:ext cx="2880000" cy="2880000"/>
          </a:xfrm>
          <a:prstGeom prst="ellipse">
            <a:avLst/>
          </a:prstGeom>
          <a:noFill/>
          <a:ln w="38100">
            <a:noFill/>
          </a:ln>
          <a:extLst>
            <a:ext uri="{53640926-AAD7-44D8-BBD7-CCE9431645EC}">
              <a14:shadowObscured xmlns:a14="http://schemas.microsoft.com/office/drawing/2010/main"/>
            </a:ext>
          </a:extLst>
        </p:spPr>
      </p:pic>
      <p:sp>
        <p:nvSpPr>
          <p:cNvPr id="3" name="Rectangle 2"/>
          <p:cNvSpPr/>
          <p:nvPr/>
        </p:nvSpPr>
        <p:spPr>
          <a:xfrm rot="20844606">
            <a:off x="5941276" y="5343805"/>
            <a:ext cx="1141659" cy="584775"/>
          </a:xfrm>
          <a:prstGeom prst="rect">
            <a:avLst/>
          </a:prstGeom>
        </p:spPr>
        <p:txBody>
          <a:bodyPr wrap="none">
            <a:spAutoFit/>
          </a:bodyPr>
          <a:lstStyle/>
          <a:p>
            <a:pPr algn="ctr"/>
            <a:r>
              <a:rPr lang="fr-CA" sz="3200" dirty="0">
                <a:solidFill>
                  <a:srgbClr val="7030A0"/>
                </a:solidFill>
                <a:latin typeface="DJB It's Our Choices" panose="02000500000000000000" pitchFamily="2" charset="0"/>
              </a:rPr>
              <a:t>Julie</a:t>
            </a:r>
            <a:r>
              <a:rPr lang="fr-CA" sz="3200" strike="sngStrike" dirty="0">
                <a:solidFill>
                  <a:srgbClr val="7030A0"/>
                </a:solidFill>
                <a:latin typeface="DJB It's Our Choices" panose="02000500000000000000" pitchFamily="2" charset="0"/>
              </a:rPr>
              <a:t>n</a:t>
            </a:r>
          </a:p>
        </p:txBody>
      </p:sp>
      <p:pic>
        <p:nvPicPr>
          <p:cNvPr id="1026" name="Picture 2" descr="CTTÉI - Centre de transfert technologique en écologie industrielle">
            <a:extLst>
              <a:ext uri="{FF2B5EF4-FFF2-40B4-BE49-F238E27FC236}">
                <a16:creationId xmlns:a16="http://schemas.microsoft.com/office/drawing/2014/main" id="{180D8D87-59C8-B3D5-AC16-2231B7C30C40}"/>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3200" y="2346411"/>
            <a:ext cx="2880000" cy="2880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0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8A7C2046-478E-4D57-9DA4-E574BE1C8A38}"/>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rot="690429">
            <a:off x="6454512" y="1512858"/>
            <a:ext cx="2286005" cy="3300991"/>
          </a:xfrm>
          <a:prstGeom prst="rect">
            <a:avLst/>
          </a:prstGeom>
        </p:spPr>
      </p:pic>
      <p:pic>
        <p:nvPicPr>
          <p:cNvPr id="8" name="Image 7">
            <a:extLst>
              <a:ext uri="{FF2B5EF4-FFF2-40B4-BE49-F238E27FC236}">
                <a16:creationId xmlns:a16="http://schemas.microsoft.com/office/drawing/2014/main" id="{DE89408C-4172-4940-9355-B158287BC2C5}"/>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rot="20957265">
            <a:off x="4498830" y="2056331"/>
            <a:ext cx="2286005" cy="3300991"/>
          </a:xfrm>
          <a:prstGeom prst="rect">
            <a:avLst/>
          </a:prstGeom>
        </p:spPr>
      </p:pic>
      <p:sp>
        <p:nvSpPr>
          <p:cNvPr id="2" name="Titre 1"/>
          <p:cNvSpPr>
            <a:spLocks noGrp="1"/>
          </p:cNvSpPr>
          <p:nvPr>
            <p:ph type="title"/>
            <p:custDataLst>
              <p:tags r:id="rId3"/>
            </p:custDataLst>
          </p:nvPr>
        </p:nvSpPr>
        <p:spPr>
          <a:noFill/>
        </p:spPr>
        <p:txBody>
          <a:bodyPr>
            <a:normAutofit/>
          </a:bodyPr>
          <a:lstStyle/>
          <a:p>
            <a:pPr algn="l"/>
            <a:r>
              <a:rPr lang="fr-CA" sz="4000" b="1" dirty="0">
                <a:solidFill>
                  <a:schemeClr val="tx1">
                    <a:lumMod val="85000"/>
                    <a:lumOff val="15000"/>
                  </a:schemeClr>
                </a:solidFill>
                <a:latin typeface="Web Serveroff" pitchFamily="50" charset="0"/>
              </a:rPr>
              <a:t>VOTRE ORGANISATION</a:t>
            </a:r>
          </a:p>
        </p:txBody>
      </p:sp>
      <p:sp>
        <p:nvSpPr>
          <p:cNvPr id="3" name="Espace réservé du contenu 2"/>
          <p:cNvSpPr>
            <a:spLocks noGrp="1"/>
          </p:cNvSpPr>
          <p:nvPr>
            <p:ph idx="1"/>
            <p:custDataLst>
              <p:tags r:id="rId4"/>
            </p:custDataLst>
          </p:nvPr>
        </p:nvSpPr>
        <p:spPr>
          <a:xfrm>
            <a:off x="457200" y="1600201"/>
            <a:ext cx="3610744" cy="3685532"/>
          </a:xfrm>
        </p:spPr>
        <p:txBody>
          <a:bodyPr>
            <a:noAutofit/>
          </a:bodyPr>
          <a:lstStyle/>
          <a:p>
            <a:pPr>
              <a:spcBef>
                <a:spcPts val="600"/>
              </a:spcBef>
              <a:spcAft>
                <a:spcPts val="600"/>
              </a:spcAft>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La carte « ORGANISATION » représente votre type d’entreprise</a:t>
            </a:r>
          </a:p>
          <a:p>
            <a:pPr>
              <a:spcBef>
                <a:spcPts val="600"/>
              </a:spcBef>
              <a:spcAft>
                <a:spcPts val="600"/>
              </a:spcAft>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Votre carte</a:t>
            </a:r>
            <a:b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r>
              <a:rPr lang="fr-CA" sz="2800" dirty="0">
                <a:solidFill>
                  <a:schemeClr val="tx1">
                    <a:lumMod val="85000"/>
                    <a:lumOff val="15000"/>
                  </a:schemeClr>
                </a:solidFill>
                <a:latin typeface="Titillium Up" panose="00000500000000000000" pitchFamily="50" charset="0"/>
                <a:ea typeface="Segoe UI" panose="020B0502040204020203" pitchFamily="34" charset="0"/>
                <a:cs typeface="Arial" panose="020B0604020202020204" pitchFamily="34" charset="0"/>
              </a:rPr>
              <a:t>« ORGANISATION</a:t>
            </a: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 </a:t>
            </a:r>
            <a:r>
              <a:rPr lang="fr-CA" sz="2800" dirty="0">
                <a:solidFill>
                  <a:schemeClr val="tx1">
                    <a:lumMod val="85000"/>
                    <a:lumOff val="15000"/>
                  </a:schemeClr>
                </a:solidFill>
                <a:latin typeface="Titillium Up" panose="00000500000000000000" pitchFamily="50" charset="0"/>
                <a:ea typeface="Segoe UI" panose="020B0502040204020203" pitchFamily="34" charset="0"/>
                <a:cs typeface="Arial" panose="020B0604020202020204" pitchFamily="34" charset="0"/>
              </a:rPr>
              <a:t>»</a:t>
            </a:r>
            <a:br>
              <a:rPr lang="fr-CA" sz="2800" dirty="0">
                <a:solidFill>
                  <a:schemeClr val="tx1">
                    <a:lumMod val="85000"/>
                    <a:lumOff val="15000"/>
                  </a:schemeClr>
                </a:solidFill>
                <a:latin typeface="Titillium Up" panose="00000500000000000000" pitchFamily="50" charset="0"/>
                <a:ea typeface="Segoe UI" panose="020B0502040204020203" pitchFamily="34" charset="0"/>
                <a:cs typeface="Arial" panose="020B0604020202020204" pitchFamily="34" charset="0"/>
              </a:rPr>
            </a:b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est publique…</a:t>
            </a:r>
          </a:p>
          <a:p>
            <a:pPr marL="0" indent="0">
              <a:spcBef>
                <a:spcPts val="600"/>
              </a:spcBef>
              <a:spcAft>
                <a:spcPts val="600"/>
              </a:spcAft>
              <a:buNone/>
              <a:tabLst>
                <a:tab pos="266700" algn="l"/>
              </a:tabLst>
            </a:pPr>
            <a:r>
              <a:rPr lang="fr-CA" sz="28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N’hésitez pas à vous faire connaître!  </a:t>
            </a: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p:txBody>
      </p:sp>
      <p:sp>
        <p:nvSpPr>
          <p:cNvPr id="4" name="Espace réservé du numéro de diapositive 3"/>
          <p:cNvSpPr>
            <a:spLocks noGrp="1"/>
          </p:cNvSpPr>
          <p:nvPr>
            <p:ph type="sldNum" sz="quarter" idx="12"/>
            <p:custDataLst>
              <p:tags r:id="rId5"/>
            </p:custDataLst>
          </p:nvPr>
        </p:nvSpPr>
        <p:spPr/>
        <p:txBody>
          <a:bodyPr/>
          <a:lstStyle/>
          <a:p>
            <a:fld id="{2C635EC0-89B5-4143-AED1-B1709377676A}" type="slidenum">
              <a:rPr lang="fr-CA" smtClean="0">
                <a:latin typeface="Web Serveroff" pitchFamily="50" charset="0"/>
              </a:rPr>
              <a:pPr/>
              <a:t>7</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1" name="Image 10">
            <a:extLst>
              <a:ext uri="{FF2B5EF4-FFF2-40B4-BE49-F238E27FC236}">
                <a16:creationId xmlns:a16="http://schemas.microsoft.com/office/drawing/2014/main" id="{7485AE7E-A2B6-4113-B143-6FD992F7EA05}"/>
              </a:ext>
            </a:extLst>
          </p:cNvPr>
          <p:cNvPicPr>
            <a:picLocks noChangeAspect="1"/>
          </p:cNvPicPr>
          <p:nvPr>
            <p:custDataLst>
              <p:tags r:id="rId7"/>
            </p:custDataLst>
          </p:nvPr>
        </p:nvPicPr>
        <p:blipFill>
          <a:blip r:embed="rId12"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Tree>
    <p:extLst>
      <p:ext uri="{BB962C8B-B14F-4D97-AF65-F5344CB8AC3E}">
        <p14:creationId xmlns:p14="http://schemas.microsoft.com/office/powerpoint/2010/main" val="147496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57199" y="1600201"/>
            <a:ext cx="4834881" cy="3685532"/>
          </a:xfrm>
        </p:spPr>
        <p:txBody>
          <a:bodyPr>
            <a:noAutofit/>
          </a:bodyPr>
          <a:lstStyle/>
          <a:p>
            <a:pPr>
              <a:spcBef>
                <a:spcPts val="600"/>
              </a:spcBef>
              <a:spcAft>
                <a:spcPts val="600"/>
              </a:spcAft>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Les cartes « RESSOURCES » sont vos demandes (intrants) et vos offres (extrants)</a:t>
            </a:r>
          </a:p>
          <a:p>
            <a:pPr>
              <a:spcBef>
                <a:spcPts val="600"/>
              </a:spcBef>
              <a:spcAft>
                <a:spcPts val="600"/>
              </a:spcAft>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Vous ne pouvez pas échanger vos cartes « RESSOURCES »</a:t>
            </a:r>
          </a:p>
          <a:p>
            <a:pPr>
              <a:spcBef>
                <a:spcPts val="600"/>
              </a:spcBef>
              <a:spcAft>
                <a:spcPts val="600"/>
              </a:spcAft>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Vous pouvez communiquer vos ressources et demander aux autres entreprises ce qu’elles offrent et demandent</a:t>
            </a:r>
            <a:endParaRPr lang="fr-CA" sz="2800" b="1"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p:txBody>
      </p:sp>
      <p:sp>
        <p:nvSpPr>
          <p:cNvPr id="2" name="Titre 1"/>
          <p:cNvSpPr>
            <a:spLocks noGrp="1"/>
          </p:cNvSpPr>
          <p:nvPr>
            <p:ph type="title"/>
            <p:custDataLst>
              <p:tags r:id="rId2"/>
            </p:custDataLst>
          </p:nvPr>
        </p:nvSpPr>
        <p:spPr>
          <a:noFill/>
        </p:spPr>
        <p:txBody>
          <a:bodyPr>
            <a:normAutofit/>
          </a:bodyPr>
          <a:lstStyle/>
          <a:p>
            <a:pPr algn="l"/>
            <a:r>
              <a:rPr lang="fr-CA" sz="4000" b="1" dirty="0">
                <a:solidFill>
                  <a:schemeClr val="tx1">
                    <a:lumMod val="85000"/>
                    <a:lumOff val="15000"/>
                  </a:schemeClr>
                </a:solidFill>
                <a:latin typeface="Web Serveroff" pitchFamily="50" charset="0"/>
              </a:rPr>
              <a:t>VOS RESSOURCES </a:t>
            </a:r>
          </a:p>
        </p:txBody>
      </p:sp>
      <p:sp>
        <p:nvSpPr>
          <p:cNvPr id="4" name="Espace réservé du numéro de diapositive 3"/>
          <p:cNvSpPr>
            <a:spLocks noGrp="1"/>
          </p:cNvSpPr>
          <p:nvPr>
            <p:ph type="sldNum" sz="quarter" idx="12"/>
            <p:custDataLst>
              <p:tags r:id="rId3"/>
            </p:custDataLst>
          </p:nvPr>
        </p:nvSpPr>
        <p:spPr/>
        <p:txBody>
          <a:bodyPr/>
          <a:lstStyle/>
          <a:p>
            <a:fld id="{2C635EC0-89B5-4143-AED1-B1709377676A}" type="slidenum">
              <a:rPr lang="fr-CA" smtClean="0">
                <a:latin typeface="Web Serveroff" pitchFamily="50" charset="0"/>
              </a:rPr>
              <a:pPr/>
              <a:t>8</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8" name="Image 17">
            <a:extLst>
              <a:ext uri="{FF2B5EF4-FFF2-40B4-BE49-F238E27FC236}">
                <a16:creationId xmlns:a16="http://schemas.microsoft.com/office/drawing/2014/main" id="{05CAF4FB-01E0-4851-9881-E32DB65CF5C0}"/>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rot="21322596">
            <a:off x="5635951" y="275462"/>
            <a:ext cx="2286000" cy="3264408"/>
          </a:xfrm>
          <a:prstGeom prst="rect">
            <a:avLst/>
          </a:prstGeom>
        </p:spPr>
      </p:pic>
      <p:pic>
        <p:nvPicPr>
          <p:cNvPr id="8" name="Image 7">
            <a:extLst>
              <a:ext uri="{FF2B5EF4-FFF2-40B4-BE49-F238E27FC236}">
                <a16:creationId xmlns:a16="http://schemas.microsoft.com/office/drawing/2014/main" id="{56764C59-9113-4BA7-9B19-9724B201C73B}"/>
              </a:ext>
            </a:extLst>
          </p:cNvPr>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rot="649147">
            <a:off x="6276630" y="2161221"/>
            <a:ext cx="2286000" cy="3264408"/>
          </a:xfrm>
          <a:prstGeom prst="rect">
            <a:avLst/>
          </a:prstGeom>
        </p:spPr>
      </p:pic>
      <p:pic>
        <p:nvPicPr>
          <p:cNvPr id="13" name="Image 12">
            <a:extLst>
              <a:ext uri="{FF2B5EF4-FFF2-40B4-BE49-F238E27FC236}">
                <a16:creationId xmlns:a16="http://schemas.microsoft.com/office/drawing/2014/main" id="{F0544FB6-7280-4889-87D2-66929F89DAD0}"/>
              </a:ext>
            </a:extLst>
          </p:cNvPr>
          <p:cNvPicPr>
            <a:picLocks noChangeAspect="1"/>
          </p:cNvPicPr>
          <p:nvPr>
            <p:custDataLst>
              <p:tags r:id="rId7"/>
            </p:custDataLst>
          </p:nvPr>
        </p:nvPicPr>
        <p:blipFill>
          <a:blip r:embed="rId12"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Tree>
    <p:extLst>
      <p:ext uri="{BB962C8B-B14F-4D97-AF65-F5344CB8AC3E}">
        <p14:creationId xmlns:p14="http://schemas.microsoft.com/office/powerpoint/2010/main" val="107250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1E96A378-BAF3-4CF8-8DBD-3A582F5C7DC0}"/>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rot="507863">
            <a:off x="6310702" y="2139604"/>
            <a:ext cx="2286005" cy="3209551"/>
          </a:xfrm>
          <a:prstGeom prst="rect">
            <a:avLst/>
          </a:prstGeom>
          <a:ln>
            <a:solidFill>
              <a:schemeClr val="bg1">
                <a:lumMod val="85000"/>
              </a:schemeClr>
            </a:solidFill>
          </a:ln>
        </p:spPr>
      </p:pic>
      <p:pic>
        <p:nvPicPr>
          <p:cNvPr id="16" name="Image 15">
            <a:extLst>
              <a:ext uri="{FF2B5EF4-FFF2-40B4-BE49-F238E27FC236}">
                <a16:creationId xmlns:a16="http://schemas.microsoft.com/office/drawing/2014/main" id="{DB910864-3554-45DC-8549-C119E19A26E8}"/>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rot="537705">
            <a:off x="4807319" y="2751797"/>
            <a:ext cx="2286005" cy="3200407"/>
          </a:xfrm>
          <a:prstGeom prst="rect">
            <a:avLst/>
          </a:prstGeom>
          <a:ln>
            <a:solidFill>
              <a:schemeClr val="bg1">
                <a:lumMod val="75000"/>
              </a:schemeClr>
            </a:solidFill>
          </a:ln>
        </p:spPr>
      </p:pic>
      <p:sp>
        <p:nvSpPr>
          <p:cNvPr id="2" name="Titre 1"/>
          <p:cNvSpPr>
            <a:spLocks noGrp="1"/>
          </p:cNvSpPr>
          <p:nvPr>
            <p:ph type="title"/>
            <p:custDataLst>
              <p:tags r:id="rId3"/>
            </p:custDataLst>
          </p:nvPr>
        </p:nvSpPr>
        <p:spPr>
          <a:noFill/>
        </p:spPr>
        <p:txBody>
          <a:bodyPr>
            <a:normAutofit/>
          </a:bodyPr>
          <a:lstStyle/>
          <a:p>
            <a:pPr algn="l"/>
            <a:r>
              <a:rPr lang="fr-CA" sz="4000" b="1" dirty="0">
                <a:solidFill>
                  <a:schemeClr val="tx1">
                    <a:lumMod val="85000"/>
                    <a:lumOff val="15000"/>
                  </a:schemeClr>
                </a:solidFill>
                <a:latin typeface="Web Serveroff" pitchFamily="50" charset="0"/>
              </a:rPr>
              <a:t>CRÉER DES SYNERGIES</a:t>
            </a:r>
          </a:p>
        </p:txBody>
      </p:sp>
      <p:sp>
        <p:nvSpPr>
          <p:cNvPr id="3" name="Espace réservé du contenu 2"/>
          <p:cNvSpPr>
            <a:spLocks noGrp="1"/>
          </p:cNvSpPr>
          <p:nvPr>
            <p:ph idx="1"/>
            <p:custDataLst>
              <p:tags r:id="rId4"/>
            </p:custDataLst>
          </p:nvPr>
        </p:nvSpPr>
        <p:spPr>
          <a:xfrm>
            <a:off x="457200" y="1600201"/>
            <a:ext cx="3826768" cy="3685532"/>
          </a:xfrm>
        </p:spPr>
        <p:txBody>
          <a:bodyPr>
            <a:noAutofit/>
          </a:bodyPr>
          <a:lstStyle/>
          <a:p>
            <a:pPr>
              <a:spcBef>
                <a:spcPts val="600"/>
              </a:spcBef>
              <a:spcAft>
                <a:spcPts val="600"/>
              </a:spcAft>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Les cartes « BONNES IDÉES » identifient les synergies possibles entre une offre (extrant) et une demande (intrant)</a:t>
            </a:r>
          </a:p>
          <a:p>
            <a:pPr>
              <a:spcBef>
                <a:spcPts val="600"/>
              </a:spcBef>
              <a:spcAft>
                <a:spcPts val="600"/>
              </a:spcAft>
              <a:tabLst>
                <a:tab pos="266700" algn="l"/>
              </a:tabLst>
            </a:pPr>
            <a:r>
              <a:rPr lang="fr-CA" sz="28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t>Vous pouvez donner ou échanger les cartes « BONNES IDÉES »</a:t>
            </a:r>
            <a:br>
              <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rPr>
            </a:br>
            <a:endParaRPr lang="fr-CA" sz="2400" dirty="0">
              <a:solidFill>
                <a:schemeClr val="tx1">
                  <a:lumMod val="85000"/>
                  <a:lumOff val="15000"/>
                </a:schemeClr>
              </a:solidFill>
              <a:latin typeface="Titillium Up" panose="00000500000000000000" pitchFamily="50" charset="0"/>
              <a:ea typeface="Segoe UI" panose="020B0502040204020203" pitchFamily="34" charset="0"/>
              <a:cs typeface="Segoe UI" panose="020B0502040204020203" pitchFamily="34" charset="0"/>
            </a:endParaRPr>
          </a:p>
          <a:p>
            <a:pPr marL="361950" indent="-361950">
              <a:spcBef>
                <a:spcPts val="0"/>
              </a:spcBef>
              <a:buNone/>
              <a:tabLst>
                <a:tab pos="266700" algn="l"/>
              </a:tabLst>
            </a:pPr>
            <a:endParaRPr lang="fr-CA" sz="2000" b="1" dirty="0">
              <a:latin typeface="Titillium Up" panose="00000500000000000000" pitchFamily="50" charset="0"/>
              <a:ea typeface="Segoe UI" panose="020B0502040204020203" pitchFamily="34" charset="0"/>
              <a:cs typeface="Segoe UI" panose="020B0502040204020203" pitchFamily="34" charset="0"/>
            </a:endParaRPr>
          </a:p>
        </p:txBody>
      </p:sp>
      <p:sp>
        <p:nvSpPr>
          <p:cNvPr id="4" name="Espace réservé du numéro de diapositive 3"/>
          <p:cNvSpPr>
            <a:spLocks noGrp="1"/>
          </p:cNvSpPr>
          <p:nvPr>
            <p:ph type="sldNum" sz="quarter" idx="12"/>
            <p:custDataLst>
              <p:tags r:id="rId5"/>
            </p:custDataLst>
          </p:nvPr>
        </p:nvSpPr>
        <p:spPr/>
        <p:txBody>
          <a:bodyPr/>
          <a:lstStyle/>
          <a:p>
            <a:fld id="{2C635EC0-89B5-4143-AED1-B1709377676A}" type="slidenum">
              <a:rPr lang="fr-CA" smtClean="0">
                <a:latin typeface="Web Serveroff" pitchFamily="50" charset="0"/>
              </a:rPr>
              <a:pPr/>
              <a:t>9</a:t>
            </a:fld>
            <a:endParaRPr lang="fr-CA" dirty="0">
              <a:latin typeface="Web Serveroff" pitchFamily="50" charset="0"/>
            </a:endParaRPr>
          </a:p>
        </p:txBody>
      </p:sp>
      <p:pic>
        <p:nvPicPr>
          <p:cNvPr id="9" name="Image 8">
            <a:extLst>
              <a:ext uri="{FF2B5EF4-FFF2-40B4-BE49-F238E27FC236}">
                <a16:creationId xmlns:a16="http://schemas.microsoft.com/office/drawing/2014/main" id="{00478C99-1768-480F-B064-E5359487F114}"/>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8326799" y="145797"/>
            <a:ext cx="720001" cy="720001"/>
          </a:xfrm>
          <a:prstGeom prst="rect">
            <a:avLst/>
          </a:prstGeom>
        </p:spPr>
      </p:pic>
      <p:pic>
        <p:nvPicPr>
          <p:cNvPr id="14" name="Image 13">
            <a:extLst>
              <a:ext uri="{FF2B5EF4-FFF2-40B4-BE49-F238E27FC236}">
                <a16:creationId xmlns:a16="http://schemas.microsoft.com/office/drawing/2014/main" id="{11F07761-485D-43E6-B6B8-F94F0A61ECEC}"/>
              </a:ext>
            </a:extLst>
          </p:cNvPr>
          <p:cNvPicPr>
            <a:picLocks noChangeAspect="1"/>
          </p:cNvPicPr>
          <p:nvPr>
            <p:custDataLst>
              <p:tags r:id="rId7"/>
            </p:custDataLst>
          </p:nvPr>
        </p:nvPicPr>
        <p:blipFill>
          <a:blip r:embed="rId12"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79512" y="6288023"/>
            <a:ext cx="829058" cy="457201"/>
          </a:xfrm>
          <a:prstGeom prst="rect">
            <a:avLst/>
          </a:prstGeom>
        </p:spPr>
      </p:pic>
    </p:spTree>
    <p:extLst>
      <p:ext uri="{BB962C8B-B14F-4D97-AF65-F5344CB8AC3E}">
        <p14:creationId xmlns:p14="http://schemas.microsoft.com/office/powerpoint/2010/main" val="2906818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8"/>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7"/>
</p:tagLst>
</file>

<file path=ppt/tags/tag121.xml><?xml version="1.0" encoding="utf-8"?>
<p:tagLst xmlns:a="http://schemas.openxmlformats.org/drawingml/2006/main" xmlns:r="http://schemas.openxmlformats.org/officeDocument/2006/relationships" xmlns:p="http://schemas.openxmlformats.org/presentationml/2006/main">
  <p:tag name="NUM" val="19"/>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19"/>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8"/>
</p:tagLst>
</file>

<file path=ppt/tags/tag137.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9"/>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9"/>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3d973b-4e1a-4596-ad98-dd947498e134">
      <Terms xmlns="http://schemas.microsoft.com/office/infopath/2007/PartnerControls"/>
    </lcf76f155ced4ddcb4097134ff3c332f>
    <TaxCatchAll xmlns="82e5dfce-7667-41b0-8330-cb649a9b51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889A2A7205894E94E78196D74A3E06" ma:contentTypeVersion="17" ma:contentTypeDescription="Crée un document." ma:contentTypeScope="" ma:versionID="62558e184485dfde5d6052743962c618">
  <xsd:schema xmlns:xsd="http://www.w3.org/2001/XMLSchema" xmlns:xs="http://www.w3.org/2001/XMLSchema" xmlns:p="http://schemas.microsoft.com/office/2006/metadata/properties" xmlns:ns2="643d973b-4e1a-4596-ad98-dd947498e134" xmlns:ns3="82e5dfce-7667-41b0-8330-cb649a9b512a" targetNamespace="http://schemas.microsoft.com/office/2006/metadata/properties" ma:root="true" ma:fieldsID="ac4da354538f210d66307ebdbe4f64f5" ns2:_="" ns3:_="">
    <xsd:import namespace="643d973b-4e1a-4596-ad98-dd947498e134"/>
    <xsd:import namespace="82e5dfce-7667-41b0-8330-cb649a9b51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d973b-4e1a-4596-ad98-dd947498e1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9ad5a07-f2d5-42d2-8ab1-f6e9c53d35a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e5dfce-7667-41b0-8330-cb649a9b512a"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a61266b2-dcdb-4767-8019-49ab0bdf26f8}" ma:internalName="TaxCatchAll" ma:showField="CatchAllData" ma:web="82e5dfce-7667-41b0-8330-cb649a9b51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5E26C4-2B10-40C9-9266-D107AB1FE015}">
  <ds:schemaRefs>
    <ds:schemaRef ds:uri="http://schemas.microsoft.com/office/2006/metadata/properties"/>
    <ds:schemaRef ds:uri="http://schemas.microsoft.com/office/infopath/2007/PartnerControls"/>
    <ds:schemaRef ds:uri="643d973b-4e1a-4596-ad98-dd947498e134"/>
    <ds:schemaRef ds:uri="82e5dfce-7667-41b0-8330-cb649a9b512a"/>
  </ds:schemaRefs>
</ds:datastoreItem>
</file>

<file path=customXml/itemProps2.xml><?xml version="1.0" encoding="utf-8"?>
<ds:datastoreItem xmlns:ds="http://schemas.openxmlformats.org/officeDocument/2006/customXml" ds:itemID="{C9FFAB97-0CFC-4B07-8BA2-B2F664FFE1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3d973b-4e1a-4596-ad98-dd947498e134"/>
    <ds:schemaRef ds:uri="82e5dfce-7667-41b0-8330-cb649a9b51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E02FFD-2C01-4D16-950D-D8ABEA5A69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1270</TotalTime>
  <Words>614</Words>
  <Application>Microsoft Office PowerPoint</Application>
  <PresentationFormat>Affichage à l'écran (4:3)</PresentationFormat>
  <Paragraphs>115</Paragraphs>
  <Slides>19</Slides>
  <Notes>5</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 </vt:lpstr>
      <vt:lpstr>Présentation PowerPoint</vt:lpstr>
      <vt:lpstr>UN ENVIRONNEMENT  D’AFFAIRES EN MUTATION</vt:lpstr>
      <vt:lpstr>Présentation PowerPoint</vt:lpstr>
      <vt:lpstr>Présentation PowerPoint</vt:lpstr>
      <vt:lpstr>VOS EXPERTS</vt:lpstr>
      <vt:lpstr>VOTRE ORGANISATION</vt:lpstr>
      <vt:lpstr>VOS RESSOURCES </vt:lpstr>
      <vt:lpstr>CRÉER DES SYNERGIES</vt:lpstr>
      <vt:lpstr>CRÉER DES SYNERGIES (SUITE)</vt:lpstr>
      <vt:lpstr>VOTRE CARTE OBJECTIF</vt:lpstr>
      <vt:lpstr>VOTRE ARGENT</vt:lpstr>
      <vt:lpstr>À LA RECHERCHE DES RESSOURCES CACHÉES</vt:lpstr>
      <vt:lpstr>Présentation PowerPoint</vt:lpstr>
      <vt:lpstr>Présentation PowerPoint</vt:lpstr>
      <vt:lpstr>GALA DES MÉRITES</vt:lpstr>
      <vt:lpstr>DÉFIS &amp; SOLUTIONS</vt:lpstr>
      <vt:lpstr>DÉFIS &amp; SOLUTIONS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Symbiose industrielle</dc:title>
  <dc:creator>Jennifer Pinna CTTEI</dc:creator>
  <cp:lastModifiedBy>Jennifer Pinna</cp:lastModifiedBy>
  <cp:revision>122</cp:revision>
  <dcterms:created xsi:type="dcterms:W3CDTF">2013-05-02T19:12:26Z</dcterms:created>
  <dcterms:modified xsi:type="dcterms:W3CDTF">2023-12-19T12:43:42Z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0x0101006B889A2A7205894E94E78196D74A3E06</vt:lpwstr>
  </property>
  <property fmtid="{D5CDD505-2E9C-101B-9397-08002B2CF9AE}" pid="3" name="MediaServiceImageTags">
    <vt:lpwstr/>
  </property>
</Properties>
</file>