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.xml" ContentType="application/vnd.openxmlformats-officedocument.presentationml.tags+xml"/>
  <Override PartName="/ppt/notesSlides/notesSlide21.xml" ContentType="application/vnd.openxmlformats-officedocument.presentationml.notesSlide+xml"/>
  <Override PartName="/ppt/tags/tag3.xml" ContentType="application/vnd.openxmlformats-officedocument.presentationml.tags+xml"/>
  <Override PartName="/ppt/notesSlides/notesSlide22.xml" ContentType="application/vnd.openxmlformats-officedocument.presentationml.notesSlide+xml"/>
  <Override PartName="/ppt/tags/tag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  <p:sldMasterId id="2147483698" r:id="rId3"/>
    <p:sldMasterId id="2147483718" r:id="rId4"/>
    <p:sldMasterId id="2147483748" r:id="rId5"/>
  </p:sldMasterIdLst>
  <p:notesMasterIdLst>
    <p:notesMasterId r:id="rId60"/>
  </p:notesMasterIdLst>
  <p:handoutMasterIdLst>
    <p:handoutMasterId r:id="rId61"/>
  </p:handoutMasterIdLst>
  <p:sldIdLst>
    <p:sldId id="403" r:id="rId6"/>
    <p:sldId id="404" r:id="rId7"/>
    <p:sldId id="437" r:id="rId8"/>
    <p:sldId id="405" r:id="rId9"/>
    <p:sldId id="438" r:id="rId10"/>
    <p:sldId id="439" r:id="rId11"/>
    <p:sldId id="410" r:id="rId12"/>
    <p:sldId id="262" r:id="rId13"/>
    <p:sldId id="440" r:id="rId14"/>
    <p:sldId id="358" r:id="rId15"/>
    <p:sldId id="319" r:id="rId16"/>
    <p:sldId id="285" r:id="rId17"/>
    <p:sldId id="441" r:id="rId18"/>
    <p:sldId id="351" r:id="rId19"/>
    <p:sldId id="442" r:id="rId20"/>
    <p:sldId id="378" r:id="rId21"/>
    <p:sldId id="411" r:id="rId22"/>
    <p:sldId id="412" r:id="rId23"/>
    <p:sldId id="413" r:id="rId24"/>
    <p:sldId id="305" r:id="rId25"/>
    <p:sldId id="428" r:id="rId26"/>
    <p:sldId id="427" r:id="rId27"/>
    <p:sldId id="429" r:id="rId28"/>
    <p:sldId id="306" r:id="rId29"/>
    <p:sldId id="268" r:id="rId30"/>
    <p:sldId id="345" r:id="rId31"/>
    <p:sldId id="444" r:id="rId32"/>
    <p:sldId id="443" r:id="rId33"/>
    <p:sldId id="361" r:id="rId34"/>
    <p:sldId id="269" r:id="rId35"/>
    <p:sldId id="430" r:id="rId36"/>
    <p:sldId id="446" r:id="rId37"/>
    <p:sldId id="318" r:id="rId38"/>
    <p:sldId id="326" r:id="rId39"/>
    <p:sldId id="445" r:id="rId40"/>
    <p:sldId id="325" r:id="rId41"/>
    <p:sldId id="338" r:id="rId42"/>
    <p:sldId id="447" r:id="rId43"/>
    <p:sldId id="339" r:id="rId44"/>
    <p:sldId id="352" r:id="rId45"/>
    <p:sldId id="353" r:id="rId46"/>
    <p:sldId id="288" r:id="rId47"/>
    <p:sldId id="349" r:id="rId48"/>
    <p:sldId id="347" r:id="rId49"/>
    <p:sldId id="432" r:id="rId50"/>
    <p:sldId id="348" r:id="rId51"/>
    <p:sldId id="448" r:id="rId52"/>
    <p:sldId id="415" r:id="rId53"/>
    <p:sldId id="416" r:id="rId54"/>
    <p:sldId id="449" r:id="rId55"/>
    <p:sldId id="431" r:id="rId56"/>
    <p:sldId id="419" r:id="rId57"/>
    <p:sldId id="420" r:id="rId58"/>
    <p:sldId id="421" r:id="rId59"/>
  </p:sldIdLst>
  <p:sldSz cx="9144000" cy="6858000" type="screen4x3"/>
  <p:notesSz cx="7023100" cy="9309100"/>
  <p:custDataLst>
    <p:tags r:id="rId62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262D"/>
    <a:srgbClr val="B7222D"/>
    <a:srgbClr val="000000"/>
    <a:srgbClr val="FFFFFF"/>
    <a:srgbClr val="E63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6395" autoAdjust="0"/>
  </p:normalViewPr>
  <p:slideViewPr>
    <p:cSldViewPr snapToGrid="0" snapToObjects="1">
      <p:cViewPr varScale="1">
        <p:scale>
          <a:sx n="111" d="100"/>
          <a:sy n="111" d="100"/>
        </p:scale>
        <p:origin x="13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C2693-9846-4156-A3FA-44EC76C7374C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6E999-EC47-42D8-9B2D-6F02A0D95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9122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037EC64-71BE-3A4F-9E51-DBA3ABD7B48D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FB63BDF-C90E-AD46-8152-0CA0394D4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73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00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447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970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17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913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916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15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233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074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074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0748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07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01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3276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/>
              <a:buNone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21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591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22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944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23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944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665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1525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6653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27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746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4189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48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711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9338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9338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8738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 smtClean="0"/>
              <a:t>(technique* AND "tracer </a:t>
            </a:r>
            <a:r>
              <a:rPr lang="fr-CA" dirty="0" err="1" smtClean="0"/>
              <a:t>gas</a:t>
            </a:r>
            <a:r>
              <a:rPr lang="fr-CA" dirty="0" smtClean="0"/>
              <a:t>") AND </a:t>
            </a:r>
            <a:r>
              <a:rPr lang="fr-CA" dirty="0" err="1" smtClean="0"/>
              <a:t>nanopartic</a:t>
            </a:r>
            <a:r>
              <a:rPr lang="fr-CA" dirty="0" smtClean="0"/>
              <a:t>*</a:t>
            </a:r>
            <a:r>
              <a:rPr lang="fr-CA" baseline="0" dirty="0" smtClean="0"/>
              <a:t> AND (</a:t>
            </a:r>
            <a:r>
              <a:rPr lang="fr-CA" baseline="0" dirty="0" err="1" smtClean="0"/>
              <a:t>industr</a:t>
            </a:r>
            <a:r>
              <a:rPr lang="fr-CA" baseline="0" dirty="0" smtClean="0"/>
              <a:t>* OR </a:t>
            </a:r>
            <a:r>
              <a:rPr lang="fr-CA" baseline="0" dirty="0" err="1" smtClean="0"/>
              <a:t>work</a:t>
            </a:r>
            <a:r>
              <a:rPr lang="fr-CA" baseline="0" dirty="0" smtClean="0"/>
              <a:t>* OR occupation* OR job) = 0 résultat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((technique* OR method* OR measurement*) AND (tracer OR search) AND gas) AND (</a:t>
            </a:r>
            <a:r>
              <a:rPr lang="en-US" baseline="0" dirty="0" err="1" smtClean="0"/>
              <a:t>nanopartic</a:t>
            </a:r>
            <a:r>
              <a:rPr lang="en-US" baseline="0" dirty="0" smtClean="0"/>
              <a:t>*) AND (</a:t>
            </a:r>
            <a:r>
              <a:rPr lang="en-US" baseline="0" dirty="0" err="1" smtClean="0"/>
              <a:t>industr</a:t>
            </a:r>
            <a:r>
              <a:rPr lang="en-US" baseline="0" dirty="0" smtClean="0"/>
              <a:t>* OR work* OR occupation* OR job) = 34 </a:t>
            </a:r>
            <a:r>
              <a:rPr lang="en-US" baseline="0" dirty="0" err="1" smtClean="0"/>
              <a:t>résultats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((technique* OR method* OR measurement*) AND (tracer OR search) AND gas) AND (</a:t>
            </a:r>
            <a:r>
              <a:rPr lang="en-US" baseline="0" dirty="0" err="1" smtClean="0"/>
              <a:t>nanopartic</a:t>
            </a:r>
            <a:r>
              <a:rPr lang="en-US" baseline="0" dirty="0" smtClean="0"/>
              <a:t>* OR (</a:t>
            </a:r>
            <a:r>
              <a:rPr lang="en-US" baseline="0" dirty="0" err="1" smtClean="0"/>
              <a:t>nano</a:t>
            </a:r>
            <a:r>
              <a:rPr lang="en-US" baseline="0" dirty="0" smtClean="0"/>
              <a:t>* AND particle*)) AND (</a:t>
            </a:r>
            <a:r>
              <a:rPr lang="en-US" baseline="0" dirty="0" err="1" smtClean="0"/>
              <a:t>industr</a:t>
            </a:r>
            <a:r>
              <a:rPr lang="en-US" baseline="0" dirty="0" smtClean="0"/>
              <a:t>* OR work* OR occupation* OR job) = 57 </a:t>
            </a:r>
            <a:r>
              <a:rPr lang="en-US" baseline="0" dirty="0" err="1" smtClean="0"/>
              <a:t>résultats</a:t>
            </a:r>
            <a:endParaRPr lang="en-US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6550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baseline="0" dirty="0" smtClean="0"/>
              <a:t>(technique* OR method*) AND (tracer OR search) AND gas</a:t>
            </a:r>
          </a:p>
          <a:p>
            <a:pPr marL="228600" indent="-228600">
              <a:buAutoNum type="arabicParenR"/>
            </a:pPr>
            <a:r>
              <a:rPr lang="en-US" dirty="0" smtClean="0"/>
              <a:t>(nanoparticle* OR (</a:t>
            </a:r>
            <a:r>
              <a:rPr lang="en-US" dirty="0" err="1" smtClean="0"/>
              <a:t>nano</a:t>
            </a:r>
            <a:r>
              <a:rPr lang="en-US" dirty="0" smtClean="0"/>
              <a:t>* AND particle*))</a:t>
            </a:r>
          </a:p>
          <a:p>
            <a:pPr marL="228600" indent="-228600">
              <a:buAutoNum type="arabicParenR"/>
            </a:pPr>
            <a:r>
              <a:rPr lang="en-US" dirty="0" smtClean="0"/>
              <a:t>(</a:t>
            </a:r>
            <a:r>
              <a:rPr lang="en-US" dirty="0" err="1" smtClean="0"/>
              <a:t>industr</a:t>
            </a:r>
            <a:r>
              <a:rPr lang="en-US" dirty="0" smtClean="0"/>
              <a:t>* OR work* OR job OR occupation*)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6550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35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545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((technique* OR method* OR measurement*) AND (tracer OR search) AND gas) AND (</a:t>
            </a:r>
            <a:r>
              <a:rPr lang="en-US" baseline="0" dirty="0" err="1" smtClean="0"/>
              <a:t>nanopartic</a:t>
            </a:r>
            <a:r>
              <a:rPr lang="en-US" baseline="0" dirty="0" smtClean="0"/>
              <a:t>* OR (</a:t>
            </a:r>
            <a:r>
              <a:rPr lang="en-US" baseline="0" dirty="0" err="1" smtClean="0"/>
              <a:t>nano</a:t>
            </a:r>
            <a:r>
              <a:rPr lang="en-US" baseline="0" dirty="0" smtClean="0"/>
              <a:t>* AND particle*)) AND (</a:t>
            </a:r>
            <a:r>
              <a:rPr lang="en-US" baseline="0" dirty="0" err="1" smtClean="0"/>
              <a:t>industr</a:t>
            </a:r>
            <a:r>
              <a:rPr lang="en-US" baseline="0" dirty="0" smtClean="0"/>
              <a:t>* OR work* OR occupation* OR job) = 38 </a:t>
            </a:r>
            <a:r>
              <a:rPr lang="en-US" baseline="0" dirty="0" err="1" smtClean="0"/>
              <a:t>résultats</a:t>
            </a:r>
            <a:endParaRPr lang="en-US" baseline="0" dirty="0" smtClean="0"/>
          </a:p>
          <a:p>
            <a:endParaRPr lang="fr-CA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baseline="0" dirty="0" smtClean="0"/>
              <a:t>(technique* OR method*) AND (tracer OR search) AND gas</a:t>
            </a:r>
            <a:endParaRPr lang="en-US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/>
              <a:t>(nanoparticle* OR (</a:t>
            </a:r>
            <a:r>
              <a:rPr lang="en-US" dirty="0" err="1" smtClean="0"/>
              <a:t>nano</a:t>
            </a:r>
            <a:r>
              <a:rPr lang="en-US" dirty="0" smtClean="0"/>
              <a:t>* AND particle*))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/>
              <a:t>(</a:t>
            </a:r>
            <a:r>
              <a:rPr lang="en-US" dirty="0" err="1" smtClean="0"/>
              <a:t>industr</a:t>
            </a:r>
            <a:r>
              <a:rPr lang="en-US" dirty="0" smtClean="0"/>
              <a:t>* OR work* OR job OR occupation*)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6550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6550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38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488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((technique OR method OR measurement) AND (tracer OR search) AND gas) AND nanoparticle AND (industry OR work OR job OR occupation) </a:t>
            </a:r>
            <a:r>
              <a:rPr lang="fr-CA" dirty="0" smtClean="0"/>
              <a:t>= environ 757 000 résultats</a:t>
            </a:r>
          </a:p>
          <a:p>
            <a:endParaRPr lang="fr-CA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("tracer gas" AND (technique OR method OR measurement)) </a:t>
            </a:r>
            <a:r>
              <a:rPr lang="en-US" baseline="0" dirty="0" smtClean="0"/>
              <a:t>AND nanoparticle AND (industry OR work OR job OR occupation) = 347 </a:t>
            </a:r>
            <a:r>
              <a:rPr lang="en-US" baseline="0" dirty="0" err="1" smtClean="0"/>
              <a:t>résultats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("tracer gas technique" OR "tracer gas method") AND nanoparticle AND (industry OR work OR job OR occupation) = 49 </a:t>
            </a:r>
            <a:r>
              <a:rPr lang="en-US" dirty="0" err="1" smtClean="0"/>
              <a:t>résultats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655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01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4831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 smtClean="0"/>
              <a:t>((technique* OR method*) AND (“tracer gas” OR “search gas” OR “</a:t>
            </a:r>
            <a:r>
              <a:rPr lang="en-US" baseline="0" dirty="0" err="1" smtClean="0"/>
              <a:t>gaz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traceur</a:t>
            </a:r>
            <a:r>
              <a:rPr lang="en-US" baseline="0" dirty="0" smtClean="0"/>
              <a:t>”)) AND </a:t>
            </a:r>
            <a:r>
              <a:rPr lang="en-US" baseline="0" dirty="0" err="1" smtClean="0"/>
              <a:t>nanopartic</a:t>
            </a:r>
            <a:r>
              <a:rPr lang="en-US" baseline="0" dirty="0" smtClean="0"/>
              <a:t>* AND (travail* OR </a:t>
            </a:r>
            <a:r>
              <a:rPr lang="en-US" baseline="0" dirty="0" err="1" smtClean="0"/>
              <a:t>industr</a:t>
            </a:r>
            <a:r>
              <a:rPr lang="en-US" baseline="0" dirty="0" smtClean="0"/>
              <a:t>* OR work* OR job OR occupation*)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((technique* OR method* OR measurement*) AND (tracer OR search OR </a:t>
            </a:r>
            <a:r>
              <a:rPr lang="en-US" baseline="0" dirty="0" err="1" smtClean="0"/>
              <a:t>traceur</a:t>
            </a:r>
            <a:r>
              <a:rPr lang="en-US" baseline="0" dirty="0" smtClean="0"/>
              <a:t>) AND (gas OR </a:t>
            </a:r>
            <a:r>
              <a:rPr lang="en-US" baseline="0" dirty="0" err="1" smtClean="0"/>
              <a:t>gaz</a:t>
            </a:r>
            <a:r>
              <a:rPr lang="en-US" baseline="0" dirty="0" smtClean="0"/>
              <a:t>)) AND (</a:t>
            </a:r>
            <a:r>
              <a:rPr lang="en-US" baseline="0" dirty="0" err="1" smtClean="0"/>
              <a:t>nanopartic</a:t>
            </a:r>
            <a:r>
              <a:rPr lang="en-US" baseline="0" dirty="0" smtClean="0"/>
              <a:t>* OR (</a:t>
            </a:r>
            <a:r>
              <a:rPr lang="en-US" baseline="0" dirty="0" err="1" smtClean="0"/>
              <a:t>nano</a:t>
            </a:r>
            <a:r>
              <a:rPr lang="en-US" baseline="0" dirty="0" smtClean="0"/>
              <a:t>* AND </a:t>
            </a:r>
            <a:r>
              <a:rPr lang="en-US" baseline="0" dirty="0" err="1" smtClean="0"/>
              <a:t>partic</a:t>
            </a:r>
            <a:r>
              <a:rPr lang="en-US" baseline="0" dirty="0" smtClean="0"/>
              <a:t>*)) AND (</a:t>
            </a:r>
            <a:r>
              <a:rPr lang="en-US" baseline="0" dirty="0" err="1" smtClean="0"/>
              <a:t>industr</a:t>
            </a:r>
            <a:r>
              <a:rPr lang="en-US" baseline="0" dirty="0" smtClean="0"/>
              <a:t>* OR work* OR occupation* OR job OR travail)</a:t>
            </a:r>
            <a:endParaRPr lang="fr-CA" baseline="0" dirty="0" smtClean="0"/>
          </a:p>
          <a:p>
            <a:pPr marL="0" indent="0">
              <a:buFontTx/>
              <a:buNone/>
            </a:pPr>
            <a:endParaRPr lang="fr-CA" baseline="0" dirty="0" smtClean="0"/>
          </a:p>
          <a:p>
            <a:pPr marL="171450" indent="-171450">
              <a:buFontTx/>
              <a:buChar char="-"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0687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5709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1757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4338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4338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1757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43685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48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2882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49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43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01584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78906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1757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52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432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53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017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54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87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30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74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447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63BDF-C90E-AD46-8152-0CA0394D456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30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B722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65" y="341587"/>
            <a:ext cx="5604345" cy="582448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67449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EB776D-5DE6-A048-9994-8202AE80A720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762CB4-0325-EA4B-A29B-EE2CC29C29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7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B722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65" y="341587"/>
            <a:ext cx="5604345" cy="582448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67449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EB776D-5DE6-A048-9994-8202AE80A720}" type="datetimeFigureOut">
              <a:rPr lang="fr-FR" smtClean="0">
                <a:solidFill>
                  <a:prstClr val="white"/>
                </a:solidFill>
              </a:rPr>
              <a:pPr/>
              <a:t>14/11/2018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762CB4-0325-EA4B-A29B-EE2CC29C29D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6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45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97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11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19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 5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357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 4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15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07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206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B722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65" y="341587"/>
            <a:ext cx="5604345" cy="582448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67449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EB776D-5DE6-A048-9994-8202AE80A720}" type="datetimeFigureOut">
              <a:rPr lang="fr-FR" smtClean="0">
                <a:solidFill>
                  <a:prstClr val="white"/>
                </a:solidFill>
              </a:rPr>
              <a:pPr/>
              <a:t>14/11/2018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762CB4-0325-EA4B-A29B-EE2CC29C29D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7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775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28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80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79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830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 5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33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 4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461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687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1889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B722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65" y="341587"/>
            <a:ext cx="5604345" cy="582448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67449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EB776D-5DE6-A048-9994-8202AE80A720}" type="datetimeFigureOut">
              <a:rPr lang="fr-FR" smtClean="0">
                <a:solidFill>
                  <a:prstClr val="white"/>
                </a:solidFill>
              </a:rPr>
              <a:pPr/>
              <a:t>14/11/2018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762CB4-0325-EA4B-A29B-EE2CC29C29D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71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3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0592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8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120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137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 5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845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 4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093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6335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3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B722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65" y="341587"/>
            <a:ext cx="5604345" cy="582448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67449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EB776D-5DE6-A048-9994-8202AE80A720}" type="datetimeFigureOut">
              <a:rPr lang="fr-FR" smtClean="0">
                <a:solidFill>
                  <a:prstClr val="white"/>
                </a:solidFill>
              </a:rPr>
              <a:pPr/>
              <a:t>14/11/2018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762CB4-0325-EA4B-A29B-EE2CC29C29D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681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82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5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8711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565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435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 5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80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 4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591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114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8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38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 descr="cub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08" y="4213001"/>
            <a:ext cx="3827843" cy="39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9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79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6D-5DE6-A048-9994-8202AE80A72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2CB4-0325-EA4B-A29B-EE2CC29C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25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4FEB776D-5DE6-A048-9994-8202AE80A720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7E762CB4-0325-EA4B-A29B-EE2CC29C29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63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6000" b="1" i="0" kern="1200">
          <a:solidFill>
            <a:schemeClr val="tx1"/>
          </a:solidFill>
          <a:latin typeface="Nation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National-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National-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National-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4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6000" b="1" i="0" kern="1200">
          <a:solidFill>
            <a:schemeClr val="tx1"/>
          </a:solidFill>
          <a:latin typeface="Nation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National-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National-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National-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8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6000" b="1" i="0" kern="1200">
          <a:solidFill>
            <a:schemeClr val="tx1"/>
          </a:solidFill>
          <a:latin typeface="Nation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National-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National-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National-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4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6000" b="1" i="0" kern="1200">
          <a:solidFill>
            <a:schemeClr val="tx1"/>
          </a:solidFill>
          <a:latin typeface="Nation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National-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National-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National-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4FEB776D-5DE6-A048-9994-8202AE80A7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ational-Book"/>
              </a:defRPr>
            </a:lvl1pPr>
          </a:lstStyle>
          <a:p>
            <a:fld id="{7E762CB4-0325-EA4B-A29B-EE2CC29C2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1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6000" b="1" i="0" kern="1200">
          <a:solidFill>
            <a:schemeClr val="tx1"/>
          </a:solidFill>
          <a:latin typeface="Nation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National-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National-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National-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National-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b.termiumplus.gc.ca/tpv2alpha/alpha-fra.html?lang=fra&amp;srchtxt=&amp;i=1&amp;index=al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dt.oqlf.gouv.qc.ca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b.termiumplus.gc.ca/tpv2alpha/alpha-fra.html?lang=fra&amp;srchtxt=&amp;i=1&amp;index=al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dt.oqlf.gouv.qc.ca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2.xml"/><Relationship Id="rId1" Type="http://schemas.openxmlformats.org/officeDocument/2006/relationships/tags" Target="../tags/tag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2.xml"/><Relationship Id="rId1" Type="http://schemas.openxmlformats.org/officeDocument/2006/relationships/tags" Target="../tags/tag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2.xml"/><Relationship Id="rId1" Type="http://schemas.openxmlformats.org/officeDocument/2006/relationships/tags" Target="../tags/tag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village.com/search/quick.ur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etsmtl.ca/bibliotheque/collections/recherche-de-documents/bases-de-donnees" TargetMode="External"/><Relationship Id="rId5" Type="http://schemas.openxmlformats.org/officeDocument/2006/relationships/hyperlink" Target="https://scholar.google.ca/" TargetMode="External"/><Relationship Id="rId4" Type="http://schemas.openxmlformats.org/officeDocument/2006/relationships/hyperlink" Target="http://www.scopu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village.com/search/quick.ur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7.jpeg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a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mtl.ca/bibliotheque/Infos-generales/Renseignements-utiles/Acces-hors-camp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space.etsmtl.ca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search.proquest.com/pqdtft/advanced?accountid=27231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sphere.uqam.ca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3.xml"/><Relationship Id="rId6" Type="http://schemas.openxmlformats.org/officeDocument/2006/relationships/hyperlink" Target="https://spark.library.yorku.ca/" TargetMode="External"/><Relationship Id="rId5" Type="http://schemas.openxmlformats.org/officeDocument/2006/relationships/hyperlink" Target="http://mondiapason.ca/" TargetMode="External"/><Relationship Id="rId4" Type="http://schemas.openxmlformats.org/officeDocument/2006/relationships/hyperlink" Target="https://infotrack.unige.ch/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tandards/ilframework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-renee.deseveleboeuf@etsmtl.ca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bit.ly/atelierslibre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-app.uquebec.ca/requetephp/newpeb/pebvide.html?view=E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tsmtl.ca/Bibliotheque/Collections/Outils-de-references/Dictionnair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couverte.uquebec.ca/primo_library/libweb/action/search.do?mode=Advanced&amp;ct=AdvancedSearch&amp;vid=ETS&amp;dscnt=0&amp;dstmp=1494446684672" TargetMode="External"/><Relationship Id="rId4" Type="http://schemas.openxmlformats.org/officeDocument/2006/relationships/hyperlink" Target="https://etsmtl.ca/Bibliotheque/Collections/Outils-de-references/Encyclopedie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16958" y="1864501"/>
            <a:ext cx="9144000" cy="1470025"/>
          </a:xfrm>
        </p:spPr>
        <p:txBody>
          <a:bodyPr/>
          <a:lstStyle/>
          <a:p>
            <a:r>
              <a:rPr lang="fr-FR" sz="4400" dirty="0">
                <a:latin typeface="Helvetica" pitchFamily="34" charset="0"/>
              </a:rPr>
              <a:t>R</a:t>
            </a:r>
            <a:r>
              <a:rPr lang="fr-FR" sz="4400" dirty="0" smtClean="0">
                <a:latin typeface="Helvetica" pitchFamily="34" charset="0"/>
              </a:rPr>
              <a:t>echerche  avancée </a:t>
            </a:r>
            <a:br>
              <a:rPr lang="fr-FR" sz="4400" dirty="0" smtClean="0">
                <a:latin typeface="Helvetica" pitchFamily="34" charset="0"/>
              </a:rPr>
            </a:br>
            <a:r>
              <a:rPr lang="fr-FR" sz="4400" dirty="0" smtClean="0">
                <a:latin typeface="Helvetica" pitchFamily="34" charset="0"/>
              </a:rPr>
              <a:t>de documentation scientifique</a:t>
            </a:r>
            <a:endParaRPr lang="fr-FR" sz="4400" dirty="0">
              <a:latin typeface="Helvetica" pitchFamily="34" charset="0"/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2528761" y="5381204"/>
            <a:ext cx="6400800" cy="977787"/>
          </a:xfrm>
        </p:spPr>
        <p:txBody>
          <a:bodyPr>
            <a:normAutofit/>
          </a:bodyPr>
          <a:lstStyle/>
          <a:p>
            <a:pPr algn="r"/>
            <a:r>
              <a:rPr lang="fr-FR" sz="2400" dirty="0" smtClean="0">
                <a:latin typeface="+mn-lt"/>
              </a:rPr>
              <a:t>Marie-Renée De Sève Leboeuf, </a:t>
            </a:r>
          </a:p>
          <a:p>
            <a:pPr algn="r"/>
            <a:r>
              <a:rPr lang="fr-FR" sz="2400" dirty="0" smtClean="0">
                <a:latin typeface="+mn-lt"/>
              </a:rPr>
              <a:t>bibliothécaire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16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132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2: Identifier les concepts importants et enrichir son vocabulaire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434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CA" sz="2000" dirty="0">
                <a:solidFill>
                  <a:srgbClr val="C00000"/>
                </a:solidFill>
                <a:latin typeface="+mn-lt"/>
              </a:rPr>
              <a:t>Exemple de </a:t>
            </a:r>
            <a:r>
              <a:rPr lang="fr-CA" sz="2000" dirty="0" smtClean="0">
                <a:solidFill>
                  <a:srgbClr val="C00000"/>
                </a:solidFill>
                <a:latin typeface="+mn-lt"/>
              </a:rPr>
              <a:t>sujet</a:t>
            </a:r>
            <a:r>
              <a:rPr lang="fr-CA" sz="2000" dirty="0">
                <a:solidFill>
                  <a:srgbClr val="C00000"/>
                </a:solidFill>
                <a:latin typeface="+mn-lt"/>
              </a:rPr>
              <a:t>: Validation de la technique </a:t>
            </a:r>
            <a:r>
              <a:rPr lang="fr-CA" sz="2000" dirty="0" smtClean="0">
                <a:solidFill>
                  <a:srgbClr val="C00000"/>
                </a:solidFill>
                <a:latin typeface="+mn-lt"/>
              </a:rPr>
              <a:t>du </a:t>
            </a:r>
            <a:r>
              <a:rPr lang="fr-CA" sz="2000" dirty="0">
                <a:solidFill>
                  <a:srgbClr val="C00000"/>
                </a:solidFill>
                <a:latin typeface="+mn-lt"/>
              </a:rPr>
              <a:t>gaz traceur pour prédire la dispersion des nanoparticules dans un milieu de travail</a:t>
            </a:r>
          </a:p>
          <a:p>
            <a:pPr marL="0" indent="0">
              <a:buNone/>
            </a:pPr>
            <a:endParaRPr lang="fr-CA" sz="2000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fr-CA" sz="2000" b="1" dirty="0">
                <a:latin typeface="+mn-lt"/>
              </a:rPr>
              <a:t>2</a:t>
            </a:r>
            <a:r>
              <a:rPr lang="fr-CA" sz="2000" b="1" dirty="0" smtClean="0">
                <a:latin typeface="+mn-lt"/>
              </a:rPr>
              <a:t>.1 Identifier </a:t>
            </a:r>
            <a:r>
              <a:rPr lang="fr-CA" sz="2000" b="1" dirty="0">
                <a:latin typeface="+mn-lt"/>
              </a:rPr>
              <a:t>les concepts </a:t>
            </a:r>
            <a:r>
              <a:rPr lang="fr-CA" sz="2000" b="1" dirty="0" smtClean="0">
                <a:latin typeface="+mn-lt"/>
              </a:rPr>
              <a:t>importants</a:t>
            </a:r>
            <a:endParaRPr lang="fr-CA" sz="2000" b="1" dirty="0">
              <a:latin typeface="+mn-lt"/>
            </a:endParaRPr>
          </a:p>
          <a:p>
            <a:pPr marL="0" indent="0">
              <a:buNone/>
            </a:pPr>
            <a:endParaRPr lang="fr-CA" sz="2000" dirty="0" smtClean="0">
              <a:latin typeface="+mn-lt"/>
            </a:endParaRPr>
          </a:p>
          <a:p>
            <a:pPr marL="0" indent="0">
              <a:buNone/>
            </a:pPr>
            <a:r>
              <a:rPr lang="fr-CA" sz="2000" dirty="0" smtClean="0">
                <a:latin typeface="+mn-lt"/>
              </a:rPr>
              <a:t>Trois concepts…</a:t>
            </a:r>
            <a:endParaRPr lang="fr-CA" sz="2000" dirty="0">
              <a:latin typeface="+mn-lt"/>
            </a:endParaRPr>
          </a:p>
          <a:p>
            <a:pPr marL="0" indent="0">
              <a:buNone/>
            </a:pPr>
            <a:endParaRPr lang="fr-CA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7813" y="1419251"/>
            <a:ext cx="2628801" cy="2976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4529470" y="1716863"/>
            <a:ext cx="1759385" cy="3234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2052082" y="1740586"/>
            <a:ext cx="1637416" cy="2760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340242" y="3775874"/>
            <a:ext cx="334925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2400" dirty="0" smtClean="0"/>
              <a:t>Technique du gaz traceur </a:t>
            </a:r>
            <a:endParaRPr lang="fr-CA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3944679" y="3777188"/>
            <a:ext cx="210524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2400" dirty="0" smtClean="0"/>
              <a:t>Nanoparticules</a:t>
            </a:r>
            <a:endParaRPr lang="fr-CA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6288855" y="3775874"/>
            <a:ext cx="227035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2400" dirty="0" smtClean="0"/>
              <a:t>Milieu de travail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8184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4347"/>
            <a:ext cx="8229600" cy="5503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>
                <a:solidFill>
                  <a:srgbClr val="C00000"/>
                </a:solidFill>
                <a:latin typeface="+mn-lt"/>
              </a:rPr>
              <a:t>Exemple de </a:t>
            </a:r>
            <a:r>
              <a:rPr lang="fr-CA" sz="2000" dirty="0" smtClean="0">
                <a:solidFill>
                  <a:srgbClr val="C00000"/>
                </a:solidFill>
                <a:latin typeface="+mn-lt"/>
              </a:rPr>
              <a:t>sujet: Validation de la technique du gaz traceur pour prédire la dispersion des nanoparticules dans un milieu de travail</a:t>
            </a:r>
          </a:p>
          <a:p>
            <a:pPr marL="0" indent="0">
              <a:buNone/>
            </a:pPr>
            <a:endParaRPr lang="fr-CA" sz="2000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fr-CA" sz="2000" b="1" dirty="0" smtClean="0">
                <a:latin typeface="+mn-lt"/>
              </a:rPr>
              <a:t>2.2 Enrichir son vocabulaire (synonymes et traductions)</a:t>
            </a:r>
            <a:r>
              <a:rPr lang="fr-CA" sz="2000" dirty="0" smtClean="0">
                <a:latin typeface="+mn-lt"/>
              </a:rPr>
              <a:t/>
            </a:r>
            <a:br>
              <a:rPr lang="fr-CA" sz="2000" dirty="0" smtClean="0">
                <a:latin typeface="+mn-lt"/>
              </a:rPr>
            </a:br>
            <a:endParaRPr lang="fr-CA" sz="2000" dirty="0" smtClean="0">
              <a:latin typeface="+mn-lt"/>
            </a:endParaRPr>
          </a:p>
          <a:p>
            <a:pPr marL="0" indent="0">
              <a:buNone/>
            </a:pPr>
            <a:r>
              <a:rPr lang="fr-CA" sz="2000" dirty="0" smtClean="0">
                <a:latin typeface="+mn-lt"/>
              </a:rPr>
              <a:t>Outils suggérés: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Dictionnaires terminologiques: </a:t>
            </a:r>
            <a:r>
              <a:rPr lang="fr-CA" sz="2000" dirty="0" smtClean="0">
                <a:latin typeface="+mn-lt"/>
                <a:hlinkClick r:id="rId3"/>
              </a:rPr>
              <a:t>Termium</a:t>
            </a:r>
            <a:r>
              <a:rPr lang="fr-CA" sz="2000" dirty="0" smtClean="0">
                <a:latin typeface="+mn-lt"/>
              </a:rPr>
              <a:t> et </a:t>
            </a:r>
            <a:r>
              <a:rPr lang="fr-CA" sz="2000" dirty="0" smtClean="0">
                <a:latin typeface="+mn-lt"/>
                <a:hlinkClick r:id="rId4"/>
              </a:rPr>
              <a:t>Grand </a:t>
            </a:r>
            <a:r>
              <a:rPr lang="fr-CA" sz="2000" dirty="0">
                <a:latin typeface="+mn-lt"/>
                <a:hlinkClick r:id="rId4"/>
              </a:rPr>
              <a:t>dictionnaire </a:t>
            </a:r>
            <a:r>
              <a:rPr lang="fr-CA" sz="2000" dirty="0" smtClean="0">
                <a:latin typeface="+mn-lt"/>
                <a:hlinkClick r:id="rId4"/>
              </a:rPr>
              <a:t>terminologique</a:t>
            </a:r>
            <a:endParaRPr lang="fr-CA" sz="20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Vocabulaire contrôlé: </a:t>
            </a:r>
            <a:r>
              <a:rPr lang="fr-CA" sz="2000" dirty="0" err="1" smtClean="0">
                <a:latin typeface="+mn-lt"/>
              </a:rPr>
              <a:t>Compendex</a:t>
            </a:r>
            <a:r>
              <a:rPr lang="fr-CA" sz="2000" dirty="0" smtClean="0">
                <a:latin typeface="+mn-lt"/>
              </a:rPr>
              <a:t>, </a:t>
            </a:r>
            <a:r>
              <a:rPr lang="fr-CA" sz="2000" dirty="0" err="1" smtClean="0">
                <a:latin typeface="+mn-lt"/>
              </a:rPr>
              <a:t>Inspec</a:t>
            </a:r>
            <a:r>
              <a:rPr lang="fr-CA" sz="2000" dirty="0" smtClean="0">
                <a:latin typeface="+mn-lt"/>
              </a:rPr>
              <a:t>, </a:t>
            </a:r>
            <a:r>
              <a:rPr lang="fr-CA" sz="2000" dirty="0" err="1" smtClean="0">
                <a:latin typeface="+mn-lt"/>
              </a:rPr>
              <a:t>Mesh</a:t>
            </a:r>
            <a:r>
              <a:rPr lang="fr-CA" sz="2000" dirty="0" smtClean="0">
                <a:latin typeface="+mn-lt"/>
              </a:rPr>
              <a:t> (santé), etc.</a:t>
            </a:r>
            <a:endParaRPr lang="fr-CA" sz="2000" dirty="0">
              <a:latin typeface="+mn-lt"/>
            </a:endParaRPr>
          </a:p>
          <a:p>
            <a:r>
              <a:rPr lang="fr-CA" sz="2000" dirty="0" smtClean="0">
                <a:latin typeface="+mn-lt"/>
              </a:rPr>
              <a:t>Sites web</a:t>
            </a:r>
          </a:p>
          <a:p>
            <a:r>
              <a:rPr lang="fr-CA" sz="2000" dirty="0" smtClean="0">
                <a:latin typeface="+mn-lt"/>
              </a:rPr>
              <a:t>Lectures déjà effectuées</a:t>
            </a:r>
          </a:p>
          <a:p>
            <a:pPr marL="0" indent="0">
              <a:buNone/>
            </a:pPr>
            <a:endParaRPr lang="fr-CA" sz="2400" dirty="0">
              <a:latin typeface="+mn-lt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64008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2: Identifier les concepts importants et enrichir son vocabulaire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4347"/>
            <a:ext cx="8229600" cy="5503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200" b="1" dirty="0" smtClean="0">
                <a:latin typeface="+mn-lt"/>
              </a:rPr>
              <a:t>Dictionnaire terminologiques</a:t>
            </a:r>
          </a:p>
          <a:p>
            <a:pPr marL="0" indent="0">
              <a:buNone/>
            </a:pPr>
            <a:endParaRPr lang="fr-CA" sz="1100" dirty="0">
              <a:latin typeface="+mn-lt"/>
            </a:endParaRPr>
          </a:p>
          <a:p>
            <a:pPr marL="0" indent="0">
              <a:buNone/>
            </a:pPr>
            <a:r>
              <a:rPr lang="fr-CA" sz="2000" dirty="0" smtClean="0">
                <a:latin typeface="+mn-lt"/>
                <a:hlinkClick r:id="rId3"/>
              </a:rPr>
              <a:t>Termium</a:t>
            </a:r>
            <a:r>
              <a:rPr lang="fr-CA" sz="2000" dirty="0" smtClean="0">
                <a:latin typeface="+mn-lt"/>
              </a:rPr>
              <a:t> </a:t>
            </a:r>
          </a:p>
          <a:p>
            <a:r>
              <a:rPr lang="fr-CA" sz="1800" dirty="0">
                <a:latin typeface="+mn-lt"/>
              </a:rPr>
              <a:t>Banque de données terminologique gérée par le Bureau de la traduction du </a:t>
            </a:r>
            <a:r>
              <a:rPr lang="fr-CA" sz="1800" dirty="0" smtClean="0">
                <a:latin typeface="+mn-lt"/>
              </a:rPr>
              <a:t>Canada;</a:t>
            </a:r>
          </a:p>
          <a:p>
            <a:r>
              <a:rPr lang="fr-CA" sz="1800" dirty="0" smtClean="0">
                <a:latin typeface="+mn-lt"/>
              </a:rPr>
              <a:t>Propose </a:t>
            </a:r>
            <a:r>
              <a:rPr lang="fr-CA" sz="1800" dirty="0">
                <a:latin typeface="+mn-lt"/>
              </a:rPr>
              <a:t>la terminologie officielle employée au Canada, des définitions, des </a:t>
            </a:r>
            <a:r>
              <a:rPr lang="fr-CA" sz="1800" dirty="0" smtClean="0">
                <a:latin typeface="+mn-lt"/>
              </a:rPr>
              <a:t>traductions </a:t>
            </a:r>
            <a:r>
              <a:rPr lang="fr-CA" sz="1800" dirty="0">
                <a:latin typeface="+mn-lt"/>
              </a:rPr>
              <a:t>(anglais, espagnol</a:t>
            </a:r>
            <a:r>
              <a:rPr lang="fr-CA" sz="1800" dirty="0" smtClean="0">
                <a:latin typeface="+mn-lt"/>
              </a:rPr>
              <a:t>);</a:t>
            </a:r>
          </a:p>
          <a:p>
            <a:r>
              <a:rPr lang="fr-CA" sz="1800" dirty="0" smtClean="0">
                <a:latin typeface="+mn-lt"/>
              </a:rPr>
              <a:t>Dictionnaire </a:t>
            </a:r>
            <a:r>
              <a:rPr lang="fr-CA" sz="1800" dirty="0">
                <a:latin typeface="+mn-lt"/>
              </a:rPr>
              <a:t>technique et spécialisé.</a:t>
            </a:r>
            <a:endParaRPr lang="fr-CA" sz="1800" dirty="0">
              <a:latin typeface="+mn-lt"/>
              <a:hlinkClick r:id="rId4"/>
            </a:endParaRPr>
          </a:p>
          <a:p>
            <a:pPr marL="0" indent="0">
              <a:buNone/>
            </a:pPr>
            <a:endParaRPr lang="fr-CA" sz="2000" dirty="0">
              <a:latin typeface="+mn-lt"/>
              <a:hlinkClick r:id="rId4"/>
            </a:endParaRPr>
          </a:p>
          <a:p>
            <a:pPr marL="0" indent="0">
              <a:buNone/>
            </a:pPr>
            <a:r>
              <a:rPr lang="fr-CA" sz="2000" dirty="0" smtClean="0">
                <a:latin typeface="+mn-lt"/>
                <a:hlinkClick r:id="rId4"/>
              </a:rPr>
              <a:t>Grand dictionnaire terminologique</a:t>
            </a:r>
            <a:endParaRPr lang="fr-CA" sz="2000" dirty="0" smtClean="0">
              <a:latin typeface="+mn-lt"/>
            </a:endParaRPr>
          </a:p>
          <a:p>
            <a:r>
              <a:rPr lang="fr-CA" sz="1800" dirty="0">
                <a:latin typeface="+mn-lt"/>
              </a:rPr>
              <a:t>Banque de données terminologique gérée par l’Office québécois de la langue </a:t>
            </a:r>
            <a:r>
              <a:rPr lang="fr-CA" sz="1800" dirty="0" smtClean="0">
                <a:latin typeface="+mn-lt"/>
              </a:rPr>
              <a:t>française;</a:t>
            </a:r>
          </a:p>
          <a:p>
            <a:r>
              <a:rPr lang="fr-CA" sz="1800" dirty="0" smtClean="0">
                <a:latin typeface="+mn-lt"/>
              </a:rPr>
              <a:t>Propose </a:t>
            </a:r>
            <a:r>
              <a:rPr lang="fr-CA" sz="1800" dirty="0">
                <a:latin typeface="+mn-lt"/>
              </a:rPr>
              <a:t>la terminologie officielle employée au Québec, des définitions et des traductions en anglais (voire en espagnol, italien, portugais, etc</a:t>
            </a:r>
            <a:r>
              <a:rPr lang="fr-CA" sz="1800" dirty="0" smtClean="0">
                <a:latin typeface="+mn-lt"/>
              </a:rPr>
              <a:t>.);</a:t>
            </a:r>
          </a:p>
          <a:p>
            <a:r>
              <a:rPr lang="fr-CA" sz="1800" dirty="0" smtClean="0">
                <a:latin typeface="+mn-lt"/>
              </a:rPr>
              <a:t>Dictionnaire </a:t>
            </a:r>
            <a:r>
              <a:rPr lang="fr-CA" sz="1800" dirty="0">
                <a:latin typeface="+mn-lt"/>
              </a:rPr>
              <a:t>technique et spécialisé.</a:t>
            </a:r>
          </a:p>
          <a:p>
            <a:pPr marL="0" indent="0">
              <a:buNone/>
            </a:pPr>
            <a:endParaRPr lang="fr-CA" sz="2000" dirty="0" smtClean="0">
              <a:latin typeface="+mn-lt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82296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2: Identifier les concepts importants et enrichir son vocabulaire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Processus de la recherche documentaire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9662" y="956740"/>
            <a:ext cx="6317329" cy="5734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Définir </a:t>
            </a:r>
            <a:r>
              <a:rPr lang="fr-CA" sz="2000" dirty="0"/>
              <a:t>son </a:t>
            </a:r>
            <a:r>
              <a:rPr lang="fr-CA" sz="2000" dirty="0" smtClean="0"/>
              <a:t>sujet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</a:t>
            </a:r>
            <a:r>
              <a:rPr lang="fr-CA" sz="2000" dirty="0"/>
              <a:t>les concepts </a:t>
            </a:r>
            <a:r>
              <a:rPr lang="fr-CA" sz="2000" dirty="0" smtClean="0"/>
              <a:t>importants et </a:t>
            </a:r>
            <a:br>
              <a:rPr lang="fr-CA" sz="2000" dirty="0" smtClean="0"/>
            </a:br>
            <a:r>
              <a:rPr lang="fr-CA" sz="2000" dirty="0" smtClean="0"/>
              <a:t>enrichir son vocabulaire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b="1" dirty="0" smtClean="0">
                <a:solidFill>
                  <a:srgbClr val="C00000"/>
                </a:solidFill>
              </a:rPr>
              <a:t>Faire </a:t>
            </a:r>
            <a:r>
              <a:rPr lang="fr-CA" sz="2000" b="1" dirty="0">
                <a:solidFill>
                  <a:srgbClr val="C00000"/>
                </a:solidFill>
              </a:rPr>
              <a:t>un plan de concepts et </a:t>
            </a:r>
            <a:r>
              <a:rPr lang="fr-CA" sz="2000" b="1" dirty="0" smtClean="0">
                <a:solidFill>
                  <a:srgbClr val="C00000"/>
                </a:solidFill>
              </a:rPr>
              <a:t/>
            </a:r>
            <a:br>
              <a:rPr lang="fr-CA" sz="2000" b="1" dirty="0" smtClean="0">
                <a:solidFill>
                  <a:srgbClr val="C00000"/>
                </a:solidFill>
              </a:rPr>
            </a:br>
            <a:r>
              <a:rPr lang="fr-CA" sz="2000" b="1" dirty="0" smtClean="0">
                <a:solidFill>
                  <a:srgbClr val="C00000"/>
                </a:solidFill>
              </a:rPr>
              <a:t>formuler une première équation de recherche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les outils </a:t>
            </a:r>
            <a:r>
              <a:rPr lang="fr-CA" sz="2000" dirty="0"/>
              <a:t>de </a:t>
            </a:r>
            <a:r>
              <a:rPr lang="fr-CA" sz="2000" dirty="0" smtClean="0"/>
              <a:t>recherche à consulter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plusieurs </a:t>
            </a:r>
            <a:r>
              <a:rPr lang="fr-CA" sz="2000" dirty="0" smtClean="0"/>
              <a:t>recherches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Évaluer </a:t>
            </a:r>
            <a:r>
              <a:rPr lang="fr-CA" sz="2000" dirty="0"/>
              <a:t>les </a:t>
            </a:r>
            <a:r>
              <a:rPr lang="fr-CA" sz="2000" dirty="0" smtClean="0"/>
              <a:t>résultats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Utiliser l’information</a:t>
            </a:r>
            <a:endParaRPr lang="fr-CA" sz="20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4" name="Flèche vers le bas 13"/>
          <p:cNvSpPr/>
          <p:nvPr/>
        </p:nvSpPr>
        <p:spPr>
          <a:xfrm>
            <a:off x="3298074" y="140341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bas 14"/>
          <p:cNvSpPr/>
          <p:nvPr/>
        </p:nvSpPr>
        <p:spPr>
          <a:xfrm>
            <a:off x="3298074" y="2434147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3302658" y="3464878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vers le bas 21"/>
          <p:cNvSpPr/>
          <p:nvPr/>
        </p:nvSpPr>
        <p:spPr>
          <a:xfrm>
            <a:off x="3302658" y="4311541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vers le bas 22"/>
          <p:cNvSpPr/>
          <p:nvPr/>
        </p:nvSpPr>
        <p:spPr>
          <a:xfrm>
            <a:off x="3298074" y="5016501"/>
            <a:ext cx="249810" cy="381000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>
            <a:off x="3302658" y="578675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50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4347"/>
            <a:ext cx="8229600" cy="5503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>
                <a:solidFill>
                  <a:srgbClr val="C00000"/>
                </a:solidFill>
                <a:latin typeface="+mn-lt"/>
              </a:rPr>
              <a:t>Exemple de </a:t>
            </a:r>
            <a:r>
              <a:rPr lang="fr-CA" sz="2000" dirty="0" smtClean="0">
                <a:solidFill>
                  <a:srgbClr val="C00000"/>
                </a:solidFill>
                <a:latin typeface="+mn-lt"/>
              </a:rPr>
              <a:t>sujet: Validation de la technique du gaz traceur pour prédire la dispersion des nanoparticules dans un milieu de travail</a:t>
            </a:r>
          </a:p>
          <a:p>
            <a:pPr marL="0" indent="0">
              <a:buNone/>
            </a:pPr>
            <a:endParaRPr lang="fr-CA" sz="1400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fr-CA" sz="2000" b="1" dirty="0" smtClean="0">
                <a:latin typeface="+mn-lt"/>
              </a:rPr>
              <a:t>3.1 Faire un plan de concept</a:t>
            </a:r>
          </a:p>
          <a:p>
            <a:pPr marL="0" indent="0">
              <a:buNone/>
            </a:pPr>
            <a:endParaRPr lang="fr-CA" sz="2200" dirty="0">
              <a:latin typeface="+mn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27038"/>
              </p:ext>
            </p:extLst>
          </p:nvPr>
        </p:nvGraphicFramePr>
        <p:xfrm>
          <a:off x="733647" y="2843532"/>
          <a:ext cx="2334459" cy="330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34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Technique</a:t>
                      </a:r>
                      <a:r>
                        <a:rPr lang="fr-FR" sz="1600" baseline="0" dirty="0" smtClean="0"/>
                        <a:t> du gaz traceur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1" dirty="0" smtClean="0"/>
                        <a:t>Tracer </a:t>
                      </a:r>
                      <a:r>
                        <a:rPr lang="fr-CA" sz="1600" i="1" dirty="0" err="1" smtClean="0"/>
                        <a:t>gas</a:t>
                      </a:r>
                      <a:r>
                        <a:rPr lang="fr-CA" sz="1600" i="1" dirty="0" smtClean="0"/>
                        <a:t> technique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1" dirty="0" err="1" smtClean="0"/>
                        <a:t>Search</a:t>
                      </a:r>
                      <a:r>
                        <a:rPr lang="fr-CA" sz="1600" i="1" dirty="0" smtClean="0"/>
                        <a:t> </a:t>
                      </a:r>
                      <a:r>
                        <a:rPr lang="fr-CA" sz="1600" i="1" dirty="0" err="1" smtClean="0"/>
                        <a:t>gas</a:t>
                      </a:r>
                      <a:r>
                        <a:rPr lang="fr-CA" sz="1600" i="1" dirty="0" smtClean="0"/>
                        <a:t> technique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605183"/>
              </p:ext>
            </p:extLst>
          </p:nvPr>
        </p:nvGraphicFramePr>
        <p:xfrm>
          <a:off x="3068106" y="2843532"/>
          <a:ext cx="2543943" cy="330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4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Nanoparticules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Nano-particules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Particules nanométriques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i="1" dirty="0" err="1" smtClean="0"/>
                        <a:t>Nanoparticles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i="1" dirty="0" err="1" smtClean="0"/>
                        <a:t>Nanoscale</a:t>
                      </a:r>
                      <a:r>
                        <a:rPr lang="fr-CA" sz="1600" i="1" baseline="0" dirty="0" smtClean="0"/>
                        <a:t> </a:t>
                      </a:r>
                      <a:r>
                        <a:rPr lang="fr-CA" sz="1600" i="1" baseline="0" dirty="0" err="1" smtClean="0"/>
                        <a:t>particles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i="1" dirty="0" err="1" smtClean="0"/>
                        <a:t>Nanosize</a:t>
                      </a:r>
                      <a:r>
                        <a:rPr lang="fr-CA" sz="1600" i="1" baseline="0" dirty="0" smtClean="0"/>
                        <a:t> </a:t>
                      </a:r>
                      <a:r>
                        <a:rPr lang="fr-CA" sz="1600" i="1" baseline="0" dirty="0" err="1" smtClean="0"/>
                        <a:t>particles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i="1" dirty="0" err="1" smtClean="0"/>
                        <a:t>Nanometric</a:t>
                      </a:r>
                      <a:r>
                        <a:rPr lang="fr-CA" sz="1600" i="1" baseline="0" dirty="0" smtClean="0"/>
                        <a:t> </a:t>
                      </a:r>
                      <a:r>
                        <a:rPr lang="fr-CA" sz="1600" i="1" baseline="0" dirty="0" err="1" smtClean="0"/>
                        <a:t>particles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i="0" dirty="0" smtClean="0"/>
                        <a:t>Etc.</a:t>
                      </a:r>
                      <a:endParaRPr lang="fr-CA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50738"/>
              </p:ext>
            </p:extLst>
          </p:nvPr>
        </p:nvGraphicFramePr>
        <p:xfrm>
          <a:off x="5612049" y="2843532"/>
          <a:ext cx="2304256" cy="329389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17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Milieu</a:t>
                      </a:r>
                      <a:r>
                        <a:rPr lang="fr-FR" sz="1600" baseline="0" dirty="0" smtClean="0"/>
                        <a:t> de travail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r>
                        <a:rPr lang="fr-CA" sz="1600" i="0" dirty="0" smtClean="0"/>
                        <a:t>Environnement de travail</a:t>
                      </a:r>
                      <a:endParaRPr lang="fr-CA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r>
                        <a:rPr lang="fr-CA" sz="1600" i="0" dirty="0" smtClean="0"/>
                        <a:t>Milieu industriel</a:t>
                      </a:r>
                      <a:endParaRPr lang="fr-CA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r>
                        <a:rPr lang="fr-CA" sz="1600" i="1" dirty="0" err="1" smtClean="0"/>
                        <a:t>Workplace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r>
                        <a:rPr lang="fr-CA" sz="1600" i="1" dirty="0" err="1" smtClean="0"/>
                        <a:t>Work</a:t>
                      </a:r>
                      <a:r>
                        <a:rPr lang="fr-CA" sz="1600" i="1" dirty="0" smtClean="0"/>
                        <a:t> </a:t>
                      </a:r>
                      <a:r>
                        <a:rPr lang="fr-CA" sz="1600" i="1" dirty="0" err="1" smtClean="0"/>
                        <a:t>environment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r>
                        <a:rPr lang="fr-CA" sz="1600" i="1" dirty="0" smtClean="0"/>
                        <a:t>Job </a:t>
                      </a:r>
                      <a:r>
                        <a:rPr lang="fr-CA" sz="1600" i="1" dirty="0" err="1" smtClean="0"/>
                        <a:t>environment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r>
                        <a:rPr lang="fr-CA" sz="1600" i="1" dirty="0" err="1" smtClean="0"/>
                        <a:t>Employment</a:t>
                      </a:r>
                      <a:r>
                        <a:rPr lang="fr-CA" sz="1600" i="1" dirty="0" smtClean="0"/>
                        <a:t> </a:t>
                      </a:r>
                      <a:r>
                        <a:rPr lang="fr-CA" sz="1600" i="1" dirty="0" err="1" smtClean="0"/>
                        <a:t>environment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1" dirty="0" err="1" smtClean="0"/>
                        <a:t>Occupational</a:t>
                      </a:r>
                      <a:r>
                        <a:rPr lang="fr-CA" sz="1600" i="1" dirty="0" smtClean="0"/>
                        <a:t> setting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Etc.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4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457200" y="1446029"/>
            <a:ext cx="8229600" cy="5156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 smtClean="0">
                <a:latin typeface="+mn-lt"/>
              </a:rPr>
              <a:t>Réalisez un plan de concept pour votre sujet de recherche.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 smtClean="0">
                <a:latin typeface="+mn-lt"/>
              </a:rPr>
              <a:t>Identifiez les concepts dans votre sujet de recherche;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 smtClean="0">
                <a:latin typeface="+mn-lt"/>
              </a:rPr>
              <a:t>Trouvez les traductions et synonymes pour chacun de ces concepts à l’aide de…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fr-CA" sz="2000" dirty="0" err="1" smtClean="0">
                <a:latin typeface="+mn-lt"/>
              </a:rPr>
              <a:t>Termium</a:t>
            </a:r>
            <a:endParaRPr lang="fr-CA" sz="2000" dirty="0" smtClean="0">
              <a:latin typeface="+mn-lt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fr-CA" sz="2000" dirty="0" smtClean="0">
                <a:latin typeface="+mn-lt"/>
              </a:rPr>
              <a:t>Grand dictionnaire terminologique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 smtClean="0">
                <a:latin typeface="+mn-lt"/>
              </a:rPr>
              <a:t>Inscrivez les dans un plan de concept (tableau).</a:t>
            </a:r>
          </a:p>
          <a:p>
            <a:pPr marL="0" indent="0">
              <a:buNone/>
            </a:pPr>
            <a:endParaRPr lang="fr-CA" sz="2400" dirty="0">
              <a:latin typeface="+mn-lt"/>
            </a:endParaRP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Durée: 10 min.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609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Mise en pratique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4732"/>
            <a:ext cx="8229600" cy="544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 smtClean="0">
                <a:latin typeface="+mn-lt"/>
              </a:rPr>
              <a:t>3.2 Formuler une première équation de recherche</a:t>
            </a:r>
          </a:p>
          <a:p>
            <a:pPr marL="0" indent="0">
              <a:buNone/>
            </a:pPr>
            <a:endParaRPr lang="fr-CA" sz="1200" dirty="0">
              <a:latin typeface="+mn-lt"/>
            </a:endParaRPr>
          </a:p>
          <a:p>
            <a:pPr marL="109728" indent="0">
              <a:buNone/>
            </a:pPr>
            <a:r>
              <a:rPr lang="fr-CA" sz="2000" b="1" dirty="0" smtClean="0">
                <a:latin typeface="+mn-lt"/>
              </a:rPr>
              <a:t>ET/AND  </a:t>
            </a:r>
            <a:r>
              <a:rPr lang="fr-CA" sz="2000" dirty="0" smtClean="0">
                <a:latin typeface="+mn-lt"/>
                <a:sym typeface="Symbol"/>
              </a:rPr>
              <a:t> </a:t>
            </a:r>
            <a:r>
              <a:rPr lang="fr-CA" sz="2000" dirty="0">
                <a:latin typeface="+mn-lt"/>
              </a:rPr>
              <a:t>pour ajouter un </a:t>
            </a:r>
            <a:r>
              <a:rPr lang="fr-CA" sz="2000" dirty="0" smtClean="0">
                <a:latin typeface="+mn-lt"/>
              </a:rPr>
              <a:t>concept (généralement, l’opérateur par défaut)          </a:t>
            </a:r>
            <a:r>
              <a:rPr lang="fr-CA" sz="2000" dirty="0">
                <a:latin typeface="+mn-lt"/>
              </a:rPr>
              <a:t/>
            </a:r>
            <a:br>
              <a:rPr lang="fr-CA" sz="2000" dirty="0">
                <a:latin typeface="+mn-lt"/>
              </a:rPr>
            </a:br>
            <a:r>
              <a:rPr lang="fr-CA" sz="2000" dirty="0" smtClean="0">
                <a:latin typeface="+mn-lt"/>
              </a:rPr>
              <a:t>		</a:t>
            </a:r>
            <a:r>
              <a:rPr lang="fr-CA" sz="2000" dirty="0" smtClean="0">
                <a:solidFill>
                  <a:schemeClr val="accent2"/>
                </a:solidFill>
                <a:latin typeface="+mn-lt"/>
              </a:rPr>
              <a:t>Tracer </a:t>
            </a:r>
            <a:r>
              <a:rPr lang="fr-CA" sz="2000" b="1" dirty="0">
                <a:solidFill>
                  <a:schemeClr val="accent2"/>
                </a:solidFill>
                <a:latin typeface="+mn-lt"/>
              </a:rPr>
              <a:t>AND</a:t>
            </a:r>
            <a:r>
              <a:rPr lang="fr-CA" sz="20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fr-CA" sz="2000" dirty="0" err="1" smtClean="0">
                <a:solidFill>
                  <a:schemeClr val="accent2"/>
                </a:solidFill>
                <a:latin typeface="+mn-lt"/>
              </a:rPr>
              <a:t>gas</a:t>
            </a:r>
            <a:endParaRPr lang="fr-CA" sz="1600" dirty="0">
              <a:latin typeface="+mn-lt"/>
            </a:endParaRPr>
          </a:p>
          <a:p>
            <a:pPr marL="109728" indent="0">
              <a:buNone/>
            </a:pPr>
            <a:endParaRPr lang="fr-CA" sz="20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367" y="3280732"/>
            <a:ext cx="4369980" cy="277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913321" y="4458586"/>
            <a:ext cx="87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/>
              <a:t>tracer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5330456" y="4458586"/>
            <a:ext cx="87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 smtClean="0"/>
              <a:t>gas</a:t>
            </a:r>
            <a:endParaRPr lang="fr-CA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7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4732"/>
            <a:ext cx="8229600" cy="544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>
                <a:latin typeface="+mn-lt"/>
              </a:rPr>
              <a:t>3.2 Formuler une première équation de recherche</a:t>
            </a:r>
          </a:p>
          <a:p>
            <a:pPr marL="109728" indent="0">
              <a:buNone/>
            </a:pPr>
            <a:endParaRPr lang="fr-CA" sz="1200" dirty="0">
              <a:latin typeface="+mn-lt"/>
            </a:endParaRPr>
          </a:p>
          <a:p>
            <a:pPr marL="109728" indent="0">
              <a:buNone/>
            </a:pPr>
            <a:r>
              <a:rPr lang="fr-CA" sz="2000" b="1" dirty="0">
                <a:latin typeface="+mn-lt"/>
              </a:rPr>
              <a:t>OU/OR</a:t>
            </a:r>
            <a:r>
              <a:rPr lang="fr-CA" sz="2000" dirty="0">
                <a:latin typeface="+mn-lt"/>
              </a:rPr>
              <a:t>    </a:t>
            </a:r>
            <a:r>
              <a:rPr lang="fr-CA" sz="2000" dirty="0" smtClean="0">
                <a:latin typeface="+mn-lt"/>
                <a:sym typeface="Symbol"/>
              </a:rPr>
              <a:t> </a:t>
            </a:r>
            <a:r>
              <a:rPr lang="fr-CA" sz="2000" dirty="0">
                <a:latin typeface="+mn-lt"/>
              </a:rPr>
              <a:t>pour préciser des </a:t>
            </a:r>
            <a:r>
              <a:rPr lang="fr-CA" sz="2000" dirty="0" smtClean="0">
                <a:latin typeface="+mn-lt"/>
              </a:rPr>
              <a:t>équivalences, des synonymes</a:t>
            </a:r>
            <a:r>
              <a:rPr lang="fr-CA" sz="2000" dirty="0">
                <a:latin typeface="+mn-lt"/>
              </a:rPr>
              <a:t/>
            </a:r>
            <a:br>
              <a:rPr lang="fr-CA" sz="2000" dirty="0">
                <a:latin typeface="+mn-lt"/>
              </a:rPr>
            </a:br>
            <a:r>
              <a:rPr lang="fr-CA" sz="2000" dirty="0">
                <a:latin typeface="+mn-lt"/>
              </a:rPr>
              <a:t>	         </a:t>
            </a:r>
            <a:r>
              <a:rPr lang="fr-CA" sz="2000" dirty="0" smtClean="0">
                <a:solidFill>
                  <a:schemeClr val="accent2"/>
                </a:solidFill>
                <a:latin typeface="+mn-lt"/>
              </a:rPr>
              <a:t>Technique </a:t>
            </a:r>
            <a:r>
              <a:rPr lang="fr-CA" sz="2000" b="1" dirty="0">
                <a:solidFill>
                  <a:schemeClr val="accent2"/>
                </a:solidFill>
                <a:latin typeface="+mn-lt"/>
              </a:rPr>
              <a:t>OR</a:t>
            </a:r>
            <a:r>
              <a:rPr lang="fr-CA" sz="20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fr-CA" sz="2000" dirty="0" err="1" smtClean="0">
                <a:solidFill>
                  <a:schemeClr val="accent2"/>
                </a:solidFill>
                <a:latin typeface="+mn-lt"/>
              </a:rPr>
              <a:t>method</a:t>
            </a:r>
            <a:endParaRPr lang="fr-CA" sz="2000" dirty="0" smtClean="0">
              <a:solidFill>
                <a:schemeClr val="accent2"/>
              </a:solidFill>
              <a:latin typeface="+mn-lt"/>
            </a:endParaRPr>
          </a:p>
          <a:p>
            <a:pPr marL="109728" indent="0">
              <a:buNone/>
            </a:pPr>
            <a:endParaRPr lang="fr-CA" sz="2000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386" y="3179137"/>
            <a:ext cx="4256293" cy="27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711303" y="4334655"/>
            <a:ext cx="1286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/>
              <a:t>technique</a:t>
            </a:r>
            <a:endParaRPr lang="fr-CA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5213498" y="4350044"/>
            <a:ext cx="119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 smtClean="0"/>
              <a:t>method</a:t>
            </a:r>
            <a:endParaRPr lang="fr-CA" sz="20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7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4732"/>
            <a:ext cx="8229600" cy="544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>
                <a:latin typeface="+mn-lt"/>
              </a:rPr>
              <a:t>3.2 Formuler une première équation de recherche</a:t>
            </a:r>
          </a:p>
          <a:p>
            <a:pPr marL="109728" indent="0">
              <a:buNone/>
            </a:pPr>
            <a:endParaRPr lang="fr-CA" sz="1200" dirty="0" smtClean="0">
              <a:solidFill>
                <a:schemeClr val="accent2"/>
              </a:solidFill>
              <a:latin typeface="+mn-lt"/>
            </a:endParaRPr>
          </a:p>
          <a:p>
            <a:pPr marL="109728" lvl="0" indent="0">
              <a:buNone/>
            </a:pPr>
            <a:r>
              <a:rPr lang="fr-CA" sz="2000" b="1" dirty="0">
                <a:solidFill>
                  <a:prstClr val="black"/>
                </a:solidFill>
                <a:latin typeface="Calibri"/>
              </a:rPr>
              <a:t>SAUF/NOT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CA" sz="2000" dirty="0">
                <a:solidFill>
                  <a:prstClr val="black"/>
                </a:solidFill>
                <a:latin typeface="Calibri"/>
                <a:sym typeface="Symbol"/>
              </a:rPr>
              <a:t> pour exclure un terme de la recherche; à utiliser avec 				précautions</a:t>
            </a:r>
            <a:br>
              <a:rPr lang="fr-CA" sz="2000" dirty="0">
                <a:solidFill>
                  <a:prstClr val="black"/>
                </a:solidFill>
                <a:latin typeface="Calibri"/>
                <a:sym typeface="Symbol"/>
              </a:rPr>
            </a:br>
            <a:r>
              <a:rPr lang="fr-CA" sz="2000" dirty="0">
                <a:solidFill>
                  <a:prstClr val="black"/>
                </a:solidFill>
                <a:latin typeface="Calibri"/>
                <a:sym typeface="Symbol"/>
              </a:rPr>
              <a:t>		</a:t>
            </a:r>
            <a:r>
              <a:rPr lang="fr-CA" sz="2000" dirty="0" err="1">
                <a:solidFill>
                  <a:srgbClr val="C0504D"/>
                </a:solidFill>
                <a:latin typeface="Calibri"/>
                <a:sym typeface="Symbol"/>
              </a:rPr>
              <a:t>Gas</a:t>
            </a:r>
            <a:r>
              <a:rPr lang="fr-CA" sz="2000" dirty="0">
                <a:solidFill>
                  <a:srgbClr val="C0504D"/>
                </a:solidFill>
                <a:latin typeface="Calibri"/>
                <a:sym typeface="Symbol"/>
              </a:rPr>
              <a:t> </a:t>
            </a:r>
            <a:r>
              <a:rPr lang="fr-CA" sz="2000" b="1" dirty="0">
                <a:solidFill>
                  <a:srgbClr val="C0504D"/>
                </a:solidFill>
                <a:latin typeface="Calibri"/>
                <a:sym typeface="Symbol"/>
              </a:rPr>
              <a:t>NOT</a:t>
            </a:r>
            <a:r>
              <a:rPr lang="fr-CA" sz="2000" dirty="0">
                <a:solidFill>
                  <a:srgbClr val="C0504D"/>
                </a:solidFill>
                <a:latin typeface="Calibri"/>
                <a:sym typeface="Symbol"/>
              </a:rPr>
              <a:t> </a:t>
            </a:r>
            <a:r>
              <a:rPr lang="fr-CA" sz="2000" dirty="0" err="1" smtClean="0">
                <a:solidFill>
                  <a:srgbClr val="C0504D"/>
                </a:solidFill>
                <a:latin typeface="Calibri"/>
                <a:sym typeface="Symbol"/>
              </a:rPr>
              <a:t>methane</a:t>
            </a:r>
            <a:endParaRPr lang="fr-CA" sz="2000" dirty="0">
              <a:solidFill>
                <a:srgbClr val="C0504D"/>
              </a:solidFill>
              <a:latin typeface="Calibri"/>
              <a:sym typeface="Symbol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58" y="3220020"/>
            <a:ext cx="4360458" cy="2693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945219" y="4366913"/>
            <a:ext cx="786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 smtClean="0"/>
              <a:t>gas</a:t>
            </a:r>
            <a:endParaRPr lang="fr-CA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4997302" y="4394623"/>
            <a:ext cx="1169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 smtClean="0"/>
              <a:t>methane</a:t>
            </a:r>
            <a:endParaRPr lang="fr-CA" sz="20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7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4732"/>
            <a:ext cx="8229600" cy="544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>
                <a:latin typeface="+mn-lt"/>
              </a:rPr>
              <a:t>3.2 Formuler une première équation de recherche</a:t>
            </a:r>
          </a:p>
          <a:p>
            <a:pPr marL="0" indent="0">
              <a:buNone/>
            </a:pPr>
            <a:endParaRPr lang="fr-CA" sz="1200" dirty="0">
              <a:latin typeface="+mn-lt"/>
            </a:endParaRPr>
          </a:p>
          <a:p>
            <a:pPr marL="109728" indent="0">
              <a:buNone/>
            </a:pPr>
            <a:r>
              <a:rPr lang="fr-CA" sz="2000" b="1" dirty="0" smtClean="0">
                <a:latin typeface="+mn-lt"/>
              </a:rPr>
              <a:t>ET/AND  </a:t>
            </a:r>
            <a:r>
              <a:rPr lang="fr-CA" sz="2000" dirty="0" smtClean="0">
                <a:latin typeface="+mn-lt"/>
                <a:sym typeface="Symbol"/>
              </a:rPr>
              <a:t> </a:t>
            </a:r>
            <a:r>
              <a:rPr lang="fr-CA" sz="2000" dirty="0">
                <a:latin typeface="+mn-lt"/>
              </a:rPr>
              <a:t>pour ajouter un </a:t>
            </a:r>
            <a:r>
              <a:rPr lang="fr-CA" sz="2000" dirty="0" smtClean="0">
                <a:latin typeface="+mn-lt"/>
              </a:rPr>
              <a:t>concept (généralement, l’opérateur par défaut)          </a:t>
            </a:r>
            <a:r>
              <a:rPr lang="fr-CA" sz="2000" dirty="0">
                <a:latin typeface="+mn-lt"/>
              </a:rPr>
              <a:t/>
            </a:r>
            <a:br>
              <a:rPr lang="fr-CA" sz="2000" dirty="0">
                <a:latin typeface="+mn-lt"/>
              </a:rPr>
            </a:br>
            <a:r>
              <a:rPr lang="fr-CA" sz="2000" dirty="0" smtClean="0">
                <a:latin typeface="+mn-lt"/>
              </a:rPr>
              <a:t>		</a:t>
            </a:r>
            <a:r>
              <a:rPr lang="fr-CA" sz="2000" dirty="0" smtClean="0">
                <a:solidFill>
                  <a:schemeClr val="accent2"/>
                </a:solidFill>
                <a:latin typeface="+mn-lt"/>
              </a:rPr>
              <a:t>Tracer </a:t>
            </a:r>
            <a:r>
              <a:rPr lang="fr-CA" sz="2000" b="1" dirty="0">
                <a:solidFill>
                  <a:schemeClr val="accent2"/>
                </a:solidFill>
                <a:latin typeface="+mn-lt"/>
              </a:rPr>
              <a:t>AND</a:t>
            </a:r>
            <a:r>
              <a:rPr lang="fr-CA" sz="20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fr-CA" sz="2000" dirty="0" err="1" smtClean="0">
                <a:solidFill>
                  <a:schemeClr val="accent2"/>
                </a:solidFill>
                <a:latin typeface="+mn-lt"/>
              </a:rPr>
              <a:t>gas</a:t>
            </a:r>
            <a:endParaRPr lang="fr-CA" sz="2000" dirty="0">
              <a:solidFill>
                <a:schemeClr val="accent2"/>
              </a:solidFill>
              <a:latin typeface="+mn-lt"/>
            </a:endParaRPr>
          </a:p>
          <a:p>
            <a:pPr marL="109728" indent="0">
              <a:buNone/>
            </a:pPr>
            <a:endParaRPr lang="fr-CA" sz="1600" dirty="0">
              <a:latin typeface="+mn-lt"/>
            </a:endParaRPr>
          </a:p>
          <a:p>
            <a:pPr marL="109728" indent="0">
              <a:buNone/>
            </a:pPr>
            <a:r>
              <a:rPr lang="fr-CA" sz="2000" b="1" dirty="0">
                <a:latin typeface="+mn-lt"/>
              </a:rPr>
              <a:t>OU/OR</a:t>
            </a:r>
            <a:r>
              <a:rPr lang="fr-CA" sz="2000" dirty="0">
                <a:latin typeface="+mn-lt"/>
              </a:rPr>
              <a:t>    </a:t>
            </a:r>
            <a:r>
              <a:rPr lang="fr-CA" sz="2000" dirty="0" smtClean="0">
                <a:latin typeface="+mn-lt"/>
                <a:sym typeface="Symbol"/>
              </a:rPr>
              <a:t> </a:t>
            </a:r>
            <a:r>
              <a:rPr lang="fr-CA" sz="2000" dirty="0">
                <a:latin typeface="+mn-lt"/>
              </a:rPr>
              <a:t>pour préciser des équivalences</a:t>
            </a:r>
            <a:br>
              <a:rPr lang="fr-CA" sz="2000" dirty="0">
                <a:latin typeface="+mn-lt"/>
              </a:rPr>
            </a:br>
            <a:r>
              <a:rPr lang="fr-CA" sz="2000" dirty="0">
                <a:latin typeface="+mn-lt"/>
              </a:rPr>
              <a:t>	         </a:t>
            </a:r>
            <a:r>
              <a:rPr lang="fr-CA" sz="2000" dirty="0" smtClean="0">
                <a:solidFill>
                  <a:schemeClr val="accent2"/>
                </a:solidFill>
                <a:latin typeface="+mn-lt"/>
              </a:rPr>
              <a:t>Technique </a:t>
            </a:r>
            <a:r>
              <a:rPr lang="fr-CA" sz="2000" b="1" dirty="0">
                <a:solidFill>
                  <a:schemeClr val="accent2"/>
                </a:solidFill>
                <a:latin typeface="+mn-lt"/>
              </a:rPr>
              <a:t>OR</a:t>
            </a:r>
            <a:r>
              <a:rPr lang="fr-CA" sz="20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fr-CA" sz="2000" dirty="0" err="1" smtClean="0">
                <a:solidFill>
                  <a:schemeClr val="accent2"/>
                </a:solidFill>
                <a:latin typeface="+mn-lt"/>
              </a:rPr>
              <a:t>method</a:t>
            </a:r>
            <a:endParaRPr lang="fr-CA" sz="2000" dirty="0" smtClean="0">
              <a:solidFill>
                <a:schemeClr val="accent2"/>
              </a:solidFill>
              <a:latin typeface="+mn-lt"/>
            </a:endParaRPr>
          </a:p>
          <a:p>
            <a:pPr marL="109728" indent="0">
              <a:buNone/>
            </a:pPr>
            <a:endParaRPr lang="fr-CA" sz="2000" dirty="0" smtClean="0">
              <a:solidFill>
                <a:schemeClr val="accent2"/>
              </a:solidFill>
              <a:latin typeface="+mn-lt"/>
            </a:endParaRPr>
          </a:p>
          <a:p>
            <a:pPr marL="109728" lvl="0" indent="0">
              <a:buNone/>
            </a:pPr>
            <a:r>
              <a:rPr lang="fr-CA" sz="2000" b="1" dirty="0">
                <a:solidFill>
                  <a:prstClr val="black"/>
                </a:solidFill>
                <a:latin typeface="Calibri"/>
              </a:rPr>
              <a:t>SAUF/NOT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CA" sz="2000" dirty="0">
                <a:solidFill>
                  <a:prstClr val="black"/>
                </a:solidFill>
                <a:latin typeface="Calibri"/>
                <a:sym typeface="Symbol"/>
              </a:rPr>
              <a:t> pour exclure un terme de la recherche; à utiliser avec 				précautions</a:t>
            </a:r>
            <a:br>
              <a:rPr lang="fr-CA" sz="2000" dirty="0">
                <a:solidFill>
                  <a:prstClr val="black"/>
                </a:solidFill>
                <a:latin typeface="Calibri"/>
                <a:sym typeface="Symbol"/>
              </a:rPr>
            </a:br>
            <a:r>
              <a:rPr lang="fr-CA" sz="2000" dirty="0">
                <a:solidFill>
                  <a:prstClr val="black"/>
                </a:solidFill>
                <a:latin typeface="Calibri"/>
                <a:sym typeface="Symbol"/>
              </a:rPr>
              <a:t>		</a:t>
            </a:r>
            <a:r>
              <a:rPr lang="fr-CA" sz="2000" dirty="0" err="1">
                <a:solidFill>
                  <a:srgbClr val="C0504D"/>
                </a:solidFill>
                <a:latin typeface="Calibri"/>
                <a:sym typeface="Symbol"/>
              </a:rPr>
              <a:t>Gas</a:t>
            </a:r>
            <a:r>
              <a:rPr lang="fr-CA" sz="2000" dirty="0">
                <a:solidFill>
                  <a:srgbClr val="C0504D"/>
                </a:solidFill>
                <a:latin typeface="Calibri"/>
                <a:sym typeface="Symbol"/>
              </a:rPr>
              <a:t> </a:t>
            </a:r>
            <a:r>
              <a:rPr lang="fr-CA" sz="2000" b="1" dirty="0">
                <a:solidFill>
                  <a:srgbClr val="C0504D"/>
                </a:solidFill>
                <a:latin typeface="Calibri"/>
                <a:sym typeface="Symbol"/>
              </a:rPr>
              <a:t>NOT</a:t>
            </a:r>
            <a:r>
              <a:rPr lang="fr-CA" sz="2000" dirty="0">
                <a:solidFill>
                  <a:srgbClr val="C0504D"/>
                </a:solidFill>
                <a:latin typeface="Calibri"/>
                <a:sym typeface="Symbol"/>
              </a:rPr>
              <a:t> </a:t>
            </a:r>
            <a:r>
              <a:rPr lang="fr-CA" sz="2000" dirty="0" err="1">
                <a:solidFill>
                  <a:srgbClr val="C0504D"/>
                </a:solidFill>
                <a:latin typeface="Calibri"/>
                <a:sym typeface="Symbol"/>
              </a:rPr>
              <a:t>methane</a:t>
            </a:r>
            <a:endParaRPr lang="fr-CA" sz="2000" dirty="0">
              <a:solidFill>
                <a:srgbClr val="C0504D"/>
              </a:solidFill>
              <a:latin typeface="Calibri"/>
              <a:sym typeface="Symbol"/>
            </a:endParaRPr>
          </a:p>
          <a:p>
            <a:pPr marL="109728" lvl="0" indent="0">
              <a:buNone/>
            </a:pPr>
            <a:endParaRPr lang="fr-CA" sz="1600" dirty="0">
              <a:solidFill>
                <a:srgbClr val="C0504D"/>
              </a:solidFill>
              <a:latin typeface="Calibri"/>
              <a:sym typeface="Symbol"/>
            </a:endParaRPr>
          </a:p>
          <a:p>
            <a:pPr marL="109728" lvl="0" indent="0">
              <a:buNone/>
            </a:pPr>
            <a:r>
              <a:rPr lang="fr-CA" sz="2000" b="1" dirty="0">
                <a:solidFill>
                  <a:prstClr val="black"/>
                </a:solidFill>
                <a:latin typeface="Calibri"/>
              </a:rPr>
              <a:t>"  "     </a:t>
            </a:r>
            <a:r>
              <a:rPr lang="fr-CA" sz="2000" dirty="0">
                <a:solidFill>
                  <a:prstClr val="black"/>
                </a:solidFill>
                <a:latin typeface="Calibri"/>
                <a:sym typeface="Symbol"/>
              </a:rPr>
              <a:t> 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pour chercher une expression exacte</a:t>
            </a:r>
          </a:p>
          <a:p>
            <a:pPr marL="109728" lvl="0" indent="0">
              <a:buNone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	         </a:t>
            </a:r>
            <a:r>
              <a:rPr lang="fr-CA" sz="2000" b="1" dirty="0">
                <a:solidFill>
                  <a:srgbClr val="C0504D"/>
                </a:solidFill>
                <a:latin typeface="Calibri"/>
              </a:rPr>
              <a:t>"</a:t>
            </a:r>
            <a:r>
              <a:rPr lang="fr-CA" sz="2000" dirty="0">
                <a:solidFill>
                  <a:srgbClr val="C0504D"/>
                </a:solidFill>
                <a:latin typeface="Calibri"/>
              </a:rPr>
              <a:t>Tracer </a:t>
            </a:r>
            <a:r>
              <a:rPr lang="fr-CA" sz="2000" dirty="0" err="1">
                <a:solidFill>
                  <a:srgbClr val="C0504D"/>
                </a:solidFill>
                <a:latin typeface="Calibri"/>
              </a:rPr>
              <a:t>gas</a:t>
            </a:r>
            <a:r>
              <a:rPr lang="fr-CA" sz="2000" dirty="0">
                <a:solidFill>
                  <a:srgbClr val="C0504D"/>
                </a:solidFill>
                <a:latin typeface="Calibri"/>
              </a:rPr>
              <a:t> technique</a:t>
            </a:r>
            <a:r>
              <a:rPr lang="fr-CA" sz="2000" b="1" dirty="0" smtClean="0">
                <a:solidFill>
                  <a:srgbClr val="C0504D"/>
                </a:solidFill>
                <a:latin typeface="Calibri"/>
              </a:rPr>
              <a:t>"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8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457200" y="1446029"/>
            <a:ext cx="8229600" cy="5156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 smtClean="0">
                <a:latin typeface="+mn-lt"/>
              </a:rPr>
              <a:t>Tentez de trouver des publications sur le sujet suivant:</a:t>
            </a:r>
          </a:p>
          <a:p>
            <a:pPr marL="0" indent="0">
              <a:buNone/>
            </a:pPr>
            <a:r>
              <a:rPr lang="fr-CA" sz="2400" dirty="0" smtClean="0">
                <a:latin typeface="+mn-lt"/>
              </a:rPr>
              <a:t>	L’utilisation du gaz traceur pour prédire la dispersion des 	nanoparticules en milieu de travail.</a:t>
            </a:r>
          </a:p>
          <a:p>
            <a:pPr marL="0" indent="0">
              <a:buNone/>
            </a:pPr>
            <a:endParaRPr lang="fr-CA" sz="2400" dirty="0">
              <a:latin typeface="+mn-lt"/>
            </a:endParaRPr>
          </a:p>
          <a:p>
            <a:pPr marL="0" indent="0">
              <a:buNone/>
            </a:pPr>
            <a:r>
              <a:rPr lang="fr-CA" sz="2400" dirty="0" smtClean="0">
                <a:latin typeface="+mn-lt"/>
              </a:rPr>
              <a:t>Quel outil de recherche avez-vous utilisé?</a:t>
            </a:r>
          </a:p>
          <a:p>
            <a:pPr marL="0" indent="0">
              <a:buNone/>
            </a:pPr>
            <a:r>
              <a:rPr lang="fr-CA" sz="2400" dirty="0" smtClean="0">
                <a:latin typeface="+mn-lt"/>
              </a:rPr>
              <a:t>Comment avez-vous effectué la recherche? Avez quels mots-clés?</a:t>
            </a:r>
          </a:p>
          <a:p>
            <a:pPr marL="0" indent="0">
              <a:buNone/>
            </a:pPr>
            <a:endParaRPr lang="fr-CA" sz="2400" dirty="0">
              <a:latin typeface="+mn-lt"/>
            </a:endParaRPr>
          </a:p>
          <a:p>
            <a:pPr marL="0" indent="0">
              <a:buNone/>
            </a:pPr>
            <a:r>
              <a:rPr lang="fr-CA" sz="2400" dirty="0" smtClean="0">
                <a:latin typeface="+mn-lt"/>
              </a:rPr>
              <a:t>Durée: 5 min.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609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Mise en pratique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4732"/>
            <a:ext cx="8229600" cy="54432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sz="2200" b="1" dirty="0">
                <a:latin typeface="+mn-lt"/>
              </a:rPr>
              <a:t>3.2 Formuler une première équation de recherche</a:t>
            </a:r>
          </a:p>
          <a:p>
            <a:pPr marL="109728" indent="0">
              <a:buNone/>
            </a:pPr>
            <a:endParaRPr lang="fr-CA" sz="1500" b="1" dirty="0">
              <a:latin typeface="+mn-lt"/>
            </a:endParaRPr>
          </a:p>
          <a:p>
            <a:pPr marL="109728" lvl="0" indent="0">
              <a:buNone/>
            </a:pPr>
            <a:r>
              <a:rPr lang="fr-CA" sz="2400" b="1" dirty="0">
                <a:solidFill>
                  <a:prstClr val="black"/>
                </a:solidFill>
                <a:latin typeface="Calibri"/>
              </a:rPr>
              <a:t>"  "     </a:t>
            </a:r>
            <a:r>
              <a:rPr lang="fr-CA" sz="2400" dirty="0">
                <a:solidFill>
                  <a:prstClr val="black"/>
                </a:solidFill>
                <a:latin typeface="Calibri"/>
                <a:sym typeface="Symbol"/>
              </a:rPr>
              <a:t> </a:t>
            </a:r>
            <a:r>
              <a:rPr lang="fr-CA" sz="2400" dirty="0">
                <a:solidFill>
                  <a:prstClr val="black"/>
                </a:solidFill>
                <a:latin typeface="Calibri"/>
              </a:rPr>
              <a:t>pour chercher une expression exacte</a:t>
            </a:r>
          </a:p>
          <a:p>
            <a:pPr marL="109728" lvl="0" indent="0">
              <a:buNone/>
            </a:pPr>
            <a:r>
              <a:rPr lang="fr-CA" sz="2400" dirty="0">
                <a:solidFill>
                  <a:prstClr val="black"/>
                </a:solidFill>
                <a:latin typeface="Calibri"/>
              </a:rPr>
              <a:t>	         </a:t>
            </a:r>
            <a:r>
              <a:rPr lang="fr-CA" sz="2400" b="1" dirty="0">
                <a:solidFill>
                  <a:srgbClr val="C0504D"/>
                </a:solidFill>
                <a:latin typeface="Calibri"/>
              </a:rPr>
              <a:t>"</a:t>
            </a:r>
            <a:r>
              <a:rPr lang="fr-CA" sz="2400" dirty="0">
                <a:solidFill>
                  <a:srgbClr val="C0504D"/>
                </a:solidFill>
                <a:latin typeface="Calibri"/>
              </a:rPr>
              <a:t>Tracer </a:t>
            </a:r>
            <a:r>
              <a:rPr lang="fr-CA" sz="2400" dirty="0" err="1">
                <a:solidFill>
                  <a:srgbClr val="C0504D"/>
                </a:solidFill>
                <a:latin typeface="Calibri"/>
              </a:rPr>
              <a:t>gas</a:t>
            </a:r>
            <a:r>
              <a:rPr lang="fr-CA" sz="2400" dirty="0">
                <a:solidFill>
                  <a:srgbClr val="C0504D"/>
                </a:solidFill>
                <a:latin typeface="Calibri"/>
              </a:rPr>
              <a:t> technique</a:t>
            </a:r>
            <a:r>
              <a:rPr lang="fr-CA" sz="2400" b="1" dirty="0">
                <a:solidFill>
                  <a:srgbClr val="C0504D"/>
                </a:solidFill>
                <a:latin typeface="Calibri"/>
              </a:rPr>
              <a:t>"</a:t>
            </a:r>
            <a:r>
              <a:rPr lang="fr-CA" sz="2400" dirty="0">
                <a:solidFill>
                  <a:prstClr val="black"/>
                </a:solidFill>
                <a:latin typeface="Calibri"/>
              </a:rPr>
              <a:t> </a:t>
            </a:r>
            <a:endParaRPr lang="fr-CA" sz="2200" dirty="0" smtClean="0">
              <a:solidFill>
                <a:prstClr val="black"/>
              </a:solidFill>
              <a:latin typeface="Calibri"/>
            </a:endParaRPr>
          </a:p>
          <a:p>
            <a:pPr marL="109728" lvl="0" indent="0">
              <a:buNone/>
            </a:pPr>
            <a:endParaRPr lang="fr-CA" sz="2200" dirty="0">
              <a:solidFill>
                <a:prstClr val="black"/>
              </a:solidFill>
              <a:latin typeface="Calibri"/>
            </a:endParaRPr>
          </a:p>
          <a:p>
            <a:pPr marL="109728" lvl="0" indent="0">
              <a:buNone/>
            </a:pPr>
            <a:r>
              <a:rPr lang="fr-CA" sz="2200" dirty="0" smtClean="0">
                <a:solidFill>
                  <a:prstClr val="black"/>
                </a:solidFill>
                <a:latin typeface="Calibri"/>
              </a:rPr>
              <a:t>* </a:t>
            </a:r>
            <a:r>
              <a:rPr lang="fr-CA" sz="2200" dirty="0">
                <a:solidFill>
                  <a:prstClr val="black"/>
                </a:solidFill>
                <a:latin typeface="Calibri"/>
              </a:rPr>
              <a:t>	    </a:t>
            </a:r>
            <a:r>
              <a:rPr lang="fr-CA" sz="2200" dirty="0">
                <a:solidFill>
                  <a:prstClr val="black"/>
                </a:solidFill>
                <a:latin typeface="Calibri"/>
                <a:sym typeface="Symbol"/>
              </a:rPr>
              <a:t> </a:t>
            </a:r>
            <a:r>
              <a:rPr lang="fr-CA" sz="2200" dirty="0">
                <a:solidFill>
                  <a:prstClr val="black"/>
                </a:solidFill>
                <a:latin typeface="Calibri"/>
              </a:rPr>
              <a:t>pour des mots débutant par les mêmes lettres</a:t>
            </a:r>
            <a:br>
              <a:rPr lang="fr-CA" sz="2200" dirty="0">
                <a:solidFill>
                  <a:prstClr val="black"/>
                </a:solidFill>
                <a:latin typeface="Calibri"/>
              </a:rPr>
            </a:br>
            <a:r>
              <a:rPr lang="fr-CA" sz="2200" dirty="0">
                <a:solidFill>
                  <a:prstClr val="black"/>
                </a:solidFill>
                <a:latin typeface="Calibri"/>
              </a:rPr>
              <a:t>     	         </a:t>
            </a:r>
            <a:r>
              <a:rPr lang="fr-CA" sz="2200" dirty="0" err="1">
                <a:solidFill>
                  <a:srgbClr val="C0504D"/>
                </a:solidFill>
                <a:latin typeface="Calibri"/>
              </a:rPr>
              <a:t>Nanoparticle</a:t>
            </a:r>
            <a:r>
              <a:rPr lang="fr-CA" sz="2200" b="1" dirty="0">
                <a:solidFill>
                  <a:srgbClr val="C0504D"/>
                </a:solidFill>
                <a:latin typeface="Calibri"/>
              </a:rPr>
              <a:t>*</a:t>
            </a:r>
            <a:r>
              <a:rPr lang="fr-CA" sz="2200" dirty="0">
                <a:solidFill>
                  <a:srgbClr val="C0504D"/>
                </a:solidFill>
                <a:latin typeface="Calibri"/>
              </a:rPr>
              <a:t> = </a:t>
            </a:r>
            <a:r>
              <a:rPr lang="fr-CA" sz="2200" dirty="0" err="1">
                <a:solidFill>
                  <a:srgbClr val="C0504D"/>
                </a:solidFill>
                <a:latin typeface="Calibri"/>
              </a:rPr>
              <a:t>nanoparticle</a:t>
            </a:r>
            <a:r>
              <a:rPr lang="fr-CA" sz="2200" dirty="0">
                <a:solidFill>
                  <a:srgbClr val="C0504D"/>
                </a:solidFill>
                <a:latin typeface="Calibri"/>
              </a:rPr>
              <a:t>, </a:t>
            </a:r>
            <a:r>
              <a:rPr lang="fr-CA" sz="2200" dirty="0" err="1">
                <a:solidFill>
                  <a:srgbClr val="C0504D"/>
                </a:solidFill>
                <a:latin typeface="Calibri"/>
              </a:rPr>
              <a:t>nanoparticles</a:t>
            </a:r>
            <a:r>
              <a:rPr lang="fr-CA" sz="2200" dirty="0">
                <a:solidFill>
                  <a:srgbClr val="C0504D"/>
                </a:solidFill>
                <a:latin typeface="Calibri"/>
              </a:rPr>
              <a:t/>
            </a:r>
            <a:br>
              <a:rPr lang="fr-CA" sz="2200" dirty="0">
                <a:solidFill>
                  <a:srgbClr val="C0504D"/>
                </a:solidFill>
                <a:latin typeface="Calibri"/>
              </a:rPr>
            </a:br>
            <a:r>
              <a:rPr lang="fr-CA" sz="2200" dirty="0">
                <a:solidFill>
                  <a:srgbClr val="C0504D"/>
                </a:solidFill>
                <a:latin typeface="Calibri"/>
              </a:rPr>
              <a:t>	         Nano</a:t>
            </a:r>
            <a:r>
              <a:rPr lang="fr-CA" sz="2200" b="1" dirty="0">
                <a:solidFill>
                  <a:srgbClr val="C0504D"/>
                </a:solidFill>
                <a:latin typeface="Calibri"/>
              </a:rPr>
              <a:t>*</a:t>
            </a:r>
            <a:r>
              <a:rPr lang="fr-CA" sz="2200" dirty="0">
                <a:solidFill>
                  <a:srgbClr val="C0504D"/>
                </a:solidFill>
                <a:latin typeface="Calibri"/>
              </a:rPr>
              <a:t> = </a:t>
            </a:r>
            <a:r>
              <a:rPr lang="fr-CA" sz="2200" dirty="0" err="1">
                <a:solidFill>
                  <a:srgbClr val="C0504D"/>
                </a:solidFill>
                <a:latin typeface="Calibri"/>
              </a:rPr>
              <a:t>nanoarray</a:t>
            </a:r>
            <a:r>
              <a:rPr lang="fr-CA" sz="2200" dirty="0">
                <a:solidFill>
                  <a:srgbClr val="C0504D"/>
                </a:solidFill>
                <a:latin typeface="Calibri"/>
              </a:rPr>
              <a:t>, </a:t>
            </a:r>
            <a:r>
              <a:rPr lang="fr-CA" sz="2200" dirty="0" err="1">
                <a:solidFill>
                  <a:srgbClr val="C0504D"/>
                </a:solidFill>
                <a:latin typeface="Calibri"/>
              </a:rPr>
              <a:t>nanoassembly</a:t>
            </a:r>
            <a:r>
              <a:rPr lang="fr-CA" sz="2200" dirty="0">
                <a:solidFill>
                  <a:srgbClr val="C0504D"/>
                </a:solidFill>
                <a:latin typeface="Calibri"/>
              </a:rPr>
              <a:t>, </a:t>
            </a:r>
            <a:r>
              <a:rPr lang="fr-CA" sz="2200" dirty="0" err="1">
                <a:solidFill>
                  <a:srgbClr val="C0504D"/>
                </a:solidFill>
                <a:latin typeface="Calibri"/>
              </a:rPr>
              <a:t>nanobiology</a:t>
            </a:r>
            <a:r>
              <a:rPr lang="fr-CA" sz="2200" dirty="0">
                <a:solidFill>
                  <a:srgbClr val="C0504D"/>
                </a:solidFill>
                <a:latin typeface="Calibri"/>
              </a:rPr>
              <a:t>… </a:t>
            </a:r>
            <a:r>
              <a:rPr lang="fr-CA" sz="2200" dirty="0" err="1" smtClean="0">
                <a:solidFill>
                  <a:srgbClr val="C0504D"/>
                </a:solidFill>
                <a:latin typeface="Calibri"/>
              </a:rPr>
              <a:t>nanoparticle</a:t>
            </a:r>
            <a:endParaRPr lang="fr-CA" sz="2200" b="1" dirty="0" smtClean="0">
              <a:latin typeface="+mn-lt"/>
            </a:endParaRPr>
          </a:p>
          <a:p>
            <a:pPr marL="109728" indent="0">
              <a:buNone/>
            </a:pPr>
            <a:endParaRPr lang="fr-CA" sz="1500" b="1" dirty="0">
              <a:latin typeface="+mn-lt"/>
            </a:endParaRPr>
          </a:p>
          <a:p>
            <a:pPr marL="109728" indent="0">
              <a:buNone/>
            </a:pPr>
            <a:r>
              <a:rPr lang="fr-CA" sz="2200" b="1" dirty="0" smtClean="0">
                <a:latin typeface="+mn-lt"/>
              </a:rPr>
              <a:t>(   )     </a:t>
            </a:r>
            <a:r>
              <a:rPr lang="fr-CA" sz="2200" dirty="0" smtClean="0">
                <a:latin typeface="+mn-lt"/>
                <a:sym typeface="Symbol"/>
              </a:rPr>
              <a:t> </a:t>
            </a:r>
            <a:r>
              <a:rPr lang="fr-CA" sz="2200" dirty="0" smtClean="0">
                <a:latin typeface="+mn-lt"/>
              </a:rPr>
              <a:t>pour contraindre l’ordre de la recherche</a:t>
            </a:r>
          </a:p>
          <a:p>
            <a:pPr marL="109728" indent="0">
              <a:buNone/>
            </a:pPr>
            <a:r>
              <a:rPr lang="fr-CA" sz="2200" dirty="0">
                <a:latin typeface="+mn-lt"/>
              </a:rPr>
              <a:t>		</a:t>
            </a:r>
            <a:r>
              <a:rPr lang="fr-CA" sz="2200" dirty="0">
                <a:solidFill>
                  <a:schemeClr val="accent2"/>
                </a:solidFill>
                <a:latin typeface="+mn-lt"/>
              </a:rPr>
              <a:t>"tracer </a:t>
            </a:r>
            <a:r>
              <a:rPr lang="fr-CA" sz="2200" dirty="0" err="1">
                <a:solidFill>
                  <a:schemeClr val="accent2"/>
                </a:solidFill>
                <a:latin typeface="+mn-lt"/>
              </a:rPr>
              <a:t>gas</a:t>
            </a:r>
            <a:r>
              <a:rPr lang="fr-CA" sz="2200" dirty="0">
                <a:solidFill>
                  <a:schemeClr val="accent2"/>
                </a:solidFill>
                <a:latin typeface="+mn-lt"/>
              </a:rPr>
              <a:t>" </a:t>
            </a:r>
            <a:r>
              <a:rPr lang="fr-CA" sz="2200" dirty="0" smtClean="0">
                <a:solidFill>
                  <a:schemeClr val="accent2"/>
                </a:solidFill>
                <a:latin typeface="+mn-lt"/>
              </a:rPr>
              <a:t>AND </a:t>
            </a:r>
            <a:r>
              <a:rPr lang="fr-CA" sz="2200" b="1" dirty="0" smtClean="0">
                <a:solidFill>
                  <a:schemeClr val="accent2"/>
                </a:solidFill>
                <a:latin typeface="+mn-lt"/>
              </a:rPr>
              <a:t>(</a:t>
            </a:r>
            <a:r>
              <a:rPr lang="fr-CA" sz="2200" dirty="0" smtClean="0">
                <a:solidFill>
                  <a:schemeClr val="accent2"/>
                </a:solidFill>
                <a:latin typeface="+mn-lt"/>
              </a:rPr>
              <a:t>technique* OR </a:t>
            </a:r>
            <a:r>
              <a:rPr lang="fr-CA" sz="2200" dirty="0" err="1" smtClean="0">
                <a:solidFill>
                  <a:schemeClr val="accent2"/>
                </a:solidFill>
                <a:latin typeface="+mn-lt"/>
              </a:rPr>
              <a:t>method</a:t>
            </a:r>
            <a:r>
              <a:rPr lang="fr-CA" sz="2200" dirty="0" smtClean="0">
                <a:solidFill>
                  <a:schemeClr val="accent2"/>
                </a:solidFill>
                <a:latin typeface="+mn-lt"/>
              </a:rPr>
              <a:t>*</a:t>
            </a:r>
            <a:r>
              <a:rPr lang="fr-CA" sz="2200" b="1" dirty="0" smtClean="0">
                <a:solidFill>
                  <a:schemeClr val="accent2"/>
                </a:solidFill>
                <a:latin typeface="+mn-lt"/>
              </a:rPr>
              <a:t>)</a:t>
            </a:r>
          </a:p>
          <a:p>
            <a:pPr marL="109728" indent="0">
              <a:buNone/>
            </a:pPr>
            <a:endParaRPr lang="fr-CA" sz="1400" dirty="0" smtClean="0">
              <a:solidFill>
                <a:schemeClr val="accent2"/>
              </a:solidFill>
              <a:latin typeface="+mn-lt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fr-CA" sz="2200" b="1" dirty="0">
                <a:solidFill>
                  <a:prstClr val="black"/>
                </a:solidFill>
                <a:latin typeface="Calibri"/>
                <a:sym typeface="Symbol"/>
              </a:rPr>
              <a:t>Opérateur de proximité (NEAR, N, W, PRE, etc.)</a:t>
            </a:r>
            <a:r>
              <a:rPr lang="fr-CA" sz="2200" dirty="0">
                <a:solidFill>
                  <a:prstClr val="black"/>
                </a:solidFill>
                <a:latin typeface="Calibri"/>
                <a:sym typeface="Symbol"/>
              </a:rPr>
              <a:t>  pour déterminer la </a:t>
            </a:r>
            <a:r>
              <a:rPr lang="fr-CA" sz="2200" dirty="0" smtClean="0">
                <a:solidFill>
                  <a:prstClr val="black"/>
                </a:solidFill>
                <a:latin typeface="Calibri"/>
                <a:sym typeface="Symbol"/>
              </a:rPr>
              <a:t>	distance maximale </a:t>
            </a:r>
            <a:r>
              <a:rPr lang="fr-CA" sz="2200" dirty="0">
                <a:solidFill>
                  <a:prstClr val="black"/>
                </a:solidFill>
                <a:latin typeface="Calibri"/>
                <a:sym typeface="Symbol"/>
              </a:rPr>
              <a:t>entre deux termes; pas offert dans tous les outils </a:t>
            </a:r>
            <a:r>
              <a:rPr lang="fr-CA" sz="2200" dirty="0" smtClean="0">
                <a:solidFill>
                  <a:prstClr val="black"/>
                </a:solidFill>
                <a:latin typeface="Calibri"/>
                <a:sym typeface="Symbol"/>
              </a:rPr>
              <a:t>	de recherche</a:t>
            </a:r>
            <a:r>
              <a:rPr lang="fr-CA" sz="2200" dirty="0">
                <a:solidFill>
                  <a:prstClr val="black"/>
                </a:solidFill>
                <a:latin typeface="Calibri"/>
                <a:sym typeface="Symbol"/>
              </a:rPr>
              <a:t>; permet parfois de préciser l’ordre des termes; ne </a:t>
            </a:r>
            <a:r>
              <a:rPr lang="fr-CA" sz="2200" dirty="0" smtClean="0">
                <a:solidFill>
                  <a:prstClr val="black"/>
                </a:solidFill>
                <a:latin typeface="Calibri"/>
                <a:sym typeface="Symbol"/>
              </a:rPr>
              <a:t>peut	 </a:t>
            </a:r>
            <a:r>
              <a:rPr lang="fr-CA" sz="2200" dirty="0">
                <a:solidFill>
                  <a:prstClr val="black"/>
                </a:solidFill>
                <a:latin typeface="Calibri"/>
                <a:sym typeface="Symbol"/>
              </a:rPr>
              <a:t>pas </a:t>
            </a:r>
            <a:r>
              <a:rPr lang="fr-CA" sz="2200" dirty="0" smtClean="0">
                <a:solidFill>
                  <a:prstClr val="black"/>
                </a:solidFill>
                <a:latin typeface="Calibri"/>
                <a:sym typeface="Symbol"/>
              </a:rPr>
              <a:t>toujours </a:t>
            </a:r>
            <a:r>
              <a:rPr lang="fr-CA" sz="2200" dirty="0">
                <a:solidFill>
                  <a:prstClr val="black"/>
                </a:solidFill>
                <a:latin typeface="Calibri"/>
                <a:sym typeface="Symbol"/>
              </a:rPr>
              <a:t>être combiné avec d’autres opérateurs; </a:t>
            </a:r>
            <a:r>
              <a:rPr lang="fr-CA" sz="2200" dirty="0" smtClean="0">
                <a:solidFill>
                  <a:prstClr val="black"/>
                </a:solidFill>
                <a:latin typeface="Calibri"/>
                <a:sym typeface="Symbol"/>
              </a:rPr>
              <a:t/>
            </a:r>
            <a:br>
              <a:rPr lang="fr-CA" sz="2200" dirty="0" smtClean="0">
                <a:solidFill>
                  <a:prstClr val="black"/>
                </a:solidFill>
                <a:latin typeface="Calibri"/>
                <a:sym typeface="Symbol"/>
              </a:rPr>
            </a:br>
            <a:r>
              <a:rPr lang="fr-CA" sz="2200" dirty="0" smtClean="0">
                <a:solidFill>
                  <a:prstClr val="black"/>
                </a:solidFill>
                <a:latin typeface="Calibri"/>
                <a:sym typeface="Symbol"/>
              </a:rPr>
              <a:t>	à </a:t>
            </a:r>
            <a:r>
              <a:rPr lang="fr-CA" sz="2200" dirty="0">
                <a:solidFill>
                  <a:prstClr val="black"/>
                </a:solidFill>
                <a:latin typeface="Calibri"/>
                <a:sym typeface="Symbol"/>
              </a:rPr>
              <a:t>vérifier, </a:t>
            </a:r>
            <a:r>
              <a:rPr lang="fr-CA" sz="2200" dirty="0" smtClean="0">
                <a:solidFill>
                  <a:prstClr val="black"/>
                </a:solidFill>
                <a:latin typeface="Calibri"/>
                <a:sym typeface="Symbol"/>
              </a:rPr>
              <a:t>toujours</a:t>
            </a:r>
            <a:r>
              <a:rPr lang="fr-CA" sz="2200" dirty="0">
                <a:solidFill>
                  <a:prstClr val="black"/>
                </a:solidFill>
                <a:latin typeface="Calibri"/>
                <a:sym typeface="Symbol"/>
              </a:rPr>
              <a:t>!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fr-CA" sz="2200" dirty="0">
                <a:solidFill>
                  <a:prstClr val="black"/>
                </a:solidFill>
                <a:latin typeface="Calibri"/>
                <a:sym typeface="Symbol"/>
              </a:rPr>
              <a:t>	</a:t>
            </a:r>
            <a:r>
              <a:rPr lang="fr-CA" sz="2200" dirty="0">
                <a:solidFill>
                  <a:schemeClr val="accent2"/>
                </a:solidFill>
                <a:latin typeface="Calibri"/>
              </a:rPr>
              <a:t> "tracer </a:t>
            </a:r>
            <a:r>
              <a:rPr lang="fr-CA" sz="2200" dirty="0" err="1">
                <a:solidFill>
                  <a:schemeClr val="accent2"/>
                </a:solidFill>
                <a:latin typeface="Calibri"/>
              </a:rPr>
              <a:t>gas</a:t>
            </a:r>
            <a:r>
              <a:rPr lang="fr-CA" sz="2200" dirty="0">
                <a:solidFill>
                  <a:schemeClr val="accent2"/>
                </a:solidFill>
                <a:latin typeface="Calibri"/>
              </a:rPr>
              <a:t>"</a:t>
            </a:r>
            <a:r>
              <a:rPr lang="fr-CA" sz="2200" dirty="0" smtClean="0">
                <a:solidFill>
                  <a:schemeClr val="accent2"/>
                </a:solidFill>
                <a:latin typeface="Calibri"/>
                <a:sym typeface="Symbol"/>
              </a:rPr>
              <a:t> </a:t>
            </a:r>
            <a:r>
              <a:rPr lang="fr-CA" sz="2200" b="1" dirty="0">
                <a:solidFill>
                  <a:schemeClr val="accent2"/>
                </a:solidFill>
                <a:latin typeface="Calibri"/>
                <a:sym typeface="Symbol"/>
              </a:rPr>
              <a:t>NEAR/2</a:t>
            </a:r>
            <a:r>
              <a:rPr lang="fr-CA" sz="2200" dirty="0">
                <a:solidFill>
                  <a:schemeClr val="accent2"/>
                </a:solidFill>
                <a:latin typeface="Calibri"/>
                <a:sym typeface="Symbol"/>
              </a:rPr>
              <a:t> </a:t>
            </a:r>
            <a:r>
              <a:rPr lang="fr-CA" sz="2200" dirty="0" err="1" smtClean="0">
                <a:solidFill>
                  <a:schemeClr val="accent2"/>
                </a:solidFill>
                <a:latin typeface="Calibri"/>
                <a:sym typeface="Symbol"/>
              </a:rPr>
              <a:t>method</a:t>
            </a:r>
            <a:r>
              <a:rPr lang="fr-CA" sz="2200" dirty="0" smtClean="0">
                <a:solidFill>
                  <a:schemeClr val="accent2"/>
                </a:solidFill>
                <a:latin typeface="Calibri"/>
                <a:sym typeface="Symbol"/>
              </a:rPr>
              <a:t>*</a:t>
            </a:r>
            <a:endParaRPr lang="fr-CA" sz="22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2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PAnswers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40693" y="2909764"/>
            <a:ext cx="6503538" cy="380669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 pitchFamily="2" charset="2"/>
              <a:buAutoNum type="arabicPeriod"/>
            </a:pP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 Tracer AND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/>
            </a:r>
            <a:br>
              <a:rPr lang="fr-CA" sz="2400" dirty="0" smtClean="0">
                <a:solidFill>
                  <a:srgbClr val="0070C0"/>
                </a:solidFill>
                <a:latin typeface="Calibri"/>
              </a:rPr>
            </a:br>
            <a:endParaRPr lang="fr-CA" sz="2400" dirty="0" smtClean="0">
              <a:solidFill>
                <a:srgbClr val="0070C0"/>
              </a:solidFill>
              <a:latin typeface="Calibri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"Tracer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</a:rPr>
              <a:t>"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/>
            </a:r>
            <a:br>
              <a:rPr lang="fr-CA" sz="2400" dirty="0" smtClean="0">
                <a:solidFill>
                  <a:srgbClr val="0070C0"/>
                </a:solidFill>
                <a:latin typeface="Calibri"/>
              </a:rPr>
            </a:b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	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(Tracer AND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search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) OR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	</a:t>
            </a:r>
            <a:br>
              <a:rPr lang="fr-CA" sz="2400" dirty="0" smtClean="0">
                <a:solidFill>
                  <a:srgbClr val="0070C0"/>
                </a:solidFill>
                <a:latin typeface="Calibri"/>
              </a:rPr>
            </a:br>
            <a:endParaRPr lang="fr-CA" sz="2400" dirty="0" smtClean="0">
              <a:solidFill>
                <a:srgbClr val="0070C0"/>
              </a:solidFill>
              <a:latin typeface="Calibri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 (Tracer OR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search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) AND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	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1" y="3564566"/>
            <a:ext cx="4476306" cy="781050"/>
          </a:xfrm>
          <a:prstGeom prst="rect">
            <a:avLst/>
          </a:prstGeom>
          <a:noFill/>
          <a:ln w="57150">
            <a:solidFill>
              <a:srgbClr val="E6313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prstClr val="white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57200" y="1414732"/>
            <a:ext cx="8229600" cy="54432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200" b="1" dirty="0">
                <a:latin typeface="+mn-lt"/>
              </a:rPr>
              <a:t>3.2 Formuler une première équation de recherche</a:t>
            </a:r>
          </a:p>
          <a:p>
            <a:pPr marL="0" indent="0">
              <a:buFont typeface="Arial"/>
              <a:buNone/>
            </a:pPr>
            <a:endParaRPr lang="fr-CA" sz="1400" dirty="0" smtClean="0">
              <a:latin typeface="+mn-lt"/>
            </a:endParaRPr>
          </a:p>
          <a:p>
            <a:pPr marL="0" indent="0">
              <a:buFont typeface="Arial"/>
              <a:buNone/>
            </a:pPr>
            <a:r>
              <a:rPr lang="fr-CA" sz="2200" dirty="0" smtClean="0">
                <a:latin typeface="+mn-lt"/>
              </a:rPr>
              <a:t>Parmi ces requêtes, laquelle est la plus </a:t>
            </a:r>
            <a:r>
              <a:rPr lang="fr-CA" sz="2200" b="1" dirty="0" smtClean="0">
                <a:latin typeface="+mn-lt"/>
              </a:rPr>
              <a:t>précise</a:t>
            </a:r>
            <a:r>
              <a:rPr lang="fr-CA" sz="2200" dirty="0" smtClean="0">
                <a:latin typeface="+mn-lt"/>
              </a:rPr>
              <a:t>, donc donnera le </a:t>
            </a:r>
            <a:r>
              <a:rPr lang="fr-CA" sz="2200" b="1" dirty="0" smtClean="0">
                <a:latin typeface="+mn-lt"/>
              </a:rPr>
              <a:t>moins </a:t>
            </a:r>
            <a:r>
              <a:rPr lang="fr-CA" sz="2200" dirty="0" smtClean="0">
                <a:latin typeface="+mn-lt"/>
              </a:rPr>
              <a:t>de résultats?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95716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Answers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50218" y="2675351"/>
            <a:ext cx="8136582" cy="380588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 pitchFamily="2" charset="2"/>
              <a:buAutoNum type="arabicPeriod"/>
            </a:pP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“tracer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” AND “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search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”</a:t>
            </a:r>
            <a:br>
              <a:rPr lang="fr-CA" sz="2400" dirty="0" smtClean="0">
                <a:solidFill>
                  <a:srgbClr val="0070C0"/>
                </a:solidFill>
                <a:latin typeface="Calibri"/>
              </a:rPr>
            </a:br>
            <a:endParaRPr lang="fr-CA" sz="2400" dirty="0" smtClean="0">
              <a:solidFill>
                <a:srgbClr val="0070C0"/>
              </a:solidFill>
              <a:latin typeface="Calibri"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“tracer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” OR “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search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”</a:t>
            </a:r>
            <a:br>
              <a:rPr lang="fr-CA" sz="2400" dirty="0" smtClean="0">
                <a:solidFill>
                  <a:srgbClr val="0070C0"/>
                </a:solidFill>
                <a:latin typeface="Calibri"/>
              </a:rPr>
            </a:br>
            <a:endParaRPr lang="fr-CA" sz="2400" dirty="0" smtClean="0">
              <a:solidFill>
                <a:srgbClr val="0070C0"/>
              </a:solidFill>
              <a:latin typeface="Calibri"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“tracer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” NOT “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search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gas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3350585"/>
            <a:ext cx="4944139" cy="781050"/>
          </a:xfrm>
          <a:prstGeom prst="rect">
            <a:avLst/>
          </a:prstGeom>
          <a:noFill/>
          <a:ln w="57150">
            <a:solidFill>
              <a:srgbClr val="E6313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prstClr val="white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57200" y="1414732"/>
            <a:ext cx="8229600" cy="54432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200" b="1" dirty="0">
                <a:latin typeface="+mn-lt"/>
              </a:rPr>
              <a:t>3.2 Formuler une première équation de recherche</a:t>
            </a:r>
          </a:p>
          <a:p>
            <a:pPr marL="0" indent="0">
              <a:buFont typeface="Arial"/>
              <a:buNone/>
            </a:pPr>
            <a:endParaRPr lang="fr-CA" sz="1400" dirty="0" smtClean="0">
              <a:latin typeface="+mn-lt"/>
            </a:endParaRPr>
          </a:p>
          <a:p>
            <a:pPr marL="0" indent="0">
              <a:buFont typeface="Arial"/>
              <a:buNone/>
            </a:pPr>
            <a:r>
              <a:rPr lang="fr-CA" sz="2200" dirty="0" smtClean="0">
                <a:latin typeface="+mn-lt"/>
              </a:rPr>
              <a:t>Parmi ces requêtes, laquelle donnera le </a:t>
            </a:r>
            <a:r>
              <a:rPr lang="fr-CA" sz="2200" b="1" dirty="0" smtClean="0">
                <a:latin typeface="+mn-lt"/>
              </a:rPr>
              <a:t>plus</a:t>
            </a:r>
            <a:r>
              <a:rPr lang="fr-CA" sz="2200" dirty="0" smtClean="0">
                <a:latin typeface="+mn-lt"/>
              </a:rPr>
              <a:t> de résultats?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4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Answers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3709" y="3338623"/>
            <a:ext cx="8136582" cy="31426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 pitchFamily="2" charset="2"/>
              <a:buAutoNum type="arabicPeriod"/>
            </a:pPr>
            <a:r>
              <a:rPr lang="fr-CA" sz="2400" dirty="0" err="1">
                <a:solidFill>
                  <a:srgbClr val="0070C0"/>
                </a:solidFill>
                <a:latin typeface="Calibri"/>
              </a:rPr>
              <a:t>Nanoparticles</a:t>
            </a:r>
            <a:r>
              <a:rPr lang="fr-CA" sz="2400" dirty="0">
                <a:solidFill>
                  <a:srgbClr val="0070C0"/>
                </a:solidFill>
                <a:latin typeface="Calibri"/>
              </a:rPr>
              <a:t> AND 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“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work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environment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”</a:t>
            </a:r>
            <a:br>
              <a:rPr lang="fr-CA" sz="2400" dirty="0" smtClean="0">
                <a:solidFill>
                  <a:srgbClr val="0070C0"/>
                </a:solidFill>
                <a:latin typeface="Calibri"/>
              </a:rPr>
            </a:br>
            <a:endParaRPr lang="fr-CA" sz="2400" dirty="0" smtClean="0">
              <a:solidFill>
                <a:srgbClr val="0070C0"/>
              </a:solidFill>
              <a:latin typeface="Calibri"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Nano* AND (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work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* OR job*)</a:t>
            </a:r>
            <a:br>
              <a:rPr lang="fr-CA" sz="2400" dirty="0" smtClean="0">
                <a:solidFill>
                  <a:srgbClr val="0070C0"/>
                </a:solidFill>
                <a:latin typeface="Calibri"/>
              </a:rPr>
            </a:br>
            <a:endParaRPr lang="fr-CA" sz="2400" dirty="0" smtClean="0">
              <a:solidFill>
                <a:srgbClr val="0070C0"/>
              </a:solidFill>
              <a:latin typeface="Calibri"/>
            </a:endParaRPr>
          </a:p>
          <a:p>
            <a:pPr marL="514350" indent="-514350">
              <a:buFont typeface="Wingdings" pitchFamily="2" charset="2"/>
              <a:buAutoNum type="arabicPeriod"/>
            </a:pP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Nanopartic</a:t>
            </a:r>
            <a:r>
              <a:rPr lang="fr-CA" sz="2400" dirty="0">
                <a:solidFill>
                  <a:srgbClr val="0070C0"/>
                </a:solidFill>
                <a:latin typeface="Calibri"/>
              </a:rPr>
              <a:t>* AND (</a:t>
            </a:r>
            <a:r>
              <a:rPr lang="fr-CA" sz="2400" dirty="0" err="1" smtClean="0">
                <a:solidFill>
                  <a:srgbClr val="0070C0"/>
                </a:solidFill>
                <a:latin typeface="Calibri"/>
              </a:rPr>
              <a:t>work</a:t>
            </a:r>
            <a:r>
              <a:rPr lang="fr-CA" sz="2400" dirty="0" smtClean="0">
                <a:solidFill>
                  <a:srgbClr val="0070C0"/>
                </a:solidFill>
                <a:latin typeface="Calibri"/>
              </a:rPr>
              <a:t>* </a:t>
            </a:r>
            <a:r>
              <a:rPr lang="fr-CA" sz="2400" dirty="0">
                <a:solidFill>
                  <a:srgbClr val="0070C0"/>
                </a:solidFill>
                <a:latin typeface="Calibri"/>
              </a:rPr>
              <a:t>OR job OR occupation*)</a:t>
            </a:r>
            <a:endParaRPr lang="fr-CA" sz="2400" dirty="0" smtClean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3709" y="4817878"/>
            <a:ext cx="6726431" cy="781050"/>
          </a:xfrm>
          <a:prstGeom prst="rect">
            <a:avLst/>
          </a:prstGeom>
          <a:noFill/>
          <a:ln w="57150">
            <a:solidFill>
              <a:srgbClr val="E6313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prstClr val="white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57200" y="1414732"/>
            <a:ext cx="8229600" cy="54432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200" b="1" dirty="0">
                <a:latin typeface="+mn-lt"/>
              </a:rPr>
              <a:t>3.2 Formuler une première équation de recherche</a:t>
            </a:r>
          </a:p>
          <a:p>
            <a:pPr marL="0" indent="0">
              <a:buFont typeface="Arial"/>
              <a:buNone/>
            </a:pPr>
            <a:endParaRPr lang="fr-CA" sz="1400" dirty="0" smtClean="0">
              <a:latin typeface="+mn-lt"/>
            </a:endParaRPr>
          </a:p>
          <a:p>
            <a:pPr marL="0" indent="0">
              <a:buFont typeface="Arial"/>
              <a:buNone/>
            </a:pPr>
            <a:r>
              <a:rPr lang="fr-CA" sz="2200" dirty="0" smtClean="0">
                <a:latin typeface="+mn-lt"/>
              </a:rPr>
              <a:t>Laquelle de ces requêtes </a:t>
            </a:r>
            <a:r>
              <a:rPr lang="fr-CA" sz="2200" dirty="0">
                <a:latin typeface="+mn-lt"/>
              </a:rPr>
              <a:t>s</a:t>
            </a:r>
            <a:r>
              <a:rPr lang="fr-CA" sz="2200" dirty="0" smtClean="0">
                <a:latin typeface="+mn-lt"/>
              </a:rPr>
              <a:t>erait la plus </a:t>
            </a:r>
            <a:r>
              <a:rPr lang="fr-CA" sz="2200" b="1" dirty="0" smtClean="0">
                <a:latin typeface="+mn-lt"/>
              </a:rPr>
              <a:t>pertinente</a:t>
            </a:r>
            <a:r>
              <a:rPr lang="fr-CA" sz="2200" dirty="0" smtClean="0">
                <a:latin typeface="+mn-lt"/>
              </a:rPr>
              <a:t> pour trouver de l’information sur la problématique des </a:t>
            </a:r>
            <a:r>
              <a:rPr lang="fr-CA" sz="2200" dirty="0" smtClean="0">
                <a:solidFill>
                  <a:srgbClr val="0070C0"/>
                </a:solidFill>
                <a:latin typeface="+mn-lt"/>
              </a:rPr>
              <a:t>nanoparticules en milieu de travail</a:t>
            </a:r>
            <a:r>
              <a:rPr lang="fr-CA" sz="2200" dirty="0" smtClean="0">
                <a:latin typeface="+mn-lt"/>
              </a:rPr>
              <a:t>?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0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4347"/>
            <a:ext cx="8229600" cy="5503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>
                <a:latin typeface="+mn-lt"/>
              </a:rPr>
              <a:t>3.2 Formuler une première équation de recherche</a:t>
            </a:r>
          </a:p>
          <a:p>
            <a:pPr marL="0" indent="0">
              <a:buNone/>
            </a:pPr>
            <a:endParaRPr lang="fr-CA" sz="2200" dirty="0">
              <a:latin typeface="+mn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84708"/>
              </p:ext>
            </p:extLst>
          </p:nvPr>
        </p:nvGraphicFramePr>
        <p:xfrm>
          <a:off x="733646" y="2592914"/>
          <a:ext cx="2334459" cy="1447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34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Technique</a:t>
                      </a:r>
                      <a:r>
                        <a:rPr lang="fr-FR" sz="1600" baseline="0" dirty="0" smtClean="0"/>
                        <a:t> du gaz traceur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1" dirty="0" smtClean="0"/>
                        <a:t>Tracer </a:t>
                      </a:r>
                      <a:r>
                        <a:rPr lang="fr-CA" sz="1600" i="1" dirty="0" err="1" smtClean="0"/>
                        <a:t>gas</a:t>
                      </a:r>
                      <a:r>
                        <a:rPr lang="fr-CA" sz="1600" i="1" dirty="0" smtClean="0"/>
                        <a:t> technique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21891"/>
              </p:ext>
            </p:extLst>
          </p:nvPr>
        </p:nvGraphicFramePr>
        <p:xfrm>
          <a:off x="3068105" y="2592914"/>
          <a:ext cx="2543943" cy="1447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4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Nanoparticules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i="1" dirty="0" err="1" smtClean="0"/>
                        <a:t>Nanoparticles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67854"/>
              </p:ext>
            </p:extLst>
          </p:nvPr>
        </p:nvGraphicFramePr>
        <p:xfrm>
          <a:off x="5612048" y="2592914"/>
          <a:ext cx="2304256" cy="144476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17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Milieu</a:t>
                      </a:r>
                      <a:r>
                        <a:rPr lang="fr-FR" sz="1600" baseline="0" dirty="0" smtClean="0"/>
                        <a:t> de travail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0" dirty="0" smtClean="0"/>
                        <a:t>Milieu industriel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1" dirty="0" err="1" smtClean="0"/>
                        <a:t>Workplace</a:t>
                      </a:r>
                      <a:endParaRPr lang="fr-CA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1" dirty="0" err="1" smtClean="0"/>
                        <a:t>Occupationnal</a:t>
                      </a:r>
                      <a:r>
                        <a:rPr lang="fr-CA" sz="1600" i="1" dirty="0" smtClean="0"/>
                        <a:t> setting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33163" y="319311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OR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2709131" y="2152689"/>
            <a:ext cx="77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AND</a:t>
            </a:r>
            <a:endParaRPr lang="fr-CA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222874" y="2152689"/>
            <a:ext cx="77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AND</a:t>
            </a:r>
            <a:endParaRPr lang="fr-CA" sz="2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2529621" y="4529469"/>
            <a:ext cx="4360275" cy="138223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>
            <a:off x="2709131" y="4620420"/>
            <a:ext cx="4171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N.B. Plan de concepts volontairement simplifié pour plus de lisibilité.</a:t>
            </a:r>
            <a:br>
              <a:rPr lang="fr-CA" dirty="0" smtClean="0"/>
            </a:br>
            <a:r>
              <a:rPr lang="fr-CA" dirty="0" smtClean="0"/>
              <a:t>Pour une recherche exhaustive, il faudrait utiliser tout le vocabulaire trouvé!</a:t>
            </a:r>
            <a:endParaRPr lang="fr-CA" dirty="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5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4732"/>
            <a:ext cx="8229600" cy="544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>
                <a:latin typeface="+mn-lt"/>
              </a:rPr>
              <a:t>3.2 Formuler une première équation de recherche</a:t>
            </a:r>
          </a:p>
          <a:p>
            <a:pPr marL="0" indent="0">
              <a:buNone/>
            </a:pPr>
            <a:endParaRPr lang="fr-CA" sz="2000" dirty="0" smtClean="0">
              <a:latin typeface="+mn-lt"/>
            </a:endParaRPr>
          </a:p>
          <a:p>
            <a:pPr marL="0" indent="0">
              <a:buNone/>
            </a:pPr>
            <a:r>
              <a:rPr lang="fr-CA" sz="2000" b="1" dirty="0" smtClean="0">
                <a:latin typeface="+mn-lt"/>
              </a:rPr>
              <a:t>Exemple de requête: </a:t>
            </a:r>
          </a:p>
          <a:p>
            <a:pPr marL="0" indent="0">
              <a:buNone/>
            </a:pPr>
            <a:r>
              <a:rPr lang="fr-CA" sz="2000" dirty="0" smtClean="0">
                <a:latin typeface="+mn-lt"/>
              </a:rPr>
              <a:t>(technique* AND ("tracer </a:t>
            </a:r>
            <a:r>
              <a:rPr lang="fr-CA" sz="2000" dirty="0" err="1" smtClean="0">
                <a:latin typeface="+mn-lt"/>
              </a:rPr>
              <a:t>gas</a:t>
            </a:r>
            <a:r>
              <a:rPr lang="fr-CA" sz="2000" dirty="0" smtClean="0">
                <a:latin typeface="+mn-lt"/>
              </a:rPr>
              <a:t>" OR "gaz traceur"))</a:t>
            </a:r>
          </a:p>
          <a:p>
            <a:pPr marL="0" indent="0">
              <a:buNone/>
            </a:pPr>
            <a:r>
              <a:rPr lang="fr-CA" sz="2000" dirty="0" smtClean="0">
                <a:latin typeface="+mn-lt"/>
              </a:rPr>
              <a:t>AND</a:t>
            </a:r>
          </a:p>
          <a:p>
            <a:pPr marL="0" indent="0">
              <a:buNone/>
            </a:pPr>
            <a:r>
              <a:rPr lang="fr-CA" sz="2000" dirty="0" err="1" smtClean="0">
                <a:latin typeface="+mn-lt"/>
              </a:rPr>
              <a:t>nanopartic</a:t>
            </a:r>
            <a:r>
              <a:rPr lang="fr-CA" sz="2000" dirty="0" smtClean="0">
                <a:latin typeface="+mn-lt"/>
              </a:rPr>
              <a:t>*</a:t>
            </a:r>
          </a:p>
          <a:p>
            <a:pPr marL="0" indent="0">
              <a:buNone/>
            </a:pPr>
            <a:r>
              <a:rPr lang="fr-CA" sz="2000" dirty="0" smtClean="0">
                <a:latin typeface="+mn-lt"/>
              </a:rPr>
              <a:t>AND</a:t>
            </a:r>
          </a:p>
          <a:p>
            <a:pPr marL="0" indent="0">
              <a:buNone/>
            </a:pPr>
            <a:r>
              <a:rPr lang="fr-CA" sz="2000" dirty="0" smtClean="0">
                <a:latin typeface="+mn-lt"/>
              </a:rPr>
              <a:t>(travail* OR </a:t>
            </a:r>
            <a:r>
              <a:rPr lang="fr-CA" sz="2000" dirty="0" err="1" smtClean="0">
                <a:latin typeface="+mn-lt"/>
              </a:rPr>
              <a:t>industr</a:t>
            </a:r>
            <a:r>
              <a:rPr lang="fr-CA" sz="2000" dirty="0" smtClean="0">
                <a:latin typeface="+mn-lt"/>
              </a:rPr>
              <a:t>* OR </a:t>
            </a:r>
            <a:r>
              <a:rPr lang="fr-CA" sz="2000" dirty="0" err="1" smtClean="0">
                <a:latin typeface="+mn-lt"/>
              </a:rPr>
              <a:t>work</a:t>
            </a:r>
            <a:r>
              <a:rPr lang="fr-CA" sz="2000" dirty="0" smtClean="0">
                <a:latin typeface="+mn-lt"/>
              </a:rPr>
              <a:t>* OR occupation*)</a:t>
            </a:r>
            <a:endParaRPr lang="fr-CA" sz="2000" dirty="0">
              <a:latin typeface="+mn-lt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95798"/>
            <a:ext cx="8229600" cy="55036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2000" dirty="0" smtClean="0">
              <a:latin typeface="+mn-lt"/>
            </a:endParaRPr>
          </a:p>
          <a:p>
            <a:pPr marL="0" indent="0">
              <a:buNone/>
            </a:pPr>
            <a:endParaRPr lang="fr-CA" sz="2200" dirty="0">
              <a:latin typeface="+mn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3164" y="221035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OR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2815161" y="1178114"/>
            <a:ext cx="77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AND</a:t>
            </a:r>
            <a:endParaRPr lang="fr-CA" sz="2400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57200" y="3923414"/>
            <a:ext cx="8229600" cy="2934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CA" sz="2000" dirty="0" smtClean="0">
                <a:latin typeface="+mn-lt"/>
              </a:rPr>
              <a:t>(technique* AND ("tracer </a:t>
            </a:r>
            <a:r>
              <a:rPr lang="fr-CA" sz="2000" dirty="0" err="1" smtClean="0">
                <a:latin typeface="+mn-lt"/>
              </a:rPr>
              <a:t>gas</a:t>
            </a:r>
            <a:r>
              <a:rPr lang="fr-CA" sz="2000" dirty="0" smtClean="0">
                <a:latin typeface="+mn-lt"/>
              </a:rPr>
              <a:t>" OR "gaz traceur"))</a:t>
            </a:r>
          </a:p>
          <a:p>
            <a:pPr marL="0" indent="0">
              <a:buFont typeface="Arial"/>
              <a:buNone/>
            </a:pPr>
            <a:r>
              <a:rPr lang="fr-CA" sz="2000" dirty="0" smtClean="0">
                <a:latin typeface="+mn-lt"/>
              </a:rPr>
              <a:t>AND</a:t>
            </a:r>
          </a:p>
          <a:p>
            <a:pPr marL="0" indent="0">
              <a:buFont typeface="Arial"/>
              <a:buNone/>
            </a:pPr>
            <a:r>
              <a:rPr lang="fr-CA" sz="2000" dirty="0" err="1" smtClean="0">
                <a:latin typeface="+mn-lt"/>
              </a:rPr>
              <a:t>nanopartic</a:t>
            </a:r>
            <a:r>
              <a:rPr lang="fr-CA" sz="2000" dirty="0" smtClean="0">
                <a:latin typeface="+mn-lt"/>
              </a:rPr>
              <a:t>*</a:t>
            </a:r>
          </a:p>
          <a:p>
            <a:pPr marL="0" indent="0">
              <a:buFont typeface="Arial"/>
              <a:buNone/>
            </a:pPr>
            <a:r>
              <a:rPr lang="fr-CA" sz="2000" dirty="0" smtClean="0">
                <a:latin typeface="+mn-lt"/>
              </a:rPr>
              <a:t>AND</a:t>
            </a:r>
          </a:p>
          <a:p>
            <a:pPr marL="0" indent="0">
              <a:buFont typeface="Arial"/>
              <a:buNone/>
            </a:pPr>
            <a:r>
              <a:rPr lang="fr-CA" sz="2000" dirty="0" smtClean="0">
                <a:latin typeface="+mn-lt"/>
              </a:rPr>
              <a:t>(travail* OR </a:t>
            </a:r>
            <a:r>
              <a:rPr lang="fr-CA" sz="2000" dirty="0" err="1" smtClean="0">
                <a:latin typeface="+mn-lt"/>
              </a:rPr>
              <a:t>industr</a:t>
            </a:r>
            <a:r>
              <a:rPr lang="fr-CA" sz="2000" dirty="0" smtClean="0">
                <a:latin typeface="+mn-lt"/>
              </a:rPr>
              <a:t>* OR </a:t>
            </a:r>
            <a:r>
              <a:rPr lang="fr-CA" sz="2000" dirty="0" err="1" smtClean="0">
                <a:latin typeface="+mn-lt"/>
              </a:rPr>
              <a:t>work</a:t>
            </a:r>
            <a:r>
              <a:rPr lang="fr-CA" sz="2000" dirty="0" smtClean="0">
                <a:latin typeface="+mn-lt"/>
              </a:rPr>
              <a:t>* OR occupation*)</a:t>
            </a:r>
            <a:endParaRPr lang="fr-CA" sz="2000" dirty="0">
              <a:latin typeface="+mn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16573" y="1202767"/>
            <a:ext cx="77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AND</a:t>
            </a:r>
            <a:endParaRPr lang="fr-CA" sz="2400" dirty="0"/>
          </a:p>
        </p:txBody>
      </p:sp>
      <p:sp>
        <p:nvSpPr>
          <p:cNvPr id="8" name="Flèche vers le bas 7"/>
          <p:cNvSpPr/>
          <p:nvPr/>
        </p:nvSpPr>
        <p:spPr>
          <a:xfrm>
            <a:off x="1584251" y="3253563"/>
            <a:ext cx="457200" cy="669851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4210493" y="3264196"/>
            <a:ext cx="265814" cy="669851"/>
          </a:xfrm>
          <a:prstGeom prst="rect">
            <a:avLst/>
          </a:prstGeom>
          <a:solidFill>
            <a:srgbClr val="A9262D"/>
          </a:solidFill>
          <a:ln>
            <a:solidFill>
              <a:srgbClr val="A926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6675475" y="3264196"/>
            <a:ext cx="265814" cy="2434859"/>
          </a:xfrm>
          <a:prstGeom prst="rect">
            <a:avLst/>
          </a:prstGeom>
          <a:solidFill>
            <a:srgbClr val="A9262D"/>
          </a:solidFill>
          <a:ln>
            <a:solidFill>
              <a:srgbClr val="A926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Flèche vers le bas 18"/>
          <p:cNvSpPr/>
          <p:nvPr/>
        </p:nvSpPr>
        <p:spPr>
          <a:xfrm rot="5400000">
            <a:off x="6192578" y="5099200"/>
            <a:ext cx="457202" cy="1040219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02341"/>
              </p:ext>
            </p:extLst>
          </p:nvPr>
        </p:nvGraphicFramePr>
        <p:xfrm>
          <a:off x="842323" y="1639779"/>
          <a:ext cx="2334459" cy="1447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34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Technique</a:t>
                      </a:r>
                      <a:r>
                        <a:rPr lang="fr-FR" sz="1600" baseline="0" dirty="0" smtClean="0"/>
                        <a:t> du gaz traceur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1" dirty="0" smtClean="0"/>
                        <a:t>Tracer </a:t>
                      </a:r>
                      <a:r>
                        <a:rPr lang="fr-CA" sz="1600" i="1" dirty="0" err="1" smtClean="0"/>
                        <a:t>gas</a:t>
                      </a:r>
                      <a:r>
                        <a:rPr lang="fr-CA" sz="1600" i="1" dirty="0" smtClean="0"/>
                        <a:t> technique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52604"/>
              </p:ext>
            </p:extLst>
          </p:nvPr>
        </p:nvGraphicFramePr>
        <p:xfrm>
          <a:off x="3161803" y="1639779"/>
          <a:ext cx="2543943" cy="1447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4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Nanoparticules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i="1" dirty="0" err="1" smtClean="0"/>
                        <a:t>Nanoparticles</a:t>
                      </a:r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999736"/>
              </p:ext>
            </p:extLst>
          </p:nvPr>
        </p:nvGraphicFramePr>
        <p:xfrm>
          <a:off x="5705747" y="1642818"/>
          <a:ext cx="2304256" cy="144476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17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Milieu</a:t>
                      </a:r>
                      <a:r>
                        <a:rPr lang="fr-FR" sz="1600" baseline="0" dirty="0" smtClean="0"/>
                        <a:t> de travail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0" dirty="0" smtClean="0"/>
                        <a:t>Milieu industriel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1" dirty="0" err="1" smtClean="0"/>
                        <a:t>Workplace</a:t>
                      </a:r>
                      <a:endParaRPr lang="fr-CA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i="1" dirty="0" err="1" smtClean="0"/>
                        <a:t>Occupationnal</a:t>
                      </a:r>
                      <a:r>
                        <a:rPr lang="fr-CA" sz="1600" i="1" dirty="0" smtClean="0"/>
                        <a:t> setting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210493" y="4320363"/>
            <a:ext cx="265814" cy="669851"/>
          </a:xfrm>
          <a:prstGeom prst="rect">
            <a:avLst/>
          </a:prstGeom>
          <a:solidFill>
            <a:srgbClr val="A9262D"/>
          </a:solidFill>
          <a:ln>
            <a:solidFill>
              <a:srgbClr val="A926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 rot="5400000">
            <a:off x="3597943" y="4232357"/>
            <a:ext cx="457202" cy="129952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457200" y="70379"/>
            <a:ext cx="8229600" cy="1143000"/>
          </a:xfrm>
        </p:spPr>
        <p:txBody>
          <a:bodyPr/>
          <a:lstStyle/>
          <a:p>
            <a:pPr algn="l"/>
            <a:r>
              <a:rPr lang="fr-CA" sz="2400" dirty="0" smtClean="0">
                <a:latin typeface="Helvetica" pitchFamily="34" charset="0"/>
              </a:rPr>
              <a:t>Étape 3: Faire un plan de concepts et formuler une première équation de recherche</a:t>
            </a:r>
            <a:endParaRPr lang="fr-CA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5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  <p:bldP spid="19" grpId="0" animBg="1"/>
      <p:bldP spid="23" grpId="0" animBg="1"/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457200" y="1214610"/>
            <a:ext cx="8229600" cy="5643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 smtClean="0">
                <a:latin typeface="+mn-lt"/>
              </a:rPr>
              <a:t>Formulez une première équation de recherche à l’aide de votre plan de concepts.</a:t>
            </a:r>
          </a:p>
          <a:p>
            <a:pPr marL="0" indent="0">
              <a:buNone/>
            </a:pPr>
            <a:endParaRPr lang="fr-CA" sz="2400" dirty="0">
              <a:latin typeface="+mn-lt"/>
            </a:endParaRPr>
          </a:p>
          <a:p>
            <a:pPr marL="0" indent="0">
              <a:buNone/>
            </a:pPr>
            <a:endParaRPr lang="fr-CA" sz="2200" dirty="0" smtClean="0">
              <a:latin typeface="+mn-lt"/>
            </a:endParaRPr>
          </a:p>
          <a:p>
            <a:pPr marL="0" indent="0">
              <a:buNone/>
            </a:pPr>
            <a:endParaRPr lang="fr-CA" sz="2200" dirty="0">
              <a:latin typeface="+mn-lt"/>
            </a:endParaRPr>
          </a:p>
          <a:p>
            <a:pPr marL="0" indent="0">
              <a:buNone/>
            </a:pPr>
            <a:endParaRPr lang="fr-CA" sz="2200" dirty="0" smtClean="0">
              <a:latin typeface="+mn-lt"/>
            </a:endParaRPr>
          </a:p>
          <a:p>
            <a:pPr marL="0" indent="0">
              <a:buNone/>
            </a:pPr>
            <a:endParaRPr lang="fr-CA" sz="2200" dirty="0">
              <a:latin typeface="+mn-lt"/>
            </a:endParaRPr>
          </a:p>
          <a:p>
            <a:pPr marL="0" indent="0">
              <a:buNone/>
            </a:pPr>
            <a:endParaRPr lang="fr-CA" sz="2200" dirty="0" smtClean="0">
              <a:latin typeface="+mn-lt"/>
            </a:endParaRPr>
          </a:p>
          <a:p>
            <a:pPr marL="0" indent="0">
              <a:buNone/>
            </a:pPr>
            <a:endParaRPr lang="fr-CA" sz="2200" dirty="0">
              <a:latin typeface="+mn-lt"/>
            </a:endParaRPr>
          </a:p>
          <a:p>
            <a:pPr marL="0" indent="0">
              <a:buNone/>
            </a:pPr>
            <a:endParaRPr lang="fr-CA" sz="2200" dirty="0" smtClean="0">
              <a:latin typeface="+mn-lt"/>
            </a:endParaRPr>
          </a:p>
          <a:p>
            <a:pPr marL="0" indent="0">
              <a:buNone/>
            </a:pPr>
            <a:endParaRPr lang="fr-CA" sz="2200" dirty="0">
              <a:latin typeface="+mn-lt"/>
            </a:endParaRPr>
          </a:p>
          <a:p>
            <a:pPr marL="0" indent="0">
              <a:buNone/>
            </a:pPr>
            <a:endParaRPr lang="fr-CA" sz="2200" dirty="0" smtClean="0">
              <a:latin typeface="+mn-lt"/>
            </a:endParaRP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Durée: 10 min.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609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Mise en pratique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246909" y="2116849"/>
            <a:ext cx="6101542" cy="38389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/>
              <a:buNone/>
            </a:pPr>
            <a:r>
              <a:rPr lang="fr-CA" sz="1800" b="1" dirty="0" smtClean="0">
                <a:latin typeface="+mn-lt"/>
              </a:rPr>
              <a:t>Rappel des opérateurs de recherche</a:t>
            </a:r>
          </a:p>
          <a:p>
            <a:pPr marL="109728" indent="0">
              <a:spcBef>
                <a:spcPts val="1200"/>
              </a:spcBef>
              <a:buFont typeface="Arial"/>
              <a:buNone/>
            </a:pPr>
            <a:r>
              <a:rPr lang="fr-CA" sz="1800" b="1" dirty="0" smtClean="0">
                <a:latin typeface="+mn-lt"/>
              </a:rPr>
              <a:t>ET/AND  </a:t>
            </a:r>
            <a:r>
              <a:rPr lang="fr-CA" sz="1800" dirty="0" smtClean="0">
                <a:latin typeface="+mn-lt"/>
                <a:sym typeface="Symbol"/>
              </a:rPr>
              <a:t> </a:t>
            </a:r>
            <a:r>
              <a:rPr lang="fr-CA" sz="1800" dirty="0" smtClean="0">
                <a:latin typeface="+mn-lt"/>
              </a:rPr>
              <a:t>pour ajouter un concept    </a:t>
            </a:r>
            <a:br>
              <a:rPr lang="fr-CA" sz="1800" dirty="0" smtClean="0">
                <a:latin typeface="+mn-lt"/>
              </a:rPr>
            </a:br>
            <a:r>
              <a:rPr lang="fr-CA" sz="1800" dirty="0" smtClean="0">
                <a:latin typeface="+mn-lt"/>
              </a:rPr>
              <a:t>		</a:t>
            </a:r>
            <a:r>
              <a:rPr lang="fr-CA" sz="1800" dirty="0" smtClean="0">
                <a:solidFill>
                  <a:schemeClr val="accent2"/>
                </a:solidFill>
                <a:latin typeface="+mn-lt"/>
              </a:rPr>
              <a:t>Tracer </a:t>
            </a:r>
            <a:r>
              <a:rPr lang="fr-CA" sz="1800" b="1" dirty="0" smtClean="0">
                <a:solidFill>
                  <a:schemeClr val="accent2"/>
                </a:solidFill>
                <a:latin typeface="+mn-lt"/>
              </a:rPr>
              <a:t>AND</a:t>
            </a:r>
            <a:r>
              <a:rPr lang="fr-CA" sz="18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fr-CA" sz="1800" dirty="0" err="1" smtClean="0">
                <a:solidFill>
                  <a:schemeClr val="accent2"/>
                </a:solidFill>
                <a:latin typeface="+mn-lt"/>
              </a:rPr>
              <a:t>gas</a:t>
            </a:r>
            <a:endParaRPr lang="fr-CA" sz="1400" dirty="0" smtClean="0">
              <a:latin typeface="+mn-lt"/>
            </a:endParaRPr>
          </a:p>
          <a:p>
            <a:pPr marL="109728" indent="0">
              <a:spcBef>
                <a:spcPts val="600"/>
              </a:spcBef>
              <a:buFont typeface="Arial"/>
              <a:buNone/>
            </a:pPr>
            <a:r>
              <a:rPr lang="fr-CA" sz="1800" b="1" dirty="0" smtClean="0">
                <a:latin typeface="+mn-lt"/>
              </a:rPr>
              <a:t>OU/OR</a:t>
            </a:r>
            <a:r>
              <a:rPr lang="fr-CA" sz="1800" dirty="0" smtClean="0">
                <a:latin typeface="+mn-lt"/>
              </a:rPr>
              <a:t>    </a:t>
            </a:r>
            <a:r>
              <a:rPr lang="fr-CA" sz="1800" dirty="0" smtClean="0">
                <a:latin typeface="+mn-lt"/>
                <a:sym typeface="Symbol"/>
              </a:rPr>
              <a:t> </a:t>
            </a:r>
            <a:r>
              <a:rPr lang="fr-CA" sz="1800" dirty="0" smtClean="0">
                <a:latin typeface="+mn-lt"/>
              </a:rPr>
              <a:t>pour préciser des équivalences</a:t>
            </a:r>
            <a:br>
              <a:rPr lang="fr-CA" sz="1800" dirty="0" smtClean="0">
                <a:latin typeface="+mn-lt"/>
              </a:rPr>
            </a:br>
            <a:r>
              <a:rPr lang="fr-CA" sz="1800" dirty="0" smtClean="0">
                <a:latin typeface="+mn-lt"/>
              </a:rPr>
              <a:t>	         </a:t>
            </a:r>
            <a:r>
              <a:rPr lang="fr-CA" sz="1800" dirty="0" smtClean="0">
                <a:solidFill>
                  <a:schemeClr val="accent2"/>
                </a:solidFill>
                <a:latin typeface="+mn-lt"/>
              </a:rPr>
              <a:t>Technique </a:t>
            </a:r>
            <a:r>
              <a:rPr lang="fr-CA" sz="1800" b="1" dirty="0" smtClean="0">
                <a:solidFill>
                  <a:schemeClr val="accent2"/>
                </a:solidFill>
                <a:latin typeface="+mn-lt"/>
              </a:rPr>
              <a:t>OR</a:t>
            </a:r>
            <a:r>
              <a:rPr lang="fr-CA" sz="18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fr-CA" sz="1800" dirty="0" err="1" smtClean="0">
                <a:solidFill>
                  <a:schemeClr val="accent2"/>
                </a:solidFill>
                <a:latin typeface="+mn-lt"/>
              </a:rPr>
              <a:t>method</a:t>
            </a:r>
            <a:endParaRPr lang="fr-CA" sz="1800" dirty="0" smtClean="0">
              <a:solidFill>
                <a:schemeClr val="accent2"/>
              </a:solidFill>
              <a:latin typeface="+mn-lt"/>
            </a:endParaRPr>
          </a:p>
          <a:p>
            <a:pPr marL="109728" indent="0">
              <a:spcBef>
                <a:spcPts val="600"/>
              </a:spcBef>
              <a:buFont typeface="Arial"/>
              <a:buNone/>
            </a:pPr>
            <a:r>
              <a:rPr lang="fr-CA" sz="1800" b="1" dirty="0" smtClean="0">
                <a:solidFill>
                  <a:prstClr val="black"/>
                </a:solidFill>
                <a:latin typeface="Calibri"/>
              </a:rPr>
              <a:t>"  "     </a:t>
            </a:r>
            <a:r>
              <a:rPr lang="fr-CA" sz="1800" dirty="0" smtClean="0">
                <a:solidFill>
                  <a:prstClr val="black"/>
                </a:solidFill>
                <a:latin typeface="Calibri"/>
                <a:sym typeface="Symbol"/>
              </a:rPr>
              <a:t> </a:t>
            </a:r>
            <a:r>
              <a:rPr lang="fr-CA" sz="1800" dirty="0" smtClean="0">
                <a:solidFill>
                  <a:prstClr val="black"/>
                </a:solidFill>
                <a:latin typeface="Calibri"/>
              </a:rPr>
              <a:t>pour chercher une expression exacte</a:t>
            </a:r>
          </a:p>
          <a:p>
            <a:pPr marL="109728" indent="0">
              <a:buNone/>
            </a:pPr>
            <a:r>
              <a:rPr lang="fr-CA" sz="1800" dirty="0" smtClean="0">
                <a:solidFill>
                  <a:prstClr val="black"/>
                </a:solidFill>
                <a:latin typeface="Calibri"/>
              </a:rPr>
              <a:t>	         </a:t>
            </a:r>
            <a:r>
              <a:rPr lang="fr-CA" sz="1800" b="1" dirty="0" smtClean="0">
                <a:solidFill>
                  <a:srgbClr val="C0504D"/>
                </a:solidFill>
                <a:latin typeface="Calibri"/>
              </a:rPr>
              <a:t>"</a:t>
            </a:r>
            <a:r>
              <a:rPr lang="fr-CA" sz="1800" dirty="0" smtClean="0">
                <a:solidFill>
                  <a:srgbClr val="C0504D"/>
                </a:solidFill>
                <a:latin typeface="Calibri"/>
              </a:rPr>
              <a:t>Tracer </a:t>
            </a:r>
            <a:r>
              <a:rPr lang="fr-CA" sz="1800" dirty="0" err="1" smtClean="0">
                <a:solidFill>
                  <a:srgbClr val="C0504D"/>
                </a:solidFill>
                <a:latin typeface="Calibri"/>
              </a:rPr>
              <a:t>gas</a:t>
            </a:r>
            <a:r>
              <a:rPr lang="fr-CA" sz="1800" dirty="0" smtClean="0">
                <a:solidFill>
                  <a:srgbClr val="C0504D"/>
                </a:solidFill>
                <a:latin typeface="Calibri"/>
              </a:rPr>
              <a:t> technique</a:t>
            </a:r>
            <a:r>
              <a:rPr lang="fr-CA" sz="1800" b="1" dirty="0" smtClean="0">
                <a:solidFill>
                  <a:srgbClr val="C0504D"/>
                </a:solidFill>
                <a:latin typeface="Calibri"/>
              </a:rPr>
              <a:t>"  </a:t>
            </a:r>
          </a:p>
          <a:p>
            <a:pPr marL="109728" lvl="0" indent="0">
              <a:spcBef>
                <a:spcPts val="600"/>
              </a:spcBef>
              <a:buNone/>
            </a:pPr>
            <a:r>
              <a:rPr lang="fr-CA" sz="1800" dirty="0" smtClean="0">
                <a:solidFill>
                  <a:prstClr val="black"/>
                </a:solidFill>
                <a:latin typeface="Calibri"/>
              </a:rPr>
              <a:t>* 	    </a:t>
            </a:r>
            <a:r>
              <a:rPr lang="fr-CA" sz="1800" dirty="0" smtClean="0">
                <a:solidFill>
                  <a:prstClr val="black"/>
                </a:solidFill>
                <a:latin typeface="Calibri"/>
                <a:sym typeface="Symbol"/>
              </a:rPr>
              <a:t> </a:t>
            </a:r>
            <a:r>
              <a:rPr lang="fr-CA" sz="1800" dirty="0">
                <a:solidFill>
                  <a:prstClr val="black"/>
                </a:solidFill>
                <a:latin typeface="Calibri"/>
              </a:rPr>
              <a:t>pour des mots débutant par les mêmes lettres</a:t>
            </a:r>
            <a:br>
              <a:rPr lang="fr-CA" sz="1800" dirty="0">
                <a:solidFill>
                  <a:prstClr val="black"/>
                </a:solidFill>
                <a:latin typeface="Calibri"/>
              </a:rPr>
            </a:br>
            <a:r>
              <a:rPr lang="fr-CA" sz="1800" dirty="0">
                <a:solidFill>
                  <a:prstClr val="black"/>
                </a:solidFill>
                <a:latin typeface="Calibri"/>
              </a:rPr>
              <a:t>     	         </a:t>
            </a:r>
            <a:r>
              <a:rPr lang="fr-CA" sz="1800" dirty="0" err="1">
                <a:solidFill>
                  <a:srgbClr val="C0504D"/>
                </a:solidFill>
                <a:latin typeface="Calibri"/>
              </a:rPr>
              <a:t>Nanoparticle</a:t>
            </a:r>
            <a:r>
              <a:rPr lang="fr-CA" sz="1800" b="1" dirty="0">
                <a:solidFill>
                  <a:srgbClr val="C0504D"/>
                </a:solidFill>
                <a:latin typeface="Calibri"/>
              </a:rPr>
              <a:t>*</a:t>
            </a:r>
            <a:r>
              <a:rPr lang="fr-CA" sz="1800" dirty="0">
                <a:solidFill>
                  <a:srgbClr val="C0504D"/>
                </a:solidFill>
                <a:latin typeface="Calibri"/>
              </a:rPr>
              <a:t> = </a:t>
            </a:r>
            <a:r>
              <a:rPr lang="fr-CA" sz="1800" dirty="0" err="1">
                <a:solidFill>
                  <a:srgbClr val="C0504D"/>
                </a:solidFill>
                <a:latin typeface="Calibri"/>
              </a:rPr>
              <a:t>nanoparticle</a:t>
            </a:r>
            <a:r>
              <a:rPr lang="fr-CA" sz="1800" dirty="0">
                <a:solidFill>
                  <a:srgbClr val="C0504D"/>
                </a:solidFill>
                <a:latin typeface="Calibri"/>
              </a:rPr>
              <a:t>, </a:t>
            </a:r>
            <a:r>
              <a:rPr lang="fr-CA" sz="1800" dirty="0" err="1" smtClean="0">
                <a:solidFill>
                  <a:srgbClr val="C0504D"/>
                </a:solidFill>
                <a:latin typeface="Calibri"/>
              </a:rPr>
              <a:t>nanoparticles</a:t>
            </a:r>
            <a:endParaRPr lang="fr-CA" sz="1800" dirty="0" smtClean="0">
              <a:solidFill>
                <a:srgbClr val="C0504D"/>
              </a:solidFill>
              <a:latin typeface="Calibri"/>
            </a:endParaRPr>
          </a:p>
          <a:p>
            <a:pPr marL="109728" lvl="0" indent="0">
              <a:spcBef>
                <a:spcPts val="600"/>
              </a:spcBef>
              <a:buNone/>
            </a:pPr>
            <a:r>
              <a:rPr lang="fr-CA" sz="1800" b="1" dirty="0" smtClean="0">
                <a:solidFill>
                  <a:prstClr val="black"/>
                </a:solidFill>
                <a:latin typeface="Calibri"/>
              </a:rPr>
              <a:t>(   </a:t>
            </a:r>
            <a:r>
              <a:rPr lang="fr-CA" sz="1800" b="1" dirty="0">
                <a:solidFill>
                  <a:prstClr val="black"/>
                </a:solidFill>
                <a:latin typeface="Calibri"/>
              </a:rPr>
              <a:t>)     </a:t>
            </a:r>
            <a:r>
              <a:rPr lang="fr-CA" sz="1800" dirty="0">
                <a:solidFill>
                  <a:prstClr val="black"/>
                </a:solidFill>
                <a:latin typeface="Calibri"/>
                <a:sym typeface="Symbol"/>
              </a:rPr>
              <a:t> </a:t>
            </a:r>
            <a:r>
              <a:rPr lang="fr-CA" sz="1800" dirty="0">
                <a:solidFill>
                  <a:prstClr val="black"/>
                </a:solidFill>
                <a:latin typeface="Calibri"/>
              </a:rPr>
              <a:t>pour contraindre l’ordre de la recherche</a:t>
            </a:r>
          </a:p>
          <a:p>
            <a:pPr marL="109728" lvl="0" indent="0">
              <a:buNone/>
            </a:pPr>
            <a:r>
              <a:rPr lang="fr-CA" sz="1800" dirty="0">
                <a:solidFill>
                  <a:prstClr val="black"/>
                </a:solidFill>
                <a:latin typeface="Calibri"/>
              </a:rPr>
              <a:t>		</a:t>
            </a:r>
            <a:r>
              <a:rPr lang="fr-CA" sz="1800" dirty="0">
                <a:solidFill>
                  <a:srgbClr val="C0504D"/>
                </a:solidFill>
                <a:latin typeface="Calibri"/>
              </a:rPr>
              <a:t>"tracer </a:t>
            </a:r>
            <a:r>
              <a:rPr lang="fr-CA" sz="1800" dirty="0" err="1">
                <a:solidFill>
                  <a:srgbClr val="C0504D"/>
                </a:solidFill>
                <a:latin typeface="Calibri"/>
              </a:rPr>
              <a:t>gas</a:t>
            </a:r>
            <a:r>
              <a:rPr lang="fr-CA" sz="1800" dirty="0">
                <a:solidFill>
                  <a:srgbClr val="C0504D"/>
                </a:solidFill>
                <a:latin typeface="Calibri"/>
              </a:rPr>
              <a:t>" AND </a:t>
            </a:r>
            <a:r>
              <a:rPr lang="fr-CA" sz="1800" b="1" dirty="0">
                <a:solidFill>
                  <a:srgbClr val="C0504D"/>
                </a:solidFill>
                <a:latin typeface="Calibri"/>
              </a:rPr>
              <a:t>(</a:t>
            </a:r>
            <a:r>
              <a:rPr lang="fr-CA" sz="1800" dirty="0">
                <a:solidFill>
                  <a:srgbClr val="C0504D"/>
                </a:solidFill>
                <a:latin typeface="Calibri"/>
              </a:rPr>
              <a:t>technique* OR </a:t>
            </a:r>
            <a:r>
              <a:rPr lang="fr-CA" sz="1800" dirty="0" err="1">
                <a:solidFill>
                  <a:srgbClr val="C0504D"/>
                </a:solidFill>
                <a:latin typeface="Calibri"/>
              </a:rPr>
              <a:t>method</a:t>
            </a:r>
            <a:r>
              <a:rPr lang="fr-CA" sz="1800" dirty="0">
                <a:solidFill>
                  <a:srgbClr val="C0504D"/>
                </a:solidFill>
                <a:latin typeface="Calibri"/>
              </a:rPr>
              <a:t>*</a:t>
            </a:r>
            <a:r>
              <a:rPr lang="fr-CA" sz="1800" b="1" dirty="0">
                <a:solidFill>
                  <a:srgbClr val="C0504D"/>
                </a:solidFill>
                <a:latin typeface="Calibri"/>
              </a:rPr>
              <a:t>)</a:t>
            </a:r>
          </a:p>
          <a:p>
            <a:pPr marL="109728" indent="0">
              <a:buFont typeface="Arial"/>
              <a:buNone/>
            </a:pPr>
            <a:endParaRPr lang="fr-CA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99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Processus de la recherche documentaire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9662" y="956740"/>
            <a:ext cx="6317329" cy="5734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Définir </a:t>
            </a:r>
            <a:r>
              <a:rPr lang="fr-CA" sz="2000" dirty="0"/>
              <a:t>son </a:t>
            </a:r>
            <a:r>
              <a:rPr lang="fr-CA" sz="2000" dirty="0" smtClean="0"/>
              <a:t>sujet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</a:t>
            </a:r>
            <a:r>
              <a:rPr lang="fr-CA" sz="2000" dirty="0"/>
              <a:t>les concepts </a:t>
            </a:r>
            <a:r>
              <a:rPr lang="fr-CA" sz="2000" dirty="0" smtClean="0"/>
              <a:t>importants et </a:t>
            </a:r>
            <a:br>
              <a:rPr lang="fr-CA" sz="2000" dirty="0" smtClean="0"/>
            </a:br>
            <a:r>
              <a:rPr lang="fr-CA" sz="2000" dirty="0" smtClean="0"/>
              <a:t>enrichir son vocabulaire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un plan de concepts et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formuler une première équation de recherche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b="1" dirty="0" smtClean="0">
                <a:solidFill>
                  <a:srgbClr val="C00000"/>
                </a:solidFill>
              </a:rPr>
              <a:t>Identifier les outils </a:t>
            </a:r>
            <a:r>
              <a:rPr lang="fr-CA" sz="2000" b="1" dirty="0">
                <a:solidFill>
                  <a:srgbClr val="C00000"/>
                </a:solidFill>
              </a:rPr>
              <a:t>de </a:t>
            </a:r>
            <a:r>
              <a:rPr lang="fr-CA" sz="2000" b="1" dirty="0" smtClean="0">
                <a:solidFill>
                  <a:srgbClr val="C00000"/>
                </a:solidFill>
              </a:rPr>
              <a:t>recherche à consulter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plusieurs </a:t>
            </a:r>
            <a:r>
              <a:rPr lang="fr-CA" sz="2000" dirty="0" smtClean="0"/>
              <a:t>recherches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Évaluer </a:t>
            </a:r>
            <a:r>
              <a:rPr lang="fr-CA" sz="2000" dirty="0"/>
              <a:t>les </a:t>
            </a:r>
            <a:r>
              <a:rPr lang="fr-CA" sz="2000" dirty="0" smtClean="0"/>
              <a:t>résultats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Utiliser l’information</a:t>
            </a:r>
            <a:endParaRPr lang="fr-CA" sz="20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4" name="Flèche vers le bas 13"/>
          <p:cNvSpPr/>
          <p:nvPr/>
        </p:nvSpPr>
        <p:spPr>
          <a:xfrm>
            <a:off x="3298074" y="140341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bas 14"/>
          <p:cNvSpPr/>
          <p:nvPr/>
        </p:nvSpPr>
        <p:spPr>
          <a:xfrm>
            <a:off x="3298074" y="2434147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3302658" y="3464878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vers le bas 21"/>
          <p:cNvSpPr/>
          <p:nvPr/>
        </p:nvSpPr>
        <p:spPr>
          <a:xfrm>
            <a:off x="3302658" y="4311541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vers le bas 22"/>
          <p:cNvSpPr/>
          <p:nvPr/>
        </p:nvSpPr>
        <p:spPr>
          <a:xfrm>
            <a:off x="3298074" y="5016501"/>
            <a:ext cx="249810" cy="381000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>
            <a:off x="3302658" y="578675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12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4432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000" dirty="0">
                <a:solidFill>
                  <a:srgbClr val="C00000"/>
                </a:solidFill>
                <a:latin typeface="+mn-lt"/>
              </a:rPr>
              <a:t>Exemple de </a:t>
            </a:r>
            <a:r>
              <a:rPr lang="fr-CA" sz="2000" dirty="0" smtClean="0">
                <a:solidFill>
                  <a:srgbClr val="C00000"/>
                </a:solidFill>
                <a:latin typeface="+mn-lt"/>
              </a:rPr>
              <a:t>sujet: Validation de la technique du gaz traceur pour prédire la dispersion des nanoparticules dans un milieu de travail</a:t>
            </a:r>
          </a:p>
          <a:p>
            <a:pPr marL="0" indent="0">
              <a:buNone/>
            </a:pPr>
            <a:endParaRPr lang="fr-CA" sz="1400" dirty="0" smtClean="0">
              <a:latin typeface="+mn-lt"/>
            </a:endParaRPr>
          </a:p>
          <a:p>
            <a:pPr marL="0" indent="0">
              <a:buNone/>
            </a:pPr>
            <a:r>
              <a:rPr lang="fr-CA" sz="2000" dirty="0" smtClean="0">
                <a:latin typeface="+mn-lt"/>
              </a:rPr>
              <a:t>Outils présentés dans la formation: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000" dirty="0" err="1" smtClean="0">
                <a:latin typeface="+mn-lt"/>
                <a:hlinkClick r:id="rId3"/>
              </a:rPr>
              <a:t>Compendex</a:t>
            </a:r>
            <a:r>
              <a:rPr lang="fr-CA" sz="2000" dirty="0" smtClean="0">
                <a:latin typeface="+mn-lt"/>
                <a:hlinkClick r:id="rId3"/>
              </a:rPr>
              <a:t> &amp; </a:t>
            </a:r>
            <a:r>
              <a:rPr lang="fr-CA" sz="2000" dirty="0" err="1" smtClean="0">
                <a:latin typeface="+mn-lt"/>
                <a:hlinkClick r:id="rId3"/>
              </a:rPr>
              <a:t>Inspec</a:t>
            </a:r>
            <a:r>
              <a:rPr lang="fr-CA" sz="2000" dirty="0" smtClean="0">
                <a:latin typeface="+mn-lt"/>
              </a:rPr>
              <a:t> (ingénierie)</a:t>
            </a:r>
            <a:endParaRPr lang="fr-CA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sz="2000" dirty="0" err="1" smtClean="0">
                <a:latin typeface="+mn-lt"/>
                <a:hlinkClick r:id="rId4"/>
              </a:rPr>
              <a:t>Scopus</a:t>
            </a:r>
            <a:r>
              <a:rPr lang="fr-CA" sz="2000" dirty="0" smtClean="0">
                <a:latin typeface="+mn-lt"/>
              </a:rPr>
              <a:t> (multidisciplinaire)</a:t>
            </a:r>
            <a:endParaRPr lang="fr-CA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  <a:hlinkClick r:id="rId5"/>
              </a:rPr>
              <a:t>Google </a:t>
            </a:r>
            <a:r>
              <a:rPr lang="fr-CA" sz="2000" dirty="0" err="1" smtClean="0">
                <a:latin typeface="+mn-lt"/>
                <a:hlinkClick r:id="rId5"/>
              </a:rPr>
              <a:t>Scholar</a:t>
            </a:r>
            <a:r>
              <a:rPr lang="fr-CA" sz="2000" dirty="0" smtClean="0">
                <a:latin typeface="+mn-lt"/>
              </a:rPr>
              <a:t> (multidisciplinaire)</a:t>
            </a:r>
          </a:p>
          <a:p>
            <a:pPr marL="0" indent="0">
              <a:spcBef>
                <a:spcPts val="600"/>
              </a:spcBef>
              <a:buNone/>
            </a:pPr>
            <a:endParaRPr lang="fr-CA" sz="2000" dirty="0">
              <a:latin typeface="+mn-l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1800" dirty="0" smtClean="0">
                <a:latin typeface="+mn-lt"/>
              </a:rPr>
              <a:t>Pour identifier d’autres outils de recherche spécifiques à votre domaine…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1800" dirty="0" smtClean="0">
                <a:latin typeface="+mn-lt"/>
              </a:rPr>
              <a:t>Sélection de </a:t>
            </a:r>
            <a:r>
              <a:rPr lang="fr-CA" sz="1800" dirty="0" smtClean="0">
                <a:latin typeface="+mn-lt"/>
                <a:hlinkClick r:id="rId6"/>
              </a:rPr>
              <a:t>bases de données par discipline</a:t>
            </a:r>
            <a:endParaRPr lang="fr-CA" sz="18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i="1" dirty="0" smtClean="0">
                <a:latin typeface="+mn-lt"/>
              </a:rPr>
              <a:t>Using </a:t>
            </a:r>
            <a:r>
              <a:rPr lang="en-US" sz="1800" i="1" dirty="0">
                <a:latin typeface="+mn-lt"/>
              </a:rPr>
              <a:t>the engineering literature </a:t>
            </a:r>
            <a:r>
              <a:rPr lang="en-US" sz="1800" dirty="0">
                <a:latin typeface="+mn-lt"/>
              </a:rPr>
              <a:t>(T 10.7 U85 2006</a:t>
            </a:r>
            <a:r>
              <a:rPr lang="en-US" sz="1800" dirty="0" smtClean="0">
                <a:latin typeface="+mn-lt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1800" i="1" dirty="0">
                <a:latin typeface="+mn-lt"/>
              </a:rPr>
              <a:t>Information sources in engineering </a:t>
            </a:r>
            <a:r>
              <a:rPr lang="fr-CA" sz="1800" dirty="0">
                <a:latin typeface="+mn-lt"/>
              </a:rPr>
              <a:t>(T10.7 I54.2005</a:t>
            </a:r>
            <a:r>
              <a:rPr lang="fr-CA" sz="1800" dirty="0" smtClean="0">
                <a:latin typeface="+mn-lt"/>
              </a:rPr>
              <a:t>)</a:t>
            </a:r>
            <a:endParaRPr lang="fr-CA" sz="1800" dirty="0">
              <a:latin typeface="+mn-lt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4: Identifier les outils de recherche à consulter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6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457200" y="1446029"/>
            <a:ext cx="8229600" cy="515679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fr-CA" sz="2400" dirty="0" smtClean="0">
                <a:latin typeface="+mn-lt"/>
              </a:rPr>
              <a:t>Identifier les outils de recherche pertinents à son domaine ou sujet</a:t>
            </a:r>
          </a:p>
          <a:p>
            <a:pPr marL="457200" indent="-457200">
              <a:buAutoNum type="arabicParenR"/>
            </a:pPr>
            <a:r>
              <a:rPr lang="fr-CA" sz="2400" dirty="0" smtClean="0">
                <a:latin typeface="+mn-lt"/>
              </a:rPr>
              <a:t>Élaborer des requêtes de recherche complexes</a:t>
            </a:r>
          </a:p>
          <a:p>
            <a:pPr marL="457200" indent="-457200">
              <a:buAutoNum type="arabicParenR"/>
            </a:pPr>
            <a:r>
              <a:rPr lang="fr-CA" sz="2400" dirty="0" smtClean="0">
                <a:latin typeface="+mn-lt"/>
              </a:rPr>
              <a:t>Effectuer des recherches précises dans </a:t>
            </a:r>
            <a:r>
              <a:rPr lang="fr-CA" sz="2400" dirty="0" err="1" smtClean="0">
                <a:latin typeface="+mn-lt"/>
              </a:rPr>
              <a:t>Compendex</a:t>
            </a:r>
            <a:r>
              <a:rPr lang="fr-CA" sz="2400" dirty="0" smtClean="0">
                <a:latin typeface="+mn-lt"/>
              </a:rPr>
              <a:t> &amp; </a:t>
            </a:r>
            <a:r>
              <a:rPr lang="fr-CA" sz="2400" dirty="0" err="1" smtClean="0">
                <a:latin typeface="+mn-lt"/>
              </a:rPr>
              <a:t>Inspec</a:t>
            </a:r>
            <a:r>
              <a:rPr lang="fr-CA" sz="2400" dirty="0" smtClean="0">
                <a:latin typeface="+mn-lt"/>
              </a:rPr>
              <a:t>, </a:t>
            </a:r>
            <a:r>
              <a:rPr lang="fr-CA" sz="2400" dirty="0" err="1" smtClean="0">
                <a:latin typeface="+mn-lt"/>
              </a:rPr>
              <a:t>Scopus</a:t>
            </a:r>
            <a:r>
              <a:rPr lang="fr-CA" sz="2400" dirty="0" smtClean="0">
                <a:latin typeface="+mn-lt"/>
              </a:rPr>
              <a:t> et Google </a:t>
            </a:r>
            <a:r>
              <a:rPr lang="fr-CA" sz="2400" dirty="0" err="1" smtClean="0">
                <a:latin typeface="+mn-lt"/>
              </a:rPr>
              <a:t>Scholar</a:t>
            </a:r>
            <a:endParaRPr lang="fr-CA" sz="2400" dirty="0" smtClean="0">
              <a:latin typeface="+mn-lt"/>
            </a:endParaRPr>
          </a:p>
          <a:p>
            <a:pPr marL="457200" indent="-457200">
              <a:buAutoNum type="arabicParenR"/>
            </a:pPr>
            <a:r>
              <a:rPr lang="fr-CA" sz="2400" dirty="0" smtClean="0">
                <a:latin typeface="+mn-lt"/>
              </a:rPr>
              <a:t>Savoir relancer sa recherche en fonction des résultats obtenus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609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Objectifs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44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>
                <a:solidFill>
                  <a:srgbClr val="C00000"/>
                </a:solidFill>
                <a:latin typeface="+mn-lt"/>
              </a:rPr>
              <a:t>Exemple de </a:t>
            </a:r>
            <a:r>
              <a:rPr lang="fr-CA" sz="2000" dirty="0" smtClean="0">
                <a:solidFill>
                  <a:srgbClr val="C00000"/>
                </a:solidFill>
                <a:latin typeface="+mn-lt"/>
              </a:rPr>
              <a:t>sujet: Validation de la technique du gaz traceur pour prédire la dispersion des nanoparticules dans un milieu de travail</a:t>
            </a:r>
          </a:p>
          <a:p>
            <a:pPr marL="0" indent="0">
              <a:buNone/>
            </a:pPr>
            <a:endParaRPr lang="fr-CA" sz="1400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fr-CA" sz="2000" b="1" dirty="0">
                <a:latin typeface="+mn-lt"/>
              </a:rPr>
              <a:t>3</a:t>
            </a:r>
            <a:r>
              <a:rPr lang="fr-CA" sz="2000" b="1" dirty="0" smtClean="0">
                <a:latin typeface="+mn-lt"/>
              </a:rPr>
              <a:t>.1 Identifier les sources d’information à consulter</a:t>
            </a:r>
          </a:p>
          <a:p>
            <a:pPr marL="0" indent="0">
              <a:buNone/>
            </a:pPr>
            <a:endParaRPr lang="fr-CA" sz="2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b="1" dirty="0">
                <a:latin typeface="+mn-lt"/>
              </a:rPr>
              <a:t>Distinction: Bases de données vs. </a:t>
            </a:r>
            <a:r>
              <a:rPr lang="fr-CA" sz="2000" b="1" dirty="0" smtClean="0">
                <a:latin typeface="+mn-lt"/>
              </a:rPr>
              <a:t>Collections </a:t>
            </a:r>
            <a:r>
              <a:rPr lang="fr-CA" sz="2000" b="1" dirty="0">
                <a:latin typeface="+mn-lt"/>
              </a:rPr>
              <a:t>électroniques</a:t>
            </a:r>
          </a:p>
          <a:p>
            <a:pPr marL="0" indent="0">
              <a:spcBef>
                <a:spcPts val="0"/>
              </a:spcBef>
              <a:buNone/>
            </a:pPr>
            <a:endParaRPr lang="fr-CA" sz="14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>
                <a:latin typeface="+mn-lt"/>
              </a:rPr>
              <a:t>Base de données bibliographiques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1800" dirty="0">
                <a:latin typeface="+mn-lt"/>
              </a:rPr>
              <a:t>Description d’articles dans un ou plusieurs </a:t>
            </a:r>
            <a:r>
              <a:rPr lang="fr-CA" sz="1800" dirty="0" smtClean="0">
                <a:latin typeface="+mn-lt"/>
              </a:rPr>
              <a:t>domaines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1800" dirty="0" smtClean="0">
                <a:latin typeface="+mn-lt"/>
              </a:rPr>
              <a:t>Indexent les publications de plusieurs éditeurs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1800" dirty="0">
                <a:latin typeface="+mn-lt"/>
              </a:rPr>
              <a:t>Vérifier la disponibilité avec le bouton </a:t>
            </a:r>
            <a:endParaRPr lang="fr-CA" sz="1800" dirty="0" smtClean="0">
              <a:latin typeface="+mn-lt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1800" dirty="0" smtClean="0">
                <a:latin typeface="+mn-lt"/>
              </a:rPr>
              <a:t>Exemples </a:t>
            </a:r>
            <a:r>
              <a:rPr lang="fr-CA" sz="1800" dirty="0">
                <a:latin typeface="+mn-lt"/>
              </a:rPr>
              <a:t>:  </a:t>
            </a:r>
            <a:r>
              <a:rPr lang="fr-CA" sz="1800" dirty="0" smtClean="0">
                <a:latin typeface="+mn-lt"/>
              </a:rPr>
              <a:t>Compendex &amp; </a:t>
            </a:r>
            <a:r>
              <a:rPr lang="fr-CA" sz="1800" dirty="0" err="1" smtClean="0">
                <a:latin typeface="+mn-lt"/>
              </a:rPr>
              <a:t>Inspec</a:t>
            </a:r>
            <a:r>
              <a:rPr lang="fr-CA" sz="1800" dirty="0" smtClean="0">
                <a:latin typeface="+mn-lt"/>
              </a:rPr>
              <a:t>, Scopus, Web </a:t>
            </a:r>
            <a:r>
              <a:rPr lang="fr-CA" sz="1800" dirty="0">
                <a:latin typeface="+mn-lt"/>
              </a:rPr>
              <a:t>of </a:t>
            </a:r>
            <a:r>
              <a:rPr lang="fr-CA" sz="1800" dirty="0" smtClean="0">
                <a:latin typeface="+mn-lt"/>
              </a:rPr>
              <a:t>Science</a:t>
            </a:r>
          </a:p>
          <a:p>
            <a:pPr marL="0" indent="0">
              <a:spcBef>
                <a:spcPts val="0"/>
              </a:spcBef>
              <a:buNone/>
            </a:pPr>
            <a:endParaRPr lang="fr-CA" sz="14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>
                <a:latin typeface="+mn-lt"/>
              </a:rPr>
              <a:t>Collections de documents </a:t>
            </a:r>
            <a:r>
              <a:rPr lang="fr-CA" sz="2000" dirty="0" smtClean="0">
                <a:latin typeface="+mn-lt"/>
              </a:rPr>
              <a:t>électroniques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1800" dirty="0" smtClean="0">
                <a:latin typeface="+mn-lt"/>
              </a:rPr>
              <a:t>Description </a:t>
            </a:r>
            <a:r>
              <a:rPr lang="fr-CA" sz="1800" dirty="0">
                <a:latin typeface="+mn-lt"/>
              </a:rPr>
              <a:t>et texte </a:t>
            </a:r>
            <a:r>
              <a:rPr lang="fr-CA" sz="1800" dirty="0" smtClean="0">
                <a:latin typeface="+mn-lt"/>
              </a:rPr>
              <a:t>intégral </a:t>
            </a:r>
            <a:r>
              <a:rPr lang="fr-CA" sz="1800" dirty="0">
                <a:latin typeface="+mn-lt"/>
              </a:rPr>
              <a:t>des documents </a:t>
            </a:r>
            <a:r>
              <a:rPr lang="fr-CA" sz="1800" dirty="0" smtClean="0">
                <a:latin typeface="+mn-lt"/>
              </a:rPr>
              <a:t>en format électronique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1800" dirty="0" smtClean="0">
                <a:latin typeface="+mn-lt"/>
              </a:rPr>
              <a:t>Indexent les publications d’un seul éditeur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1800" dirty="0">
                <a:latin typeface="+mn-lt"/>
              </a:rPr>
              <a:t>E</a:t>
            </a:r>
            <a:r>
              <a:rPr lang="fr-CA" sz="1800" dirty="0" smtClean="0">
                <a:latin typeface="+mn-lt"/>
              </a:rPr>
              <a:t>xemples </a:t>
            </a:r>
            <a:r>
              <a:rPr lang="fr-CA" sz="1800" dirty="0">
                <a:latin typeface="+mn-lt"/>
              </a:rPr>
              <a:t>: ScienceDirect, </a:t>
            </a:r>
            <a:r>
              <a:rPr lang="fr-CA" sz="1800" dirty="0" err="1">
                <a:latin typeface="+mn-lt"/>
              </a:rPr>
              <a:t>IEEExplore</a:t>
            </a:r>
            <a:endParaRPr lang="fr-CA" sz="1800" dirty="0">
              <a:latin typeface="+mn-lt"/>
            </a:endParaRPr>
          </a:p>
          <a:p>
            <a:pPr marL="0" indent="0">
              <a:buNone/>
            </a:pPr>
            <a:endParaRPr lang="fr-CA" sz="2000" dirty="0" smtClean="0">
              <a:latin typeface="+mn-lt"/>
            </a:endParaRPr>
          </a:p>
          <a:p>
            <a:pPr marL="0" indent="0">
              <a:buNone/>
            </a:pPr>
            <a:endParaRPr lang="fr-CA" sz="20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2770" y="2658140"/>
            <a:ext cx="8027581" cy="3615069"/>
          </a:xfrm>
          <a:prstGeom prst="rect">
            <a:avLst/>
          </a:prstGeom>
          <a:noFill/>
          <a:ln w="57150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16" y="4146488"/>
            <a:ext cx="890719" cy="31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4: Identifier les outils de recherche à consulter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8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6872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A" sz="2400" b="1" dirty="0" smtClean="0">
                <a:latin typeface="+mn-lt"/>
              </a:rPr>
              <a:t>Bases de données bibliographiques</a:t>
            </a:r>
          </a:p>
          <a:p>
            <a:pPr marL="0" indent="0" algn="ctr">
              <a:buNone/>
            </a:pPr>
            <a:endParaRPr lang="fr-CA" sz="2400" dirty="0" smtClean="0">
              <a:latin typeface="+mn-lt"/>
            </a:endParaRPr>
          </a:p>
          <a:p>
            <a:pPr marL="0" indent="0" algn="ctr">
              <a:buNone/>
            </a:pPr>
            <a:endParaRPr lang="fr-CA" sz="2400" dirty="0">
              <a:latin typeface="+mn-lt"/>
            </a:endParaRPr>
          </a:p>
          <a:p>
            <a:pPr marL="0" indent="0" algn="ctr">
              <a:buNone/>
            </a:pPr>
            <a:endParaRPr lang="fr-CA" sz="2400" dirty="0" smtClean="0">
              <a:latin typeface="+mn-lt"/>
            </a:endParaRPr>
          </a:p>
          <a:p>
            <a:pPr marL="0" indent="0" algn="ctr">
              <a:buNone/>
            </a:pPr>
            <a:endParaRPr lang="fr-CA" sz="2400" dirty="0">
              <a:latin typeface="+mn-lt"/>
            </a:endParaRPr>
          </a:p>
          <a:p>
            <a:pPr marL="0" indent="0" algn="ctr">
              <a:buNone/>
            </a:pPr>
            <a:endParaRPr lang="fr-CA" sz="2400" dirty="0" smtClean="0">
              <a:latin typeface="+mn-lt"/>
            </a:endParaRPr>
          </a:p>
          <a:p>
            <a:pPr marL="0" indent="0" algn="ctr">
              <a:buNone/>
            </a:pPr>
            <a:endParaRPr lang="fr-CA" sz="2400" dirty="0">
              <a:latin typeface="+mn-lt"/>
            </a:endParaRPr>
          </a:p>
          <a:p>
            <a:pPr marL="0" indent="0" algn="ctr">
              <a:buNone/>
            </a:pPr>
            <a:endParaRPr lang="fr-CA" sz="2400" dirty="0" smtClean="0">
              <a:latin typeface="+mn-lt"/>
            </a:endParaRPr>
          </a:p>
          <a:p>
            <a:pPr marL="0" indent="0" algn="ctr">
              <a:buNone/>
            </a:pPr>
            <a:endParaRPr lang="fr-CA" sz="2400" dirty="0">
              <a:latin typeface="+mn-lt"/>
            </a:endParaRPr>
          </a:p>
          <a:p>
            <a:pPr marL="0" indent="0" algn="ctr">
              <a:buNone/>
            </a:pPr>
            <a:endParaRPr lang="fr-CA" sz="2400" dirty="0" smtClean="0">
              <a:latin typeface="+mn-lt"/>
            </a:endParaRPr>
          </a:p>
          <a:p>
            <a:pPr marL="0" indent="0" algn="ctr">
              <a:buNone/>
            </a:pPr>
            <a:endParaRPr lang="fr-CA" sz="2400" dirty="0" smtClean="0">
              <a:latin typeface="+mn-lt"/>
            </a:endParaRPr>
          </a:p>
          <a:p>
            <a:pPr marL="0" indent="0" algn="ctr">
              <a:buNone/>
            </a:pPr>
            <a:r>
              <a:rPr lang="fr-CA" sz="2400" b="1" dirty="0" smtClean="0">
                <a:latin typeface="+mn-lt"/>
              </a:rPr>
              <a:t>Collections électroniques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202" y="1892428"/>
            <a:ext cx="341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335" y="1934818"/>
            <a:ext cx="1757015" cy="78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5" y="5147377"/>
            <a:ext cx="23812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04" y="4457035"/>
            <a:ext cx="2276146" cy="68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512" y="5260523"/>
            <a:ext cx="2169485" cy="526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077" y="5172850"/>
            <a:ext cx="27432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531" y="4349793"/>
            <a:ext cx="1076546" cy="79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7158815" y="2625852"/>
            <a:ext cx="1248875" cy="14790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778913" y="2720851"/>
            <a:ext cx="1196585" cy="13939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2720851"/>
            <a:ext cx="1262950" cy="1436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4439918" y="2625853"/>
            <a:ext cx="1218572" cy="13939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4: Identifier les outils de recherche à consulter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9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Processus de la recherche documentaire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9662" y="956740"/>
            <a:ext cx="6317329" cy="5734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Définir </a:t>
            </a:r>
            <a:r>
              <a:rPr lang="fr-CA" sz="2000" dirty="0"/>
              <a:t>son </a:t>
            </a:r>
            <a:r>
              <a:rPr lang="fr-CA" sz="2000" dirty="0" smtClean="0"/>
              <a:t>sujet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</a:t>
            </a:r>
            <a:r>
              <a:rPr lang="fr-CA" sz="2000" dirty="0"/>
              <a:t>les concepts </a:t>
            </a:r>
            <a:r>
              <a:rPr lang="fr-CA" sz="2000" dirty="0" smtClean="0"/>
              <a:t>importants et </a:t>
            </a:r>
            <a:br>
              <a:rPr lang="fr-CA" sz="2000" dirty="0" smtClean="0"/>
            </a:br>
            <a:r>
              <a:rPr lang="fr-CA" sz="2000" dirty="0" smtClean="0"/>
              <a:t>enrichir son vocabulaire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un plan de concepts et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formuler une première équation de recherche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les outils </a:t>
            </a:r>
            <a:r>
              <a:rPr lang="fr-CA" sz="2000" dirty="0"/>
              <a:t>de </a:t>
            </a:r>
            <a:r>
              <a:rPr lang="fr-CA" sz="2000" dirty="0" smtClean="0"/>
              <a:t>recherche à consulter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b="1" dirty="0" smtClean="0">
                <a:solidFill>
                  <a:srgbClr val="C00000"/>
                </a:solidFill>
              </a:rPr>
              <a:t>Faire </a:t>
            </a:r>
            <a:r>
              <a:rPr lang="fr-CA" sz="2000" b="1" dirty="0">
                <a:solidFill>
                  <a:srgbClr val="C00000"/>
                </a:solidFill>
              </a:rPr>
              <a:t>plusieurs </a:t>
            </a:r>
            <a:r>
              <a:rPr lang="fr-CA" sz="2000" b="1" dirty="0" smtClean="0">
                <a:solidFill>
                  <a:srgbClr val="C00000"/>
                </a:solidFill>
              </a:rPr>
              <a:t>recherches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Évaluer </a:t>
            </a:r>
            <a:r>
              <a:rPr lang="fr-CA" sz="2000" dirty="0"/>
              <a:t>les </a:t>
            </a:r>
            <a:r>
              <a:rPr lang="fr-CA" sz="2000" dirty="0" smtClean="0"/>
              <a:t>résultats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Utiliser l’information</a:t>
            </a:r>
            <a:endParaRPr lang="fr-CA" sz="20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4" name="Flèche vers le bas 13"/>
          <p:cNvSpPr/>
          <p:nvPr/>
        </p:nvSpPr>
        <p:spPr>
          <a:xfrm>
            <a:off x="3298074" y="140341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bas 14"/>
          <p:cNvSpPr/>
          <p:nvPr/>
        </p:nvSpPr>
        <p:spPr>
          <a:xfrm>
            <a:off x="3298074" y="2434147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3302658" y="3464878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vers le bas 21"/>
          <p:cNvSpPr/>
          <p:nvPr/>
        </p:nvSpPr>
        <p:spPr>
          <a:xfrm>
            <a:off x="3302658" y="4311541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vers le bas 22"/>
          <p:cNvSpPr/>
          <p:nvPr/>
        </p:nvSpPr>
        <p:spPr>
          <a:xfrm>
            <a:off x="3298074" y="5016501"/>
            <a:ext cx="249810" cy="381000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>
            <a:off x="3302658" y="578675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24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4432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fr-CA" sz="2000" dirty="0" smtClean="0">
              <a:latin typeface="+mn-lt"/>
              <a:hlinkClick r:id="rId3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 err="1" smtClean="0">
                <a:latin typeface="+mn-lt"/>
                <a:hlinkClick r:id="rId3"/>
              </a:rPr>
              <a:t>Compendex</a:t>
            </a:r>
            <a:r>
              <a:rPr lang="fr-CA" sz="2000" dirty="0" smtClean="0">
                <a:latin typeface="+mn-lt"/>
                <a:hlinkClick r:id="rId3"/>
              </a:rPr>
              <a:t> &amp; </a:t>
            </a:r>
            <a:r>
              <a:rPr lang="fr-CA" sz="2000" dirty="0" err="1" smtClean="0">
                <a:latin typeface="+mn-lt"/>
                <a:hlinkClick r:id="rId3"/>
              </a:rPr>
              <a:t>Inspec</a:t>
            </a:r>
            <a:endParaRPr lang="fr-CA" sz="2000" dirty="0" smtClean="0">
              <a:latin typeface="+mn-lt"/>
            </a:endParaRP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Base de données la plus importante dans le domaine du génie</a:t>
            </a:r>
          </a:p>
          <a:p>
            <a:pPr lvl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fr-CA" sz="1800" dirty="0" smtClean="0">
                <a:latin typeface="+mn-lt"/>
              </a:rPr>
              <a:t>Compendex </a:t>
            </a:r>
            <a:r>
              <a:rPr lang="fr-CA" sz="1800" dirty="0">
                <a:latin typeface="+mn-lt"/>
                <a:sym typeface="Symbol"/>
              </a:rPr>
              <a:t> Recense plus de </a:t>
            </a:r>
            <a:r>
              <a:rPr lang="fr-CA" sz="1800" dirty="0" smtClean="0">
                <a:latin typeface="+mn-lt"/>
                <a:sym typeface="Symbol"/>
              </a:rPr>
              <a:t>18 millions de notices d’articles de revues scientifiques ou de conférences, de livres, de thèses, etc.</a:t>
            </a:r>
          </a:p>
          <a:p>
            <a:pPr lvl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fr-CA" sz="1800" dirty="0" err="1" smtClean="0">
                <a:latin typeface="+mn-lt"/>
                <a:sym typeface="Symbol"/>
              </a:rPr>
              <a:t>Inspec</a:t>
            </a:r>
            <a:r>
              <a:rPr lang="fr-CA" sz="1800" dirty="0" smtClean="0">
                <a:latin typeface="+mn-lt"/>
                <a:sym typeface="Symbol"/>
              </a:rPr>
              <a:t> </a:t>
            </a:r>
            <a:r>
              <a:rPr lang="fr-CA" sz="1800" dirty="0">
                <a:latin typeface="+mn-lt"/>
                <a:sym typeface="Symbol"/>
              </a:rPr>
              <a:t> Recense plus de </a:t>
            </a:r>
            <a:r>
              <a:rPr lang="fr-CA" sz="1800" dirty="0" smtClean="0">
                <a:latin typeface="+mn-lt"/>
                <a:sym typeface="Symbol"/>
              </a:rPr>
              <a:t>16 millions de notices d’articles de revues scientifiques ou de conférences, de livres, etc</a:t>
            </a:r>
            <a:r>
              <a:rPr lang="fr-CA" sz="1800" dirty="0">
                <a:latin typeface="+mn-lt"/>
                <a:sym typeface="Symbol"/>
              </a:rPr>
              <a:t>.</a:t>
            </a:r>
            <a:endParaRPr lang="fr-CA" sz="1800" dirty="0" smtClean="0">
              <a:latin typeface="+mn-lt"/>
              <a:sym typeface="Symbol"/>
            </a:endParaRP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  <a:sym typeface="Symbol"/>
              </a:rPr>
              <a:t>Base de données bibliographique, donc comprend uniquement des références d’articles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  <a:sym typeface="Symbol"/>
              </a:rPr>
              <a:t>Recherche uniquement en anglais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  <a:sym typeface="Symbol"/>
              </a:rPr>
              <a:t>Accès au texte intégral</a:t>
            </a:r>
          </a:p>
          <a:p>
            <a:pPr lvl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fr-CA" sz="1800" dirty="0" smtClean="0">
                <a:latin typeface="+mn-lt"/>
                <a:sym typeface="Symbol"/>
              </a:rPr>
              <a:t>Cliquer sur                     ou </a:t>
            </a:r>
          </a:p>
          <a:p>
            <a:pPr lvl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fr-CA" sz="1800" dirty="0" smtClean="0">
                <a:latin typeface="+mn-lt"/>
                <a:sym typeface="Symbol"/>
              </a:rPr>
              <a:t>Sinon, demander un prêt entre bibliothèques (PEB) en cliquant sur </a:t>
            </a:r>
            <a:endParaRPr lang="fr-CA" sz="1800" dirty="0" smtClean="0">
              <a:latin typeface="+mn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025" y="4569994"/>
            <a:ext cx="933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967" y="4535533"/>
            <a:ext cx="1080120" cy="3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863" y="4893844"/>
            <a:ext cx="1080120" cy="3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481" y="1055606"/>
            <a:ext cx="2726763" cy="61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4432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CA" sz="2400" b="1" dirty="0" smtClean="0">
                <a:latin typeface="+mn-lt"/>
              </a:rPr>
              <a:t>Astuce de recherche!</a:t>
            </a:r>
          </a:p>
          <a:p>
            <a:pPr marL="0" indent="0">
              <a:spcBef>
                <a:spcPts val="0"/>
              </a:spcBef>
              <a:buNone/>
            </a:pPr>
            <a:endParaRPr lang="fr-CA" sz="2000" b="1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 smtClean="0">
                <a:latin typeface="+mn-lt"/>
              </a:rPr>
              <a:t>Utiliser la </a:t>
            </a:r>
            <a:r>
              <a:rPr lang="fr-CA" sz="2000" b="1" dirty="0" smtClean="0">
                <a:latin typeface="+mn-lt"/>
              </a:rPr>
              <a:t>stratégie des blocs de construction </a:t>
            </a:r>
            <a:r>
              <a:rPr lang="fr-CA" sz="2000" dirty="0" smtClean="0">
                <a:latin typeface="+mn-lt"/>
              </a:rPr>
              <a:t>pour </a:t>
            </a:r>
            <a:br>
              <a:rPr lang="fr-CA" sz="2000" dirty="0" smtClean="0">
                <a:latin typeface="+mn-lt"/>
              </a:rPr>
            </a:br>
            <a:r>
              <a:rPr lang="fr-CA" sz="2000" dirty="0" smtClean="0">
                <a:latin typeface="+mn-lt"/>
              </a:rPr>
              <a:t>combiner ses différents concepts dans une base de données.</a:t>
            </a:r>
          </a:p>
          <a:p>
            <a:pPr marL="0" indent="0">
              <a:spcBef>
                <a:spcPts val="0"/>
              </a:spcBef>
              <a:buNone/>
            </a:pPr>
            <a:endParaRPr lang="fr-CA" sz="2000" dirty="0" smtClean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 smtClean="0">
                <a:latin typeface="+mn-lt"/>
              </a:rPr>
              <a:t>Comment? Élaborer une requête de recherche par concept, puis combiner ces requêtes avec la fonction d’historique de recherche (</a:t>
            </a:r>
            <a:r>
              <a:rPr lang="fr-CA" sz="2000" i="1" dirty="0" err="1" smtClean="0">
                <a:latin typeface="+mn-lt"/>
              </a:rPr>
              <a:t>search</a:t>
            </a:r>
            <a:r>
              <a:rPr lang="fr-CA" sz="2000" i="1" dirty="0" smtClean="0">
                <a:latin typeface="+mn-lt"/>
              </a:rPr>
              <a:t> </a:t>
            </a:r>
            <a:r>
              <a:rPr lang="fr-CA" sz="2000" i="1" dirty="0" err="1" smtClean="0">
                <a:latin typeface="+mn-lt"/>
              </a:rPr>
              <a:t>history</a:t>
            </a:r>
            <a:r>
              <a:rPr lang="fr-CA" sz="2000" dirty="0" smtClean="0">
                <a:latin typeface="+mn-lt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fr-CA" sz="2000" dirty="0" smtClean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08424"/>
            <a:ext cx="74676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6419" y="5061098"/>
            <a:ext cx="361507" cy="9462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925032" y="4061637"/>
            <a:ext cx="1977655" cy="3083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8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457200" y="1446029"/>
            <a:ext cx="8229600" cy="5156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 smtClean="0">
                <a:latin typeface="+mn-lt"/>
              </a:rPr>
              <a:t>Lancez votre équation de recherche dans </a:t>
            </a:r>
            <a:r>
              <a:rPr lang="fr-CA" sz="2400" dirty="0" err="1" smtClean="0">
                <a:latin typeface="+mn-lt"/>
              </a:rPr>
              <a:t>Compendex</a:t>
            </a:r>
            <a:r>
              <a:rPr lang="fr-CA" sz="2400" dirty="0" smtClean="0">
                <a:latin typeface="+mn-lt"/>
              </a:rPr>
              <a:t> &amp; </a:t>
            </a:r>
            <a:r>
              <a:rPr lang="fr-CA" sz="2400" dirty="0" err="1" smtClean="0">
                <a:latin typeface="+mn-lt"/>
              </a:rPr>
              <a:t>Inspec</a:t>
            </a:r>
            <a:r>
              <a:rPr lang="fr-CA" sz="24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fr-CA" sz="2200" dirty="0" smtClean="0">
              <a:latin typeface="+mn-lt"/>
            </a:endParaRP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Combien de résultats obtenez-vous?</a:t>
            </a: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Comment pourriez-vous élargir ou préciser la recherche afin d’obtenir plus ou moins de résultats?</a:t>
            </a:r>
            <a:endParaRPr lang="fr-CA" sz="2200" dirty="0">
              <a:latin typeface="+mn-lt"/>
            </a:endParaRPr>
          </a:p>
          <a:p>
            <a:pPr marL="0" indent="0">
              <a:buNone/>
            </a:pPr>
            <a:endParaRPr lang="fr-CA" sz="2200" dirty="0" smtClean="0">
              <a:latin typeface="+mn-lt"/>
            </a:endParaRP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Durée: 10 min.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609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Mise en pratique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2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4432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fr-CA" sz="2000" b="1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 smtClean="0">
                <a:latin typeface="+mn-lt"/>
                <a:hlinkClick r:id="rId3"/>
              </a:rPr>
              <a:t>Scopus</a:t>
            </a:r>
            <a:endParaRPr lang="fr-CA" sz="2000" dirty="0" smtClean="0">
              <a:latin typeface="+mn-lt"/>
            </a:endParaRP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Base de données bibliographique multidisciplinaire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Recense plus de 60 millions de notices d’articles de revues scientifiques ou de conférences, de revues professionnelles, de livres, etc.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Contenu en plusieurs langues, mais recherche </a:t>
            </a:r>
            <a:r>
              <a:rPr lang="fr-CA" sz="2000" b="1" dirty="0" smtClean="0">
                <a:latin typeface="+mn-lt"/>
              </a:rPr>
              <a:t>essentiellement</a:t>
            </a:r>
            <a:r>
              <a:rPr lang="fr-CA" sz="2000" dirty="0" smtClean="0">
                <a:latin typeface="+mn-lt"/>
              </a:rPr>
              <a:t> en anglais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Possibilité de classer les résultats par nombre de citation, donc de connaître les articles les plus cités (les plus influents?) sur le sujet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  <a:sym typeface="Symbol"/>
              </a:rPr>
              <a:t>Accès au texte intégral</a:t>
            </a:r>
          </a:p>
          <a:p>
            <a:pPr lvl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fr-CA" sz="1800" dirty="0" smtClean="0">
                <a:latin typeface="+mn-lt"/>
                <a:sym typeface="Symbol"/>
              </a:rPr>
              <a:t>Cliquer sur                     </a:t>
            </a:r>
          </a:p>
          <a:p>
            <a:pPr lvl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fr-CA" sz="1800" dirty="0" smtClean="0">
                <a:latin typeface="+mn-lt"/>
                <a:sym typeface="Symbol"/>
              </a:rPr>
              <a:t>Sinon, demander un prêt entre bibliothèques (PEB) en cliquant sur </a:t>
            </a:r>
            <a:endParaRPr lang="fr-CA" sz="1800" dirty="0" smtClean="0"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485" y="4296669"/>
            <a:ext cx="1080120" cy="3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870" y="4664326"/>
            <a:ext cx="1080120" cy="3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data:image/jpeg;base64,/9j/4AAQSkZJRgABAQAAAQABAAD/2wCEAAkGBxQSEhUUDxEVFBQXFxUXGBYVGRsWFxcYFhYYGBQUGBcYKCggGB8mHBgXIjEhJSkrLi4uFx8zODQsNygtLiwBCgoKDg0OGxAQGywkICYsLS8sLCwsLCwvLDQsLCwsLCwsLCwsLCwsLCwsLSwsLCwsLCwsLCwsLCwsLCwsLCwsLP/AABEIAH8BjAMBIgACEQEDEQH/xAAcAAABBQEBAQAAAAAAAAAAAAAAAQQFBgcIAwL/xABGEAABAwIDBgMDBgwFBAMAAAABAAIDBBESITEFBgdBUWEicYETMpE0QlKhscEUIzNUYnJzgoOys9E1U5KT0hYXosJD4fD/xAAaAQACAwEBAAAAAAAAAAAAAAAABAEDBQIG/8QALBEAAgIBAwIFAwQDAAAAAAAAAAECAxEEITESQRMiMlFhcYGRIzNCsQUUwf/aAAwDAQACEQMRAD8A3DD2RYdEqg9695YqGLHJ4nnJkY1efuA5n71KWXhESkorLJiR7WglxDQMyTkAOpJ0Va2lv5QQkgzY3C+UTS/MEjDiHhvlzIWRbx7yz1rrzvswHwxtyY3PLL5x/SP1KHTEaPczrNc8+Rfk2H/ulR/5U/8AoZ/yT6g4i0Elg6R0RJ0kYR6lzbtHxWIIXXgRKlrbPg6Voq2KZuKGRkjerCHa5jTROLdlzVs+ukgeHwSOjeObTa/Y9R5rZuHm9jq2NzJre3jtiIFsbTo+2g6G31XVM6nHcco1asfS1hlvw9kYeyVCqGxMPZGHslQgBMPZGHslQgBMPZGHslQgBMPZGHslQgBMPZGHslQgBMPZGHslQgBMPZGHslQgBMPZGHslQgBMPZGHslQgBMPZGHslQgBMPZGHslQgBMPZGHslQgBMPZGHslQgBMPZGHslQgBMPZGHslQgBMPZGHslQgBMPZGHslQgBMPZGHslQgBMPZGHslQgBMPZGHslQgDzqJgxrnuNmtBcTrYAXK543k2y6sqHzPFr2DW3vhYPdb9p8yVr/E6t9ns+UA2MhZGMr3xOu4dvAHLDUzRHbJma6zdQ+4L1pKV8rwyJjnvOjWi5+rl3Xkt34ebHZT0cRaAXysbK93Ml4xNF+gBsrLJ9KFqKfFlgyP8A6QrvzOX4BRtds6WE2nifGb28bSATa9gTkcui6VXlUU7ZGlsjWvadWuAcD5gqlXvuh16CONmczLTODmynh0tS4WYW+yZl73iDnuHYYQPj0Vuk3EoS8P8AwZoI5AuDT5tBsVYYYmsaGsaGtAsGtFgB0AGiJ3KSwgo0jhPqkz7QhCoHwQkuozbW8FPSC9TM1l9G5ucbm2TW3J87ckJZIbSWWSiFm1fxXjHyeme/vI4MFvIXKax8WnXGKjFudpbm3YFoVnhT9ih6upd/7NTQqPs3idRyECUSQk83NxN7ZsufqVxpKtkrQ+J7XsOYc0gg+oXLi1yWwshP0vJ7oQhcnYIXjVVTIml8r2sYMy5xAA9SqXtTifSRm0LZJz1aMDefN+Z+HNdKLfBxO2EPUy9IWVf92n/mbf8AdP8AxUnszipTusKiJ8XUt/GNvz08VvRdOqa7FS1VT7mhITPZu1IahmOnkbI3q06diNQexTxVl6afAIQhBIIVI2zxLpYXlkbXzEGxLLBvo469FL7s7309dcREtkABdG8WcB1B0cL9O17XXThJLOCpXVuXSnuWBCY7W2vDTMx1EjY2566m3JrRm49gqJtHivG0kU9M54v7z3YARbUAAn4ojBy4Cd0IepmkoWX0/FrP8ZSWFvmSYjfyLQrXsDfekqjhZJgky8Egwk/qnR3ob9lLrkuURDUVyeEyyoSXSrguBCQlVDeLiDTUrzGA6aQGzgzRvYuORPYXUpN8HE5xgsyeC4IVZ3Y31p604GF0cuZ9m/UgZktcMneWvZWZDTWzJjOMlmLBCEKDoEKA3n3sp6EATEukIJbGwXcR1J0aL8z31sojYnEmlneGSB8BJAaX2LSTyLm+765d10oSazgqd0FLpb3LshIClXJaCE3ra2OFhfM9rGDVziAPrVK2nxRpWZQMkmPW3s26fp+L6l0ouXBXO2EPUy+oWVf923/mbf8AdP8AxUps7ipTuIE8MkWQu4We0Hnpnb09F14U/YrWqqfc0FCY7K2vDUsx08jZG5aai/JzTm09iE+VZemnuil8WKYvoCR/8ckbzzyzZ/739CsVXSu0qJs8T4pBdr2lp8iLLnfbWy30sz4ZfeadRezmn3Xi/I/3TNEtsGZroPqUhktH3F4gMgiEFbcNYLMkaC6zR814FzloCBzHS6zhCulFSWGKV2yreYnSVBtOKdodBKyQEX8LgcvLUJ4uY4pC0hzHFrgbgtJBB6gjMKx7J37rYMhN7Vv0ZvH1+dcO59eQVDofZj8Nev5I3lCou73Eqnms2pHsJDzOcZP6/wA31+KvEbwQC0gg5gjMHuCqZRceR2FkZrMWfSQpVX9994BRUxkGcjjgjH6ZBN/IAE59LcwoSy8ImUlFNsguIG/ApgYKVwM5952oiB+ov7ctSsiqJ3PcXyOLnuJJc43JJ7r5keXEucbuJJJ6km5K+CnYQUVsYl10rXlioV33e4bT1DGyTvEDHZhpGKQg3sS3LDyyJU07hI22VY6/eMW+1Q7YrudR0tsllIy5Tm523ZKSpYYz4Hua2RnJzS63oRckFP8AbHD2tgzbGJ29Ysz6sOY56X0TrcXcyeWojlnidHDG7GS8AF5bm1gacyL2ubWtfmhyi4hCqxTSw0zaVD7zbwRUUJkmOZuGMHvPdyA+88lLOcACSbAC5WBb67wuralz7/imEtiHLDf3/N1gT5Dolq4dTNPU3eFHbkbbw7xz1r8U7/CD4Y23DG62sOZztiOaiUKX3c3bnrXlsDfCPee7Jre1+Z7BObRRj+acvdkQhaazhKbZ1fi7R5fbdVXejc2oovE8B8V7e0boCdA4at+xcqyL2TLJ6eyKy0RGydqS00gkp5Cx3bQ65Obo4Z81te5W9zK6Oxsydo8bP/dvVp+IWEJ9sXaslLMyaE+JvK5Ac06sdbkf7HkosrUl8nWnvdT+DpBVjiRtB0NBKWEhz8MYI1GM2dny8OLNTuza5s8TJYzdr2hw9eR7jRVXi58g/ix/elYLzJM1bpfptr2MVTzY+05KWZk0JGNh0Ny0gixa4C1wR9yZoTphJtPKH+3Nsy1cplndd2gAyawfRaDoEwT3Y+yZaqQR07MTtTyDR9Jx5BX2l4TOLfxtUA7o1lx8SQuXOMdi2NVlu6WTNUK2by7g1FI0yAiaIauZkWjq5pzt3F1U10pJ7o4nCUHiSNO4db8Pc8U1Y/FiyjlcRe/KNx535HXktQXMTXEEEEgjMEZEEaEHkVvm423PwykZI4/jG/i5OXjaBc+oLT6pa6GN0aOjvcvJIf7yVhhpZ5We8yJ7hyzDTZc53XQe+vyCq/Yyfylc+LqjhlevfmR70FY6CRksZIcxwcLG2mov3FwexK6UidcA9QD8VzE/Q+RXTlP7rfIfYo1HY60D9X2PRIUqQpc0TnfevaDp6ueRxPvuaAeTWHC1o9B9ZUSU62p+Xm/ayfzlNloLg89N5k8m+cPqx02z4HyG7rObfqI5HMaT3s0XUvtTaDKeJ8spsxgueZ7ADmSclAcMP8Ng85v68iguMtfhihhBtjeXuGeYYLAdCLuvY8wDySfTmePk2fE6KFL4Rn28W8U1a/HO7wgktjHuMvyHU9znrpoolCn9zN2zXzlmPAxrcT3AAnWzWgHmc8+Vim9ooyF1WS92yAQtfPCiltlPU36kxkfDAFV9u8NKmEYqciob0HheB+qTZ3PQ381yrYstlpbYrOCpbL2jJTStlgdhe0+h6tcOYPRb7uttoVlMyYNwk3Dm8g5ps4AnUf3WAR0ErpBE2J5lNvBhIdnloeXfRbzuVsZ1HSRxPN35udbMBzjctB6DRV34wX6Hq6muxOlQ+8W7UFazDO3Me7I2wezO/hP3G4UwhLp43RpSipLDMT2/w5qoDeAfhEeWbMni/VnPlpdU+WJzDhe0tcOTgQfgc103ZNa7ZkM4tPDHIOWNodblcX0Kuje+4jZoYveLwc2IWz7V4Z0cgPsccDuRacTdLC7XcvIjzWeb07lz0QD32kiJt7Rl/CeQcDpfkf8A6vdG2MhOzTWV7tbFbVv3D3xfSSNimeTTHK1sXsyT7zeYFzmM/JVBC7lFSWGVQm4PKOnA64yWPcXdp+0qmwA5QtBP68lnfy4fj2V34abTM9DHjN3Rl0ZJ1IafAf8ASWj0WVb9SF20KkuN/wAYR6NAAHwAS1UcTfwaOqszSmu5BK7cLNgCoqDLK0OjhsQDYgyO924PTM+dlSVsHBtg/A5TYXM7gTzIEcdh9Z+KuteIimlgpWrJfQEqEJI2hCgJUIAq3EjaHsaCWxzktEP38nf+N1hS1PjTU2ZTR2yc+V9+mBrWgW7+0PwWWJuleUyNbLNmPY9aSnMkjI2C7nua0ebjYfauidhbJZSwshiFg0Znm5x95x7krEuH0QdtGnB5Oc71axxH1rfVxe90i/QQWHIF5VNO2RrmSNDmuBBB0IPJeqEuaBzrvNsk0lTJDnZpu0nm12bT/wDuii1e+MUAFZG4D3oRfuWvd9xCoifg8xTMG6PRNxRrfB3aeKCSAnON+Jv6j/7ODviE/wCLnyD+LH96qHB6ciskYLWdCSevge21v9RVv4ufIP4sf3peSxaP1yzpX9GYqhC96BmKWMHQvYD6uCaMw3LcLYQpKVgLbSyAPkPO5Fw2/QA2VlSNFkqz28vJ6CEVGKSPl7QQQRcHIg6HssF382IKSrcxgtG8B7OwOrfQ3+pb4sx40wi1M/neRvpZpVlLxLAtrIKVefYy9aJwaryJ5oOT2e0HYsIafiHD4LO1aeGJttKHyl/puTNizFmdp5Ytj9TW99fkFV+xk/lK57XQe+vyCq/Yyfylc+KqjhjGv9S+h8v0PkV05T+63yH2LmN+h8iunKf3W+Q+xRf2O/8AH/y+3/T0SFKkKXNE5r2p+Xm/ayfzlNk52p+Xm/ayfzlNloLg89Lk3Thh/hsHnN/XkVe4z0JLIJgCQ0ujdbQYwHNvzzLT2+IVh4Yf4bB5zf15FPbW2cyoifDM27Hix7dHC/MGxHkk+rpnn5Njw/EoUfhHNqn9y95DQz48OKN4DZBzsDcOaeoJ05rz3m3WnonEStxR38MrfdcMtfoHPQ+l1CJvaSMnzVy9mjobYm81NVAewmaXEXwHwvHW7Tn8MlL3XMQNtFZ9hb+VdNl7T2zPozEut1s++IfWOyolR7D9euXE1+DdcHPmvpVjdbfWCts0H2c9rmJ3YZ4HaOHwPZWdUNNbMejOMlmLBJdNNqbRjp4nSzOwsaLk+ZsABzJJAHmsvquK05cfZU8TWcg8uc71IIHoPrXUYSlwV2Xwr9TNcQs62PxVidYVULoj9JhxtOmdsnDO+WemquOzt4aacXhqI3DmMQDhe9rtdYjQ6hRKElyiYXQn6WSiabUha+GVkgBa5jw4HmC03X2a6P8AzGf6gs+3/wB+ovZPp6Nwkc8OY97fdY0izg0/OcQbZZDzyRGLb2C2yMItsylpyCVCE+YRrPBj5PP+1H8gVH4g0xj2hUA/Oc14yt77Gu9bXI9FpvC3Z/sqBjnCzpS6TlfCTZmY18IB/esq7xk2VYw1LRreJ5+Lo7/+XL7ktGX6jNG2t/60fjczNaxwZrAYJ4srtkEmuZD2hun7n1rJ1LbrbddRVDZmjELFr26YmHUX63AI8ldZHqjgUos8OxSZ0QhMdkbViqY2yQPDmkeo6hw5FPbpE2001lCoUXtXeGmpvlE7GH6N7uOmjG3cdRyXnsTeamq7/g0wc4Zlhu14/dOZHcZKcPGSOuOcZ3Kpxlo8VPDKG3MchBPRsjcx6uaz4LJF0Lvbsr8KpJogAXFpLP12+JnW2Yt6lc9EWyIsRkQdQeYKaoflwZethizPuTO5taIa6ne7T2gaewf4L+mK66FXMK2rcHfBlTE2KZ4bUNFiCbYwMg8X52tcLm+PdHehtSzBl0QkuoHeveiKijJc4GUg4I75uPU9Al0m9kaMpKKyzMuLFYJK/C05RxsYf1iXPP8AMPgqavWrqXSvdJIcT3kucepOq8k9FYWDCsn1ycjQuDVNeomkLfdja0O6FzrkeuEfBWji58g/ix/evrhbsn2FEHuFnzO9ob64bARjrawvY/SPVfPFz5B/Fj+9LN5tNKMOnTNP2Ziq+oZMLmuGrSHfA3XyhNmUdLUFSJY2SNN2va1wPZwunCy7hlvgxjRSVLg235J50Nz+TPTt5rUA5ISi4vBu02qyKaArKOMtaDLBCDm1rnntiIA+oFaJt/b0NHGXzuAy8LR7zjyAH3rAttbTfUzvmk955vbkAMmtHkLK2mO+RbW2pQ6FyxkrbwsgLtoxkaMZK4+WHBl6vaqktT4N7Ks2Wpc33j7NhI+a3N5HO2Kw/d7K6x4ixLTR6rUXDfX5BVfsZP5SufF0bvDSe2pp48/HE9uWubTay5yVdHDGNevMj5fofIrpyn91vkPsXMhC6B3L222qpY3BwMjWtbKOYeAA645X1HYovWyYaCSTaJ5IUqj9ubWjpYXSzODQ0ZdXO+a0DmSUsaTaSyznran5eb9rJ/OU2X3NKXuc52rnFxt1cblfC0EeefJunDD/AA2Dzm/ryK1Ku8PaYx7Op2nm0v0tb2j3SW9MVvRfW9m9kNA0Y/HI73Y2kAn9In5re/wukmsyeDchJQqTl7InZog5pa5oc05EEXBHQg6qj7e4ZU8xxUzjTuzyAxRn93LD6H0XhsnirA91qmF0H6QPtW8rXsA7ryOivVJWMlaHxPa9p0c0gj4hHngRmq9e5h23NxaymuTF7WMZ44vF8W+8PhbuqyunrLHOLtHFHUxuiAa98ZMgAsDZ1mPy5nxD90K+u1yeGI6jSquPVFlIhlcxwcxxa5pBa5psQRoQVsO7nEOmdTs/DJgyYZPGB5vbR/hBGY+9Y2hWTgpci9V8qn5TZ+LkLnUILQSGysc63JtnC57XLVjC6Yq6ZsrHRyNDmOBa5p0IOoKyjeLhhKxxdROErNcDyA8fognJ3a9u/emmxJYY5q6JSl1x3M+SEJ3W7Nmh/LwyR8/GxzRra9yLapoCmTOaxyJhHRfSF6U8DpHYY2Oe7LwtBcc8hkEAeantzN3HV1QGWIibZ0rrZYb+5fq7QfHkpndzhtUT2dUn8HjyNiLyOHMYfmG3M6X0ystZ2TsqKmjEdPGGMGdhqSdSTqT5qmy1LZDmn0spPM+P7HcMQa0NaLNaAAByAyATXbGzWVML4ZhdjxbuDq1w7g2I8k9QlDVaTWDnDbux5KSZ0MwII913J7eTx5/UckwXQ28u7sNbHgmBBBu17bB7DzsTyPTRY/vDuNVUtzg9tH/mRgm36zNW/WO6chapc8mRfpZQeVuiv0lZJEbwyvjJ5xucw/FpCdu2/VkWNZUkHkZpLfao4/WMiOh6IVmELKTXDBxubnMnUnX4qQ3dq3xVUMkR8QkaPMOOFzfUEheWztlTVBtTwvk/VaSPV2g9StR3I4ffg7xPWYXSNsWMGbWH6RPznaW6fZxOaS3LaaZzksfk0FY9xR3YMMv4TC0+ykJx20ZIeZ7Ov5AjuFsQXlUwNkY5kjQ5rgQ5rhcEHIghKwn0vJrXVK2OGczIBtotG3q4ZvaTJs/xt/yXHxNy+a8nxZ8jbzKz6rpXxOwzMdG76L2lp+BTkZKXBj2VTreJIds27VAWFXUAdBNIB8LpjLK5xu9xcTzcST8SvlfUMZe4NY0ucdGtFyfIDNThHDbZ8qybi7tGtnGNp9gzOR2dj0jBHM/UPRSe7HDmech9WDBFkcJ/KP0yt8znmc8tFreydmR00TYoGBjG8hzPNxPMnqqbLUlhDmn0rk+qfA6Y0AAAWAyA7DRU3i58g/ix/eroqXxc+QfxY/vVFfqQ/f8AtS+hiqEJ1smlEs8MTiQJJI2EjUB7g0kX55p0w0s7DVPafbNTGMMdVOxo5Nle0fAFWDejcKopXOdE108IuQ5ou9o/TaPtGWXJVIixIORGRHMdiFCakjuUZ1vD2PSed7zike57ur3Fx+JXmkurBu/udVVdjHHgjP8A8kl2t6Zc3enQqW0uSIxlJ4W4w2DsaSrmbFCDc+861wxt83ny6c9F0HsugbBEyKMWaxoaO9uZ7nVR27G7MNDHhiF3kDHIfeeRfXoMzkFOJSyzqZrabT+EsvliFYPxA2D+CVTsLbRSeOOws0XJxRjlkeXQhbyo/bmx4quJ0U7btOh+c08nNPIqK59LO9RT4scdznFPdk7WmpX46aQxuIsbWsRrYg5FWDeHh9VUxJiaaiO18TB4hno5lyfhf0VSeLGxFiNQciPMFNpqSMeUZ1vfZl2bxQrMGHDCXfTwm/wvZVvbm3p6xwdUyYre60CzW9bNHXrqo1A1AGpyA5ntZChFcImVs5LDYKW3W2G6sqGRN92+KR30WA+L1OgvzT7d/cirqnD8WYo8rySAgWPNrTYvy8h3Wx7tbvxUUQjhFzq95957up+4clXZaksLku0+mlN5ktiUYwNADQAAAABoAMgLLDOJbJBtCX2tyCG+zOdsGEWDb9De9ud+q3ZQe9G7ENczDKLPAOCQe8wm3xGWhVFclF5Zoamp2Qwjn1PNmbVmp3YqeZ8Z54TkcreJpyd6hTe39xKumNwz28f04gSRzu5mrfrHdVhwsbEWI1ByI8wm01JGPKMoPfZlmG/20MOH8J53xYGYultLW9FA7Qr5J3mSeR0jza7ndtAOQHYJuveio5JnYIY3SOvazAXH1tpodeiFFIlznLZtsbkrTd2eGkctOySrdKyR/iwNLRZp924IJvbP1XruZw4LHNmr8JIzbBkQDkQXu0NvojLLUrTAqLLe0R7TaX+Vi+wqQhKhLmifL2AixFx3zUfUbv0shxSUkD3dXRMcctMyFJIRkhpPkhxurRfmVP8A7TP7KQpKGOIYYY2RtGgY0NHwCcIU5ZCilwhLJUIUHQIQhAAkslQgBhWbFp5TeamhkIvYvja4i+tiQvCPdijabiipwRmD7JlweRGSlkKcs56Y+x8MjDRZoAHQZBfaEKDoEIQgBCF5VFIyQWkY14IsQ4BwIOozXshAEP8A9K0X5lT/AO0z7LJ7RbMhhFoIY4xe9o2NZmcr+EJ2hTlnKjFcISyVCFB0CpfFz5B/Fj+9XRUvi58g/ix/eu6/Uiq/9qX0MVUlu18spv28P9RqjVJbtfLKb9vD/UanXwYkPUjotMK3YlNMbzU0Mh6vja4/Ei6fhKs9M32k+SMpt3qWM4o6WBjvpNjYDnrmBdSQalQpzkEkuAQhCgkEIQgBLJrV7MhlFpoY5Be9nsa4XHPMJ2hBDSZD/wDStF+ZU/8AtM/sndHsmCH8jBFHnfwMa3PrkNU9QpyyFCK7CWSoQoOgQhCAEsmlZsuGYWmhjkF72exrs+uYTxCCGk+SHG6tF+ZU/wDtM/spKnpWRgNjY1jQAAGgNAAyAsOi9kKcsFFLhCAJUIUEghIhACoSIQAqEiEAKhIhACoSIQAqEiEAKhIhACoSIQAqEiEAKhIhACoSIQAqEiEAKqzxG2c6eglaxpc9uGRoGpwG7hbn4cWXkrKgqU8PJzOPVFxfc5iU1uVROmrqdrBpKx5NiQGxnG4m2mlvMhatX8OqKV5fgcwu1EbsLb9Q3kpXd3dqCiDhTtILiMTnHE420F+g6d0xK5Y2M6GimpLLWCYSpEJY0xUJEIAVCRCAFQkQgBUJEIAVCRCAFQkQgBUJEIAVCRCAFQkQgBUJEI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4" descr="data:image/jpeg;base64,/9j/4AAQSkZJRgABAQAAAQABAAD/2wCEAAkGBxQSEhUUDxEVFBQXFxUXGBYVGRsWFxcYFhYYGBQUGBcYKCggGB8mHBgXIjEhJSkrLi4uFx8zODQsNygtLiwBCgoKDg0OGxAQGywkICYsLS8sLCwsLCwvLDQsLCwsLCwsLCwsLCwsLCwsLSwsLCwsLCwsLCwsLCwsLCwsLCwsLP/AABEIAH8BjAMBIgACEQEDEQH/xAAcAAABBQEBAQAAAAAAAAAAAAAAAQQFBgcIAwL/xABGEAABAwIDBgMDBgwFBAMAAAABAAIDBBESITEFBgdBUWEicYETMpE0QlKhscEUIzNUYnJzgoOys9E1U5KT0hYXosJD4fD/xAAaAQACAwEBAAAAAAAAAAAAAAAABAEDBQIG/8QALBEAAgIBAwIFAwQDAAAAAAAAAAECAxEEITESQRMiMlFhcYGRIzNCsQUUwf/aAAwDAQACEQMRAD8A3DD2RYdEqg9695YqGLHJ4nnJkY1efuA5n71KWXhESkorLJiR7WglxDQMyTkAOpJ0Va2lv5QQkgzY3C+UTS/MEjDiHhvlzIWRbx7yz1rrzvswHwxtyY3PLL5x/SP1KHTEaPczrNc8+Rfk2H/ulR/5U/8AoZ/yT6g4i0Elg6R0RJ0kYR6lzbtHxWIIXXgRKlrbPg6Voq2KZuKGRkjerCHa5jTROLdlzVs+ukgeHwSOjeObTa/Y9R5rZuHm9jq2NzJre3jtiIFsbTo+2g6G31XVM6nHcco1asfS1hlvw9kYeyVCqGxMPZGHslQgBMPZGHslQgBMPZGHslQgBMPZGHslQgBMPZGHslQgBMPZGHslQgBMPZGHslQgBMPZGHslQgBMPZGHslQgBMPZGHslQgBMPZGHslQgBMPZGHslQgBMPZGHslQgBMPZGHslQgBMPZGHslQgBMPZGHslQgBMPZGHslQgBMPZGHslQgBMPZGHslQgBMPZGHslQgDzqJgxrnuNmtBcTrYAXK543k2y6sqHzPFr2DW3vhYPdb9p8yVr/E6t9ns+UA2MhZGMr3xOu4dvAHLDUzRHbJma6zdQ+4L1pKV8rwyJjnvOjWi5+rl3Xkt34ebHZT0cRaAXysbK93Ml4xNF+gBsrLJ9KFqKfFlgyP8A6QrvzOX4BRtds6WE2nifGb28bSATa9gTkcui6VXlUU7ZGlsjWvadWuAcD5gqlXvuh16CONmczLTODmynh0tS4WYW+yZl73iDnuHYYQPj0Vuk3EoS8P8AwZoI5AuDT5tBsVYYYmsaGsaGtAsGtFgB0AGiJ3KSwgo0jhPqkz7QhCoHwQkuozbW8FPSC9TM1l9G5ucbm2TW3J87ckJZIbSWWSiFm1fxXjHyeme/vI4MFvIXKax8WnXGKjFudpbm3YFoVnhT9ih6upd/7NTQqPs3idRyECUSQk83NxN7ZsufqVxpKtkrQ+J7XsOYc0gg+oXLi1yWwshP0vJ7oQhcnYIXjVVTIml8r2sYMy5xAA9SqXtTifSRm0LZJz1aMDefN+Z+HNdKLfBxO2EPUy9IWVf92n/mbf8AdP8AxUnszipTusKiJ8XUt/GNvz08VvRdOqa7FS1VT7mhITPZu1IahmOnkbI3q06diNQexTxVl6afAIQhBIIVI2zxLpYXlkbXzEGxLLBvo469FL7s7309dcREtkABdG8WcB1B0cL9O17XXThJLOCpXVuXSnuWBCY7W2vDTMx1EjY2566m3JrRm49gqJtHivG0kU9M54v7z3YARbUAAn4ojBy4Cd0IepmkoWX0/FrP8ZSWFvmSYjfyLQrXsDfekqjhZJgky8Egwk/qnR3ob9lLrkuURDUVyeEyyoSXSrguBCQlVDeLiDTUrzGA6aQGzgzRvYuORPYXUpN8HE5xgsyeC4IVZ3Y31p604GF0cuZ9m/UgZktcMneWvZWZDTWzJjOMlmLBCEKDoEKA3n3sp6EATEukIJbGwXcR1J0aL8z31sojYnEmlneGSB8BJAaX2LSTyLm+765d10oSazgqd0FLpb3LshIClXJaCE3ra2OFhfM9rGDVziAPrVK2nxRpWZQMkmPW3s26fp+L6l0ouXBXO2EPUy+oWVf923/mbf8AdP8AxUps7ipTuIE8MkWQu4We0Hnpnb09F14U/YrWqqfc0FCY7K2vDUsx08jZG5aai/JzTm09iE+VZemnuil8WKYvoCR/8ckbzzyzZ/739CsVXSu0qJs8T4pBdr2lp8iLLnfbWy30sz4ZfeadRezmn3Xi/I/3TNEtsGZroPqUhktH3F4gMgiEFbcNYLMkaC6zR814FzloCBzHS6zhCulFSWGKV2yreYnSVBtOKdodBKyQEX8LgcvLUJ4uY4pC0hzHFrgbgtJBB6gjMKx7J37rYMhN7Vv0ZvH1+dcO59eQVDofZj8Nev5I3lCou73Eqnms2pHsJDzOcZP6/wA31+KvEbwQC0gg5gjMHuCqZRceR2FkZrMWfSQpVX9994BRUxkGcjjgjH6ZBN/IAE59LcwoSy8ImUlFNsguIG/ApgYKVwM5952oiB+ov7ctSsiqJ3PcXyOLnuJJc43JJ7r5keXEucbuJJJ6km5K+CnYQUVsYl10rXlioV33e4bT1DGyTvEDHZhpGKQg3sS3LDyyJU07hI22VY6/eMW+1Q7YrudR0tsllIy5Tm523ZKSpYYz4Hua2RnJzS63oRckFP8AbHD2tgzbGJ29Ysz6sOY56X0TrcXcyeWojlnidHDG7GS8AF5bm1gacyL2ubWtfmhyi4hCqxTSw0zaVD7zbwRUUJkmOZuGMHvPdyA+88lLOcACSbAC5WBb67wuralz7/imEtiHLDf3/N1gT5Dolq4dTNPU3eFHbkbbw7xz1r8U7/CD4Y23DG62sOZztiOaiUKX3c3bnrXlsDfCPee7Jre1+Z7BObRRj+acvdkQhaazhKbZ1fi7R5fbdVXejc2oovE8B8V7e0boCdA4at+xcqyL2TLJ6eyKy0RGydqS00gkp5Cx3bQ65Obo4Z81te5W9zK6Oxsydo8bP/dvVp+IWEJ9sXaslLMyaE+JvK5Ac06sdbkf7HkosrUl8nWnvdT+DpBVjiRtB0NBKWEhz8MYI1GM2dny8OLNTuza5s8TJYzdr2hw9eR7jRVXi58g/ix/elYLzJM1bpfptr2MVTzY+05KWZk0JGNh0Ny0gixa4C1wR9yZoTphJtPKH+3Nsy1cplndd2gAyawfRaDoEwT3Y+yZaqQR07MTtTyDR9Jx5BX2l4TOLfxtUA7o1lx8SQuXOMdi2NVlu6WTNUK2by7g1FI0yAiaIauZkWjq5pzt3F1U10pJ7o4nCUHiSNO4db8Pc8U1Y/FiyjlcRe/KNx535HXktQXMTXEEEEgjMEZEEaEHkVvm423PwykZI4/jG/i5OXjaBc+oLT6pa6GN0aOjvcvJIf7yVhhpZ5We8yJ7hyzDTZc53XQe+vyCq/Yyfylc+LqjhlevfmR70FY6CRksZIcxwcLG2mov3FwexK6UidcA9QD8VzE/Q+RXTlP7rfIfYo1HY60D9X2PRIUqQpc0TnfevaDp6ueRxPvuaAeTWHC1o9B9ZUSU62p+Xm/ayfzlNloLg89N5k8m+cPqx02z4HyG7rObfqI5HMaT3s0XUvtTaDKeJ8spsxgueZ7ADmSclAcMP8Ng85v68iguMtfhihhBtjeXuGeYYLAdCLuvY8wDySfTmePk2fE6KFL4Rn28W8U1a/HO7wgktjHuMvyHU9znrpoolCn9zN2zXzlmPAxrcT3AAnWzWgHmc8+Vim9ooyF1WS92yAQtfPCiltlPU36kxkfDAFV9u8NKmEYqciob0HheB+qTZ3PQ381yrYstlpbYrOCpbL2jJTStlgdhe0+h6tcOYPRb7uttoVlMyYNwk3Dm8g5ps4AnUf3WAR0ErpBE2J5lNvBhIdnloeXfRbzuVsZ1HSRxPN35udbMBzjctB6DRV34wX6Hq6muxOlQ+8W7UFazDO3Me7I2wezO/hP3G4UwhLp43RpSipLDMT2/w5qoDeAfhEeWbMni/VnPlpdU+WJzDhe0tcOTgQfgc103ZNa7ZkM4tPDHIOWNodblcX0Kuje+4jZoYveLwc2IWz7V4Z0cgPsccDuRacTdLC7XcvIjzWeb07lz0QD32kiJt7Rl/CeQcDpfkf8A6vdG2MhOzTWV7tbFbVv3D3xfSSNimeTTHK1sXsyT7zeYFzmM/JVBC7lFSWGVQm4PKOnA64yWPcXdp+0qmwA5QtBP68lnfy4fj2V34abTM9DHjN3Rl0ZJ1IafAf8ASWj0WVb9SF20KkuN/wAYR6NAAHwAS1UcTfwaOqszSmu5BK7cLNgCoqDLK0OjhsQDYgyO924PTM+dlSVsHBtg/A5TYXM7gTzIEcdh9Z+KuteIimlgpWrJfQEqEJI2hCgJUIAq3EjaHsaCWxzktEP38nf+N1hS1PjTU2ZTR2yc+V9+mBrWgW7+0PwWWJuleUyNbLNmPY9aSnMkjI2C7nua0ebjYfauidhbJZSwshiFg0Znm5x95x7krEuH0QdtGnB5Oc71axxH1rfVxe90i/QQWHIF5VNO2RrmSNDmuBBB0IPJeqEuaBzrvNsk0lTJDnZpu0nm12bT/wDuii1e+MUAFZG4D3oRfuWvd9xCoifg8xTMG6PRNxRrfB3aeKCSAnON+Jv6j/7ODviE/wCLnyD+LH96qHB6ciskYLWdCSevge21v9RVv4ufIP4sf3peSxaP1yzpX9GYqhC96BmKWMHQvYD6uCaMw3LcLYQpKVgLbSyAPkPO5Fw2/QA2VlSNFkqz28vJ6CEVGKSPl7QQQRcHIg6HssF382IKSrcxgtG8B7OwOrfQ3+pb4sx40wi1M/neRvpZpVlLxLAtrIKVefYy9aJwaryJ5oOT2e0HYsIafiHD4LO1aeGJttKHyl/puTNizFmdp5Ytj9TW99fkFV+xk/lK57XQe+vyCq/Yyfylc+KqjhjGv9S+h8v0PkV05T+63yH2LmN+h8iunKf3W+Q+xRf2O/8AH/y+3/T0SFKkKXNE5r2p+Xm/ayfzlNk52p+Xm/ayfzlNloLg89Lk3Thh/hsHnN/XkVe4z0JLIJgCQ0ujdbQYwHNvzzLT2+IVh4Yf4bB5zf15FPbW2cyoifDM27Hix7dHC/MGxHkk+rpnn5Njw/EoUfhHNqn9y95DQz48OKN4DZBzsDcOaeoJ05rz3m3WnonEStxR38MrfdcMtfoHPQ+l1CJvaSMnzVy9mjobYm81NVAewmaXEXwHwvHW7Tn8MlL3XMQNtFZ9hb+VdNl7T2zPozEut1s++IfWOyolR7D9euXE1+DdcHPmvpVjdbfWCts0H2c9rmJ3YZ4HaOHwPZWdUNNbMejOMlmLBJdNNqbRjp4nSzOwsaLk+ZsABzJJAHmsvquK05cfZU8TWcg8uc71IIHoPrXUYSlwV2Xwr9TNcQs62PxVidYVULoj9JhxtOmdsnDO+WemquOzt4aacXhqI3DmMQDhe9rtdYjQ6hRKElyiYXQn6WSiabUha+GVkgBa5jw4HmC03X2a6P8AzGf6gs+3/wB+ovZPp6Nwkc8OY97fdY0izg0/OcQbZZDzyRGLb2C2yMItsylpyCVCE+YRrPBj5PP+1H8gVH4g0xj2hUA/Oc14yt77Gu9bXI9FpvC3Z/sqBjnCzpS6TlfCTZmY18IB/esq7xk2VYw1LRreJ5+Lo7/+XL7ktGX6jNG2t/60fjczNaxwZrAYJ4srtkEmuZD2hun7n1rJ1LbrbddRVDZmjELFr26YmHUX63AI8ldZHqjgUos8OxSZ0QhMdkbViqY2yQPDmkeo6hw5FPbpE2001lCoUXtXeGmpvlE7GH6N7uOmjG3cdRyXnsTeamq7/g0wc4Zlhu14/dOZHcZKcPGSOuOcZ3Kpxlo8VPDKG3MchBPRsjcx6uaz4LJF0Lvbsr8KpJogAXFpLP12+JnW2Yt6lc9EWyIsRkQdQeYKaoflwZethizPuTO5taIa6ne7T2gaewf4L+mK66FXMK2rcHfBlTE2KZ4bUNFiCbYwMg8X52tcLm+PdHehtSzBl0QkuoHeveiKijJc4GUg4I75uPU9Al0m9kaMpKKyzMuLFYJK/C05RxsYf1iXPP8AMPgqavWrqXSvdJIcT3kucepOq8k9FYWDCsn1ycjQuDVNeomkLfdja0O6FzrkeuEfBWji58g/ix/evrhbsn2FEHuFnzO9ob64bARjrawvY/SPVfPFz5B/Fj+9LN5tNKMOnTNP2Ziq+oZMLmuGrSHfA3XyhNmUdLUFSJY2SNN2va1wPZwunCy7hlvgxjRSVLg235J50Nz+TPTt5rUA5ISi4vBu02qyKaArKOMtaDLBCDm1rnntiIA+oFaJt/b0NHGXzuAy8LR7zjyAH3rAttbTfUzvmk955vbkAMmtHkLK2mO+RbW2pQ6FyxkrbwsgLtoxkaMZK4+WHBl6vaqktT4N7Ks2Wpc33j7NhI+a3N5HO2Kw/d7K6x4ixLTR6rUXDfX5BVfsZP5SufF0bvDSe2pp48/HE9uWubTay5yVdHDGNevMj5fofIrpyn91vkPsXMhC6B3L222qpY3BwMjWtbKOYeAA645X1HYovWyYaCSTaJ5IUqj9ubWjpYXSzODQ0ZdXO+a0DmSUsaTaSyznran5eb9rJ/OU2X3NKXuc52rnFxt1cblfC0EeefJunDD/AA2Dzm/ryK1Ku8PaYx7Op2nm0v0tb2j3SW9MVvRfW9m9kNA0Y/HI73Y2kAn9In5re/wukmsyeDchJQqTl7InZog5pa5oc05EEXBHQg6qj7e4ZU8xxUzjTuzyAxRn93LD6H0XhsnirA91qmF0H6QPtW8rXsA7ryOivVJWMlaHxPa9p0c0gj4hHngRmq9e5h23NxaymuTF7WMZ44vF8W+8PhbuqyunrLHOLtHFHUxuiAa98ZMgAsDZ1mPy5nxD90K+u1yeGI6jSquPVFlIhlcxwcxxa5pBa5psQRoQVsO7nEOmdTs/DJgyYZPGB5vbR/hBGY+9Y2hWTgpci9V8qn5TZ+LkLnUILQSGysc63JtnC57XLVjC6Yq6ZsrHRyNDmOBa5p0IOoKyjeLhhKxxdROErNcDyA8fognJ3a9u/emmxJYY5q6JSl1x3M+SEJ3W7Nmh/LwyR8/GxzRra9yLapoCmTOaxyJhHRfSF6U8DpHYY2Oe7LwtBcc8hkEAeantzN3HV1QGWIibZ0rrZYb+5fq7QfHkpndzhtUT2dUn8HjyNiLyOHMYfmG3M6X0ystZ2TsqKmjEdPGGMGdhqSdSTqT5qmy1LZDmn0spPM+P7HcMQa0NaLNaAAByAyATXbGzWVML4ZhdjxbuDq1w7g2I8k9QlDVaTWDnDbux5KSZ0MwII913J7eTx5/UckwXQ28u7sNbHgmBBBu17bB7DzsTyPTRY/vDuNVUtzg9tH/mRgm36zNW/WO6chapc8mRfpZQeVuiv0lZJEbwyvjJ5xucw/FpCdu2/VkWNZUkHkZpLfao4/WMiOh6IVmELKTXDBxubnMnUnX4qQ3dq3xVUMkR8QkaPMOOFzfUEheWztlTVBtTwvk/VaSPV2g9StR3I4ffg7xPWYXSNsWMGbWH6RPznaW6fZxOaS3LaaZzksfk0FY9xR3YMMv4TC0+ykJx20ZIeZ7Ov5AjuFsQXlUwNkY5kjQ5rgQ5rhcEHIghKwn0vJrXVK2OGczIBtotG3q4ZvaTJs/xt/yXHxNy+a8nxZ8jbzKz6rpXxOwzMdG76L2lp+BTkZKXBj2VTreJIds27VAWFXUAdBNIB8LpjLK5xu9xcTzcST8SvlfUMZe4NY0ucdGtFyfIDNThHDbZ8qybi7tGtnGNp9gzOR2dj0jBHM/UPRSe7HDmech9WDBFkcJ/KP0yt8znmc8tFreydmR00TYoGBjG8hzPNxPMnqqbLUlhDmn0rk+qfA6Y0AAAWAyA7DRU3i58g/ix/eroqXxc+QfxY/vVFfqQ/f8AtS+hiqEJ1smlEs8MTiQJJI2EjUB7g0kX55p0w0s7DVPafbNTGMMdVOxo5Nle0fAFWDejcKopXOdE108IuQ5ou9o/TaPtGWXJVIixIORGRHMdiFCakjuUZ1vD2PSed7zike57ur3Fx+JXmkurBu/udVVdjHHgjP8A8kl2t6Zc3enQqW0uSIxlJ4W4w2DsaSrmbFCDc+861wxt83ny6c9F0HsugbBEyKMWaxoaO9uZ7nVR27G7MNDHhiF3kDHIfeeRfXoMzkFOJSyzqZrabT+EsvliFYPxA2D+CVTsLbRSeOOws0XJxRjlkeXQhbyo/bmx4quJ0U7btOh+c08nNPIqK59LO9RT4scdznFPdk7WmpX46aQxuIsbWsRrYg5FWDeHh9VUxJiaaiO18TB4hno5lyfhf0VSeLGxFiNQciPMFNpqSMeUZ1vfZl2bxQrMGHDCXfTwm/wvZVvbm3p6xwdUyYre60CzW9bNHXrqo1A1AGpyA5ntZChFcImVs5LDYKW3W2G6sqGRN92+KR30WA+L1OgvzT7d/cirqnD8WYo8rySAgWPNrTYvy8h3Wx7tbvxUUQjhFzq95957up+4clXZaksLku0+mlN5ktiUYwNADQAAAABoAMgLLDOJbJBtCX2tyCG+zOdsGEWDb9De9ud+q3ZQe9G7ENczDKLPAOCQe8wm3xGWhVFclF5Zoamp2Qwjn1PNmbVmp3YqeZ8Z54TkcreJpyd6hTe39xKumNwz28f04gSRzu5mrfrHdVhwsbEWI1ByI8wm01JGPKMoPfZlmG/20MOH8J53xYGYultLW9FA7Qr5J3mSeR0jza7ndtAOQHYJuveio5JnYIY3SOvazAXH1tpodeiFFIlznLZtsbkrTd2eGkctOySrdKyR/iwNLRZp924IJvbP1XruZw4LHNmr8JIzbBkQDkQXu0NvojLLUrTAqLLe0R7TaX+Vi+wqQhKhLmifL2AixFx3zUfUbv0shxSUkD3dXRMcctMyFJIRkhpPkhxurRfmVP8A7TP7KQpKGOIYYY2RtGgY0NHwCcIU5ZCilwhLJUIUHQIQhAAkslQgBhWbFp5TeamhkIvYvja4i+tiQvCPdijabiipwRmD7JlweRGSlkKcs56Y+x8MjDRZoAHQZBfaEKDoEIQgBCF5VFIyQWkY14IsQ4BwIOozXshAEP8A9K0X5lT/AO0z7LJ7RbMhhFoIY4xe9o2NZmcr+EJ2hTlnKjFcISyVCFB0CpfFz5B/Fj+9XRUvi58g/ix/eu6/Uiq/9qX0MVUlu18spv28P9RqjVJbtfLKb9vD/UanXwYkPUjotMK3YlNMbzU0Mh6vja4/Ei6fhKs9M32k+SMpt3qWM4o6WBjvpNjYDnrmBdSQalQpzkEkuAQhCgkEIQgBLJrV7MhlFpoY5Be9nsa4XHPMJ2hBDSZD/wDStF+ZU/8AtM/sndHsmCH8jBFHnfwMa3PrkNU9QpyyFCK7CWSoQoOgQhCAEsmlZsuGYWmhjkF72exrs+uYTxCCGk+SHG6tF+ZU/wDtM/spKnpWRgNjY1jQAAGgNAAyAsOi9kKcsFFLhCAJUIUEghIhACoSIQAqEiEAKhIhACoSIQAqEiEAKhIhACoSIQAqEiEAKhIhACoSIQAqEiEAKqzxG2c6eglaxpc9uGRoGpwG7hbn4cWXkrKgqU8PJzOPVFxfc5iU1uVROmrqdrBpKx5NiQGxnG4m2mlvMhatX8OqKV5fgcwu1EbsLb9Q3kpXd3dqCiDhTtILiMTnHE420F+g6d0xK5Y2M6GimpLLWCYSpEJY0xUJEIAVCRCAFQkQgBUJEIAVCRCAFQkQgBUJEIAVCRCAFQkQgBUJEI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1270" name="Picture 6" descr="http://www.relxgroup.com/OurBusiness/Scientific/Product%20Images/Featured%20Products%20200x200/els-scopus-200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20"/>
          <a:stretch/>
        </p:blipFill>
        <p:spPr bwMode="auto">
          <a:xfrm>
            <a:off x="6736079" y="423964"/>
            <a:ext cx="1950721" cy="144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2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4432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CA" sz="2400" b="1" dirty="0" smtClean="0">
                <a:latin typeface="+mn-lt"/>
              </a:rPr>
              <a:t>Astuce de recherche!</a:t>
            </a:r>
          </a:p>
          <a:p>
            <a:pPr marL="0" indent="0">
              <a:spcBef>
                <a:spcPts val="0"/>
              </a:spcBef>
              <a:buNone/>
            </a:pPr>
            <a:endParaRPr lang="fr-CA" sz="2000" b="1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 smtClean="0">
                <a:latin typeface="+mn-lt"/>
              </a:rPr>
              <a:t>Utiliser la </a:t>
            </a:r>
            <a:r>
              <a:rPr lang="fr-CA" sz="2000" b="1" dirty="0" smtClean="0">
                <a:latin typeface="+mn-lt"/>
              </a:rPr>
              <a:t>stratégie des perles de citation </a:t>
            </a:r>
            <a:r>
              <a:rPr lang="fr-CA" sz="2000" dirty="0" smtClean="0">
                <a:latin typeface="+mn-lt"/>
              </a:rPr>
              <a:t>pour trouver de nouveaux articles pertinents à votre sujet de recherche.</a:t>
            </a:r>
          </a:p>
          <a:p>
            <a:pPr marL="0" indent="0">
              <a:spcBef>
                <a:spcPts val="0"/>
              </a:spcBef>
              <a:buNone/>
            </a:pPr>
            <a:endParaRPr lang="fr-CA" sz="2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 smtClean="0">
                <a:latin typeface="+mn-lt"/>
              </a:rPr>
              <a:t>Comment?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fr-CA" sz="2000" dirty="0" smtClean="0">
                <a:latin typeface="+mn-lt"/>
              </a:rPr>
              <a:t>Toujours vérifier la bibliographie d’un article pertinent pour trouver d’autres articles intéressants (articles publiés antérieurement)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fr-CA" sz="2000" dirty="0" smtClean="0">
                <a:latin typeface="+mn-lt"/>
              </a:rPr>
              <a:t>Vérifier quels article ont cités cet article pertinent (articles publiés ultérieurement) dans </a:t>
            </a:r>
            <a:r>
              <a:rPr lang="fr-CA" sz="2000" dirty="0" err="1" smtClean="0">
                <a:latin typeface="+mn-lt"/>
              </a:rPr>
              <a:t>Scopus</a:t>
            </a:r>
            <a:r>
              <a:rPr lang="fr-CA" sz="2000" dirty="0" smtClean="0">
                <a:latin typeface="+mn-lt"/>
              </a:rPr>
              <a:t>, Web of Science et Google </a:t>
            </a:r>
            <a:r>
              <a:rPr lang="fr-CA" sz="2000" dirty="0" err="1" smtClean="0">
                <a:latin typeface="+mn-lt"/>
              </a:rPr>
              <a:t>Scholar</a:t>
            </a:r>
            <a:endParaRPr lang="fr-CA" sz="2000" dirty="0" smtClean="0">
              <a:latin typeface="+mn-lt"/>
            </a:endParaRPr>
          </a:p>
        </p:txBody>
      </p:sp>
      <p:pic>
        <p:nvPicPr>
          <p:cNvPr id="3078" name="Picture 6" descr="http://www.recyc-quebec.gouv.qc.ca/Client/fr/gerer/travail/images/Pictogrammes/Jpg/Pap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281" y="5321902"/>
            <a:ext cx="646724" cy="4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recyc-quebec.gouv.qc.ca/Client/fr/gerer/travail/images/Pictogrammes/Jpg/Pap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217" y="5098590"/>
            <a:ext cx="646724" cy="4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recyc-quebec.gouv.qc.ca/Client/fr/gerer/travail/images/Pictogrammes/Jpg/Pap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411" y="5380713"/>
            <a:ext cx="646724" cy="4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www.recyc-quebec.gouv.qc.ca/Client/fr/gerer/travail/images/Pictogrammes/Jpg/Pap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812" y="5784836"/>
            <a:ext cx="646724" cy="4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èche courbée vers le bas 6"/>
          <p:cNvSpPr/>
          <p:nvPr/>
        </p:nvSpPr>
        <p:spPr>
          <a:xfrm rot="20921828" flipH="1">
            <a:off x="4453170" y="4638230"/>
            <a:ext cx="1555264" cy="474097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pic>
        <p:nvPicPr>
          <p:cNvPr id="16" name="Picture 6" descr="http://www.recyc-quebec.gouv.qc.ca/Client/fr/gerer/travail/images/Pictogrammes/Jpg/Pap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02" y="5050408"/>
            <a:ext cx="646724" cy="4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://www.recyc-quebec.gouv.qc.ca/Client/fr/gerer/travail/images/Pictogrammes/Jpg/Pap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26" y="5708793"/>
            <a:ext cx="646724" cy="4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recyc-quebec.gouv.qc.ca/Client/fr/gerer/travail/images/Pictogrammes/Jpg/Pap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25" y="4875279"/>
            <a:ext cx="646724" cy="4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lèche courbée vers le haut 7"/>
          <p:cNvSpPr/>
          <p:nvPr/>
        </p:nvSpPr>
        <p:spPr>
          <a:xfrm flipH="1">
            <a:off x="2356797" y="5932105"/>
            <a:ext cx="1612484" cy="536944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7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457200" y="1446029"/>
            <a:ext cx="8229600" cy="5156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 smtClean="0">
                <a:latin typeface="+mn-lt"/>
              </a:rPr>
              <a:t>Lancez votre équation de recherche dans </a:t>
            </a:r>
            <a:r>
              <a:rPr lang="fr-CA" sz="2400" dirty="0" err="1" smtClean="0">
                <a:latin typeface="+mn-lt"/>
              </a:rPr>
              <a:t>Scopus</a:t>
            </a:r>
            <a:r>
              <a:rPr lang="fr-CA" sz="24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fr-CA" sz="2200" dirty="0" smtClean="0">
              <a:latin typeface="+mn-lt"/>
            </a:endParaRP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Combien de résultats obtenez-vous?</a:t>
            </a: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Comment pourriez-vous élargir ou préciser la recherche afin d’obtenir plus ou moins de résultats?</a:t>
            </a:r>
          </a:p>
          <a:p>
            <a:pPr marL="0" indent="0">
              <a:buNone/>
            </a:pPr>
            <a:endParaRPr lang="fr-CA" sz="2200" dirty="0">
              <a:latin typeface="+mn-lt"/>
            </a:endParaRP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Quel est l’article le plus cité sur votre sujet de recherche?</a:t>
            </a:r>
            <a:endParaRPr lang="fr-CA" sz="2200" dirty="0">
              <a:latin typeface="+mn-lt"/>
            </a:endParaRP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L’auteur (ou l’un des auteurs) de votre article </a:t>
            </a:r>
            <a:r>
              <a:rPr lang="fr-CA" sz="2200" dirty="0" err="1" smtClean="0">
                <a:latin typeface="+mn-lt"/>
              </a:rPr>
              <a:t>a-t-il</a:t>
            </a:r>
            <a:r>
              <a:rPr lang="fr-CA" sz="2200" dirty="0" smtClean="0">
                <a:latin typeface="+mn-lt"/>
              </a:rPr>
              <a:t> un profil sur </a:t>
            </a:r>
            <a:r>
              <a:rPr lang="fr-CA" sz="2200" dirty="0" err="1" smtClean="0">
                <a:latin typeface="+mn-lt"/>
              </a:rPr>
              <a:t>Scopus</a:t>
            </a:r>
            <a:r>
              <a:rPr lang="fr-CA" sz="2200" dirty="0" smtClean="0">
                <a:latin typeface="+mn-lt"/>
              </a:rPr>
              <a:t>?</a:t>
            </a:r>
          </a:p>
          <a:p>
            <a:pPr marL="0" indent="0">
              <a:buNone/>
            </a:pPr>
            <a:endParaRPr lang="fr-CA" sz="2200" dirty="0" smtClean="0">
              <a:latin typeface="+mn-lt"/>
            </a:endParaRP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Durée: 15 min.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609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Mise en pratique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6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4432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fr-CA" sz="2000" b="1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 smtClean="0">
                <a:latin typeface="+mn-lt"/>
                <a:hlinkClick r:id="rId3"/>
              </a:rPr>
              <a:t>Google </a:t>
            </a:r>
            <a:r>
              <a:rPr lang="fr-CA" sz="2000" dirty="0" err="1" smtClean="0">
                <a:latin typeface="+mn-lt"/>
                <a:hlinkClick r:id="rId3"/>
              </a:rPr>
              <a:t>Scholar</a:t>
            </a:r>
            <a:endParaRPr lang="fr-CA" sz="2000" dirty="0" smtClean="0">
              <a:latin typeface="+mn-lt"/>
            </a:endParaRP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Outil de Google permettant de rechercher de la documentation scientifique: articles de revues scientifiques, articles de conférence, chapitres de livre, brevets, etc.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Base de données bibliographique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Couverture multidisciplinaire, multilingue, mondiale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Accès au texte intégral</a:t>
            </a:r>
          </a:p>
          <a:p>
            <a:pPr lvl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fr-CA" sz="1800" dirty="0" smtClean="0">
                <a:latin typeface="+mn-lt"/>
              </a:rPr>
              <a:t>Cliquer sur </a:t>
            </a:r>
          </a:p>
          <a:p>
            <a:pPr lvl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fr-CA" sz="1800" dirty="0" smtClean="0">
                <a:latin typeface="+mn-lt"/>
              </a:rPr>
              <a:t>Sinon, demander un prêt entre bibliothèques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>
                <a:latin typeface="+mn-lt"/>
              </a:rPr>
              <a:t>Configurez les paramètres afin de lier les résultats aux collections de la bibliothèque, et d’activer le lien d’exportation </a:t>
            </a:r>
            <a:r>
              <a:rPr lang="fr-CA" sz="2000" dirty="0" err="1" smtClean="0">
                <a:latin typeface="+mn-lt"/>
              </a:rPr>
              <a:t>EndNote</a:t>
            </a:r>
            <a:endParaRPr lang="fr-CA" sz="2000" dirty="0" smtClean="0">
              <a:latin typeface="+mn-lt"/>
            </a:endParaRP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fr-CA" sz="1800" dirty="0" smtClean="0"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980" y="4204176"/>
            <a:ext cx="11239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845" y="807691"/>
            <a:ext cx="2665561" cy="110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457200" y="1160225"/>
            <a:ext cx="8229600" cy="5442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 smtClean="0">
                <a:latin typeface="+mn-lt"/>
              </a:rPr>
              <a:t>Pour accéder aux ressources électroniques de la bibliothèque à distance…</a:t>
            </a:r>
          </a:p>
          <a:p>
            <a:pPr marL="0" indent="0">
              <a:buNone/>
            </a:pPr>
            <a:endParaRPr lang="fr-CA" sz="2400" b="1" dirty="0" smtClean="0">
              <a:latin typeface="+mn-lt"/>
            </a:endParaRPr>
          </a:p>
          <a:p>
            <a:pPr marL="514350" indent="-514350">
              <a:buAutoNum type="arabicPeriod"/>
            </a:pPr>
            <a:r>
              <a:rPr lang="fr-CA" sz="2400" dirty="0" smtClean="0">
                <a:latin typeface="+mn-lt"/>
              </a:rPr>
              <a:t>Configuration du navigateur web</a:t>
            </a:r>
            <a:r>
              <a:rPr lang="fr-CA" sz="2800" dirty="0" smtClean="0">
                <a:latin typeface="+mn-lt"/>
              </a:rPr>
              <a:t/>
            </a:r>
            <a:br>
              <a:rPr lang="fr-CA" sz="2800" dirty="0" smtClean="0">
                <a:latin typeface="+mn-lt"/>
              </a:rPr>
            </a:br>
            <a:r>
              <a:rPr lang="fr-CA" sz="2000" b="1" dirty="0" smtClean="0">
                <a:latin typeface="+mn-lt"/>
              </a:rPr>
              <a:t>Exception</a:t>
            </a:r>
            <a:r>
              <a:rPr lang="fr-CA" sz="2000" dirty="0" smtClean="0">
                <a:latin typeface="+mn-lt"/>
              </a:rPr>
              <a:t>: Internet Explorer 8 est incompatible</a:t>
            </a:r>
            <a:br>
              <a:rPr lang="fr-CA" sz="2000" dirty="0" smtClean="0">
                <a:latin typeface="+mn-lt"/>
              </a:rPr>
            </a:br>
            <a:endParaRPr lang="fr-CA" sz="2000" dirty="0" smtClean="0">
              <a:latin typeface="+mn-lt"/>
            </a:endParaRPr>
          </a:p>
          <a:p>
            <a:pPr marL="514350" indent="-514350">
              <a:buAutoNum type="arabicPeriod"/>
            </a:pPr>
            <a:r>
              <a:rPr lang="fr-CA" sz="2400" dirty="0" smtClean="0">
                <a:latin typeface="+mn-lt"/>
              </a:rPr>
              <a:t>Codes d’accès</a:t>
            </a:r>
            <a:r>
              <a:rPr lang="fr-CA" sz="2800" dirty="0" smtClean="0">
                <a:latin typeface="+mn-lt"/>
              </a:rPr>
              <a:t/>
            </a:r>
            <a:br>
              <a:rPr lang="fr-CA" sz="2800" dirty="0" smtClean="0">
                <a:latin typeface="+mn-lt"/>
              </a:rPr>
            </a:br>
            <a:r>
              <a:rPr lang="fr-CA" sz="2200" dirty="0" smtClean="0">
                <a:latin typeface="+mn-lt"/>
              </a:rPr>
              <a:t>Identifiant: courriel de l’ÉTS</a:t>
            </a:r>
            <a:r>
              <a:rPr lang="fr-CA" sz="2400" dirty="0" smtClean="0">
                <a:latin typeface="+mn-lt"/>
              </a:rPr>
              <a:t/>
            </a:r>
            <a:br>
              <a:rPr lang="fr-CA" sz="2400" dirty="0" smtClean="0">
                <a:latin typeface="+mn-lt"/>
              </a:rPr>
            </a:br>
            <a:r>
              <a:rPr lang="fr-CA" sz="2400" dirty="0" smtClean="0">
                <a:latin typeface="+mn-lt"/>
              </a:rPr>
              <a:t>	</a:t>
            </a:r>
            <a:r>
              <a:rPr lang="fr-CA" sz="2000" dirty="0" smtClean="0">
                <a:solidFill>
                  <a:srgbClr val="FF0000"/>
                </a:solidFill>
                <a:latin typeface="+mn-lt"/>
              </a:rPr>
              <a:t>ex: jean.tremblay.1@ens.etsmtl.ca</a:t>
            </a:r>
            <a:r>
              <a:rPr lang="fr-CA" sz="2400" dirty="0" smtClean="0">
                <a:latin typeface="+mn-lt"/>
              </a:rPr>
              <a:t/>
            </a:r>
            <a:br>
              <a:rPr lang="fr-CA" sz="2400" dirty="0" smtClean="0">
                <a:latin typeface="+mn-lt"/>
              </a:rPr>
            </a:br>
            <a:r>
              <a:rPr lang="fr-CA" sz="2200" dirty="0" smtClean="0">
                <a:latin typeface="+mn-lt"/>
              </a:rPr>
              <a:t>Mot de passe: celui de l’ÉTS</a:t>
            </a:r>
            <a:endParaRPr lang="fr-CA" sz="2200" dirty="0">
              <a:latin typeface="+mn-lt"/>
            </a:endParaRPr>
          </a:p>
          <a:p>
            <a:pPr marL="0" indent="0">
              <a:buNone/>
            </a:pPr>
            <a:endParaRPr lang="fr-CA" sz="2200" dirty="0">
              <a:latin typeface="+mn-lt"/>
            </a:endParaRPr>
          </a:p>
          <a:p>
            <a:pPr marL="0" indent="0">
              <a:buNone/>
            </a:pPr>
            <a:r>
              <a:rPr lang="fr-CA" sz="2200" dirty="0" smtClean="0">
                <a:latin typeface="+mn-lt"/>
              </a:rPr>
              <a:t>Consulter la page </a:t>
            </a:r>
            <a:r>
              <a:rPr lang="fr-CA" sz="2200" dirty="0" smtClean="0">
                <a:latin typeface="+mn-lt"/>
                <a:hlinkClick r:id="rId3"/>
              </a:rPr>
              <a:t>Accès hors campus </a:t>
            </a:r>
            <a:r>
              <a:rPr lang="fr-CA" sz="2200" dirty="0">
                <a:latin typeface="+mn-lt"/>
              </a:rPr>
              <a:t> </a:t>
            </a:r>
            <a:r>
              <a:rPr lang="fr-CA" sz="2200" dirty="0" smtClean="0">
                <a:latin typeface="+mn-lt"/>
              </a:rPr>
              <a:t>sur le site web </a:t>
            </a:r>
            <a:br>
              <a:rPr lang="fr-CA" sz="2200" dirty="0" smtClean="0">
                <a:latin typeface="+mn-lt"/>
              </a:rPr>
            </a:br>
            <a:r>
              <a:rPr lang="fr-CA" sz="2200" dirty="0" smtClean="0">
                <a:latin typeface="+mn-lt"/>
              </a:rPr>
              <a:t>de la bibliothèque pour connaître toutes les procédures.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9041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Accès hors campus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44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>
                <a:solidFill>
                  <a:srgbClr val="C00000"/>
                </a:solidFill>
                <a:latin typeface="+mn-lt"/>
              </a:rPr>
              <a:t>Exemple de </a:t>
            </a:r>
            <a:r>
              <a:rPr lang="fr-CA" sz="2000" dirty="0" smtClean="0">
                <a:solidFill>
                  <a:srgbClr val="C00000"/>
                </a:solidFill>
                <a:latin typeface="+mn-lt"/>
              </a:rPr>
              <a:t>sujet: Validation de la technique du gaz traceur pour prédire la dispersion des nanoparticules dans un milieu de travail</a:t>
            </a:r>
          </a:p>
          <a:p>
            <a:pPr marL="0" indent="0">
              <a:buNone/>
            </a:pPr>
            <a:endParaRPr lang="fr-CA" sz="1400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endParaRPr lang="fr-CA" sz="2000" dirty="0" smtClean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400" b="1" dirty="0">
                <a:latin typeface="+mn-lt"/>
              </a:rPr>
              <a:t>Astuce de recherche!</a:t>
            </a:r>
          </a:p>
          <a:p>
            <a:pPr marL="0" indent="0">
              <a:spcBef>
                <a:spcPts val="0"/>
              </a:spcBef>
              <a:buNone/>
            </a:pPr>
            <a:endParaRPr lang="fr-CA" sz="2000" b="1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2000" dirty="0">
                <a:latin typeface="+mn-lt"/>
              </a:rPr>
              <a:t>Trouvez des thèses et mémoire sur un sujet connexe au </a:t>
            </a:r>
            <a:r>
              <a:rPr lang="fr-CA" sz="2000" dirty="0" smtClean="0">
                <a:latin typeface="+mn-lt"/>
              </a:rPr>
              <a:t>vôtre </a:t>
            </a:r>
            <a:r>
              <a:rPr lang="fr-CA" sz="2000" dirty="0">
                <a:latin typeface="+mn-lt"/>
              </a:rPr>
              <a:t>afin de s’inspirer de leur revue de littérature.</a:t>
            </a:r>
          </a:p>
          <a:p>
            <a:pPr marL="0" indent="0">
              <a:buNone/>
            </a:pPr>
            <a:endParaRPr lang="fr-CA" sz="1400" dirty="0" smtClean="0">
              <a:latin typeface="+mn-lt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1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784"/>
            <a:ext cx="8229600" cy="5443268"/>
          </a:xfrm>
        </p:spPr>
        <p:txBody>
          <a:bodyPr>
            <a:normAutofit/>
          </a:bodyPr>
          <a:lstStyle/>
          <a:p>
            <a:pPr marL="0" indent="0">
              <a:spcBef>
                <a:spcPts val="480"/>
              </a:spcBef>
              <a:buNone/>
            </a:pPr>
            <a:r>
              <a:rPr lang="fr-CA" sz="2200" b="1" dirty="0" smtClean="0">
                <a:latin typeface="+mn-lt"/>
              </a:rPr>
              <a:t>Thèses et mémoires</a:t>
            </a:r>
          </a:p>
          <a:p>
            <a:pPr marL="0" indent="0">
              <a:spcBef>
                <a:spcPts val="480"/>
              </a:spcBef>
              <a:buNone/>
            </a:pPr>
            <a:endParaRPr lang="fr-CA" sz="1400" b="1" dirty="0">
              <a:latin typeface="+mn-lt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fr-CA" sz="2000" dirty="0" smtClean="0">
                <a:latin typeface="+mn-lt"/>
                <a:hlinkClick r:id="rId3"/>
              </a:rPr>
              <a:t>Espace ÉTS</a:t>
            </a:r>
            <a:endParaRPr lang="fr-CA" sz="2000" dirty="0" smtClean="0">
              <a:latin typeface="+mn-lt"/>
            </a:endParaRP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Dépôt institutionnel de l’ÉTS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Comprend les thèses et mémoires réalisées par des étudiants de l’ÉTS (total de 1 769 thèses et mémoires)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Recherche et contenu bilingue</a:t>
            </a:r>
            <a:br>
              <a:rPr lang="fr-CA" sz="2000" dirty="0" smtClean="0">
                <a:latin typeface="+mn-lt"/>
              </a:rPr>
            </a:br>
            <a:endParaRPr lang="fr-CA" sz="2000" dirty="0">
              <a:latin typeface="+mn-lt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fr-CA" sz="2000" dirty="0" smtClean="0">
                <a:latin typeface="+mn-lt"/>
                <a:hlinkClick r:id="rId4"/>
              </a:rPr>
              <a:t>ProQuest Dissertations and </a:t>
            </a:r>
            <a:r>
              <a:rPr lang="fr-CA" sz="2000" dirty="0" err="1" smtClean="0">
                <a:latin typeface="+mn-lt"/>
                <a:hlinkClick r:id="rId4"/>
              </a:rPr>
              <a:t>Theses</a:t>
            </a:r>
            <a:endParaRPr lang="fr-CA" sz="2000" dirty="0" smtClean="0">
              <a:latin typeface="+mn-lt"/>
            </a:endParaRP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Base de données bibliographique et collection de documents électroniques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Comprend plus de 2,5 million de thèses provenant de plus de 1 700 universités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Couverture multidisciplinaire et mondiale</a:t>
            </a:r>
          </a:p>
          <a:p>
            <a:pPr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+mn-lt"/>
              </a:rPr>
              <a:t>Recherche et contenu multilingue</a:t>
            </a:r>
            <a:endParaRPr lang="fr-CA" sz="2000" dirty="0">
              <a:latin typeface="+mn-lt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2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4732"/>
            <a:ext cx="8229600" cy="544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200" b="1" dirty="0" smtClean="0">
                <a:latin typeface="+mn-lt"/>
              </a:rPr>
              <a:t>Astuce de recherche! </a:t>
            </a:r>
            <a:r>
              <a:rPr lang="fr-CA" sz="2200" dirty="0" smtClean="0">
                <a:latin typeface="+mn-lt"/>
              </a:rPr>
              <a:t>Tenir un journal de bord.</a:t>
            </a:r>
          </a:p>
          <a:p>
            <a:pPr marL="0" indent="0">
              <a:buNone/>
            </a:pPr>
            <a:endParaRPr lang="fr-CA" sz="2200" dirty="0">
              <a:latin typeface="+mn-lt"/>
            </a:endParaRPr>
          </a:p>
          <a:p>
            <a:pPr marL="0" indent="0">
              <a:buNone/>
            </a:pPr>
            <a:r>
              <a:rPr lang="fr-CA" sz="2200" dirty="0">
                <a:latin typeface="+mn-lt"/>
              </a:rPr>
              <a:t>Pourquoi tenir un journal de bord de sa recherche?</a:t>
            </a:r>
          </a:p>
          <a:p>
            <a:r>
              <a:rPr lang="fr-CA" sz="2200" dirty="0">
                <a:latin typeface="+mn-lt"/>
              </a:rPr>
              <a:t>Conserver les mots-clés </a:t>
            </a:r>
            <a:r>
              <a:rPr lang="fr-CA" sz="2200" dirty="0" smtClean="0">
                <a:latin typeface="+mn-lt"/>
              </a:rPr>
              <a:t>trouvés (plan de concepts)</a:t>
            </a:r>
          </a:p>
          <a:p>
            <a:r>
              <a:rPr lang="fr-CA" sz="2200" dirty="0">
                <a:latin typeface="+mj-lt"/>
              </a:rPr>
              <a:t>Noter les outils de recherche à </a:t>
            </a:r>
            <a:r>
              <a:rPr lang="fr-CA" sz="2200" dirty="0" smtClean="0">
                <a:latin typeface="+mj-lt"/>
              </a:rPr>
              <a:t>utiliser</a:t>
            </a:r>
            <a:endParaRPr lang="fr-CA" sz="2200" dirty="0">
              <a:latin typeface="+mj-lt"/>
            </a:endParaRPr>
          </a:p>
          <a:p>
            <a:r>
              <a:rPr lang="fr-CA" sz="2200" dirty="0">
                <a:latin typeface="+mn-lt"/>
              </a:rPr>
              <a:t>Conserver sa/ses requête(s) de recherche</a:t>
            </a:r>
          </a:p>
          <a:p>
            <a:r>
              <a:rPr lang="fr-CA" sz="2200" dirty="0" smtClean="0">
                <a:latin typeface="+mn-lt"/>
              </a:rPr>
              <a:t>Noter </a:t>
            </a:r>
            <a:r>
              <a:rPr lang="fr-CA" sz="2200" dirty="0">
                <a:latin typeface="+mn-lt"/>
              </a:rPr>
              <a:t>les résultats (date de la requête, nombre de résultats, etc.)</a:t>
            </a:r>
          </a:p>
          <a:p>
            <a:r>
              <a:rPr lang="fr-CA" sz="2200" dirty="0">
                <a:latin typeface="+mn-lt"/>
              </a:rPr>
              <a:t>Ou </a:t>
            </a:r>
            <a:r>
              <a:rPr lang="fr-CA" sz="2200" dirty="0" smtClean="0">
                <a:latin typeface="+mn-lt"/>
              </a:rPr>
              <a:t>toute </a:t>
            </a:r>
            <a:r>
              <a:rPr lang="fr-CA" sz="2200" dirty="0">
                <a:latin typeface="+mn-lt"/>
              </a:rPr>
              <a:t>autre information pertinente</a:t>
            </a:r>
          </a:p>
          <a:p>
            <a:pPr marL="0" indent="0">
              <a:buNone/>
            </a:pPr>
            <a:endParaRPr lang="fr-CA" sz="2200" dirty="0">
              <a:latin typeface="+mn-lt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5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3"/>
          <p:cNvSpPr txBox="1">
            <a:spLocks/>
          </p:cNvSpPr>
          <p:nvPr/>
        </p:nvSpPr>
        <p:spPr>
          <a:xfrm>
            <a:off x="457200" y="1234873"/>
            <a:ext cx="8229600" cy="5071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CA" sz="2400" b="1" dirty="0" smtClean="0">
                <a:solidFill>
                  <a:prstClr val="black"/>
                </a:solidFill>
                <a:latin typeface="Calibri"/>
              </a:rPr>
              <a:t>Astuces de recherche!</a:t>
            </a:r>
            <a:endParaRPr lang="fr-CA" sz="2400" b="1" dirty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endParaRPr lang="fr-CA" sz="1600" dirty="0" smtClean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r>
              <a:rPr lang="fr-CA" sz="2200" dirty="0" smtClean="0">
                <a:solidFill>
                  <a:prstClr val="black"/>
                </a:solidFill>
                <a:latin typeface="Calibri"/>
              </a:rPr>
              <a:t>Utiliser </a:t>
            </a:r>
            <a:r>
              <a:rPr lang="fr-CA" sz="2200" dirty="0">
                <a:solidFill>
                  <a:prstClr val="black"/>
                </a:solidFill>
                <a:latin typeface="Calibri"/>
              </a:rPr>
              <a:t>l’information contenue dans les articles pertinents pour relancer la recherche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200" dirty="0">
                <a:solidFill>
                  <a:prstClr val="black"/>
                </a:solidFill>
                <a:latin typeface="Calibri"/>
              </a:rPr>
              <a:t>Auteur (s)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200" dirty="0">
                <a:solidFill>
                  <a:prstClr val="black"/>
                </a:solidFill>
                <a:latin typeface="Calibri"/>
              </a:rPr>
              <a:t>Périodiques –  tables des matières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200" dirty="0">
                <a:solidFill>
                  <a:prstClr val="black"/>
                </a:solidFill>
                <a:latin typeface="Calibri"/>
              </a:rPr>
              <a:t>Mots-clés, sujets, vocabulaire contrôlé 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200" dirty="0">
                <a:solidFill>
                  <a:prstClr val="black"/>
                </a:solidFill>
                <a:latin typeface="Calibri"/>
              </a:rPr>
              <a:t>Listes de références  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200" dirty="0">
                <a:solidFill>
                  <a:prstClr val="black"/>
                </a:solidFill>
                <a:latin typeface="Calibri"/>
              </a:rPr>
              <a:t>Suggestions d’articles similaires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200" dirty="0">
                <a:solidFill>
                  <a:prstClr val="black"/>
                </a:solidFill>
                <a:latin typeface="Calibri"/>
              </a:rPr>
              <a:t>Recherche par citation </a:t>
            </a:r>
            <a:r>
              <a:rPr lang="fr-CA" sz="2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fr-CA" sz="2200" dirty="0" err="1" smtClean="0">
                <a:solidFill>
                  <a:prstClr val="black"/>
                </a:solidFill>
                <a:latin typeface="Calibri"/>
              </a:rPr>
              <a:t>Scopus</a:t>
            </a:r>
            <a:r>
              <a:rPr lang="fr-CA" sz="2200" dirty="0" smtClean="0">
                <a:solidFill>
                  <a:prstClr val="black"/>
                </a:solidFill>
                <a:latin typeface="Calibri"/>
              </a:rPr>
              <a:t>, Web </a:t>
            </a:r>
            <a:r>
              <a:rPr lang="fr-CA" sz="2200" dirty="0">
                <a:solidFill>
                  <a:prstClr val="black"/>
                </a:solidFill>
                <a:latin typeface="Calibri"/>
              </a:rPr>
              <a:t>of Science, </a:t>
            </a:r>
            <a:r>
              <a:rPr lang="fr-CA" sz="22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fr-CA" sz="2200" dirty="0" smtClean="0">
                <a:solidFill>
                  <a:prstClr val="black"/>
                </a:solidFill>
                <a:latin typeface="Calibri"/>
              </a:rPr>
            </a:br>
            <a:r>
              <a:rPr lang="fr-CA" sz="2200" dirty="0" smtClean="0">
                <a:solidFill>
                  <a:prstClr val="black"/>
                </a:solidFill>
                <a:latin typeface="Calibri"/>
              </a:rPr>
              <a:t>Google </a:t>
            </a:r>
            <a:r>
              <a:rPr lang="fr-CA" sz="2200" dirty="0" err="1">
                <a:solidFill>
                  <a:prstClr val="black"/>
                </a:solidFill>
                <a:latin typeface="Calibri"/>
              </a:rPr>
              <a:t>Scholar</a:t>
            </a:r>
            <a:r>
              <a:rPr lang="fr-CA" sz="2200" dirty="0">
                <a:solidFill>
                  <a:prstClr val="black"/>
                </a:solidFill>
                <a:latin typeface="Calibri"/>
              </a:rPr>
              <a:t>, etc. )</a:t>
            </a:r>
          </a:p>
          <a:p>
            <a:pPr marL="274320" indent="-274320">
              <a:buFontTx/>
              <a:buNone/>
              <a:defRPr/>
            </a:pPr>
            <a:endParaRPr lang="fr-CA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3"/>
          <p:cNvSpPr txBox="1">
            <a:spLocks/>
          </p:cNvSpPr>
          <p:nvPr/>
        </p:nvSpPr>
        <p:spPr>
          <a:xfrm>
            <a:off x="457200" y="1234873"/>
            <a:ext cx="8229600" cy="5071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CA" sz="2400" b="1" dirty="0" smtClean="0">
                <a:solidFill>
                  <a:prstClr val="black"/>
                </a:solidFill>
                <a:latin typeface="Calibri"/>
              </a:rPr>
              <a:t>Astuces de recherche</a:t>
            </a:r>
            <a:endParaRPr lang="fr-CA" sz="2400" b="1" dirty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endParaRPr lang="fr-CA" sz="1200" dirty="0" smtClean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Si 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peu ou pas de documents sont repérés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FR" sz="2000" dirty="0">
                <a:solidFill>
                  <a:prstClr val="black"/>
                </a:solidFill>
                <a:latin typeface="Calibri"/>
              </a:rPr>
              <a:t>Utilisez-vous le bon outil de recherche? (Catalogue vs bases de données vs </a:t>
            </a:r>
            <a:r>
              <a:rPr lang="fr-FR" sz="2000" dirty="0" smtClean="0">
                <a:solidFill>
                  <a:prstClr val="black"/>
                </a:solidFill>
                <a:latin typeface="Calibri"/>
              </a:rPr>
              <a:t>Web; bases de données spécialisées)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FR" sz="2000" dirty="0" smtClean="0">
                <a:solidFill>
                  <a:prstClr val="black"/>
                </a:solidFill>
                <a:latin typeface="Calibri"/>
              </a:rPr>
              <a:t>Recherchez dans le plein texte des documents plutôt que la description seulement (si possible)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Est-ce que les mots clés sont dans la </a:t>
            </a:r>
            <a:r>
              <a:rPr lang="fr-CA" sz="2000" b="1" dirty="0">
                <a:solidFill>
                  <a:prstClr val="black"/>
                </a:solidFill>
                <a:latin typeface="Calibri"/>
              </a:rPr>
              <a:t>bonne langue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? L’outil est-il unilingue ou multilingue?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Avez-vous vérifié la terminologie anglaise dans un 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dictionnaire spécialisé? 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48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3"/>
          <p:cNvSpPr txBox="1">
            <a:spLocks/>
          </p:cNvSpPr>
          <p:nvPr/>
        </p:nvSpPr>
        <p:spPr>
          <a:xfrm>
            <a:off x="457200" y="1031391"/>
            <a:ext cx="8229600" cy="5274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CA" sz="2400" b="1" dirty="0" smtClean="0">
                <a:solidFill>
                  <a:prstClr val="black"/>
                </a:solidFill>
                <a:latin typeface="Calibri"/>
              </a:rPr>
              <a:t>Astuces de recherche</a:t>
            </a:r>
            <a:endParaRPr lang="fr-CA" sz="2400" b="1" dirty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endParaRPr lang="fr-CA" sz="1200" dirty="0" smtClean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Si 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peu ou pas de documents sont repérés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Y </a:t>
            </a:r>
            <a:r>
              <a:rPr lang="fr-CA" sz="2000" dirty="0" err="1">
                <a:solidFill>
                  <a:prstClr val="black"/>
                </a:solidFill>
                <a:latin typeface="Calibri"/>
              </a:rPr>
              <a:t>a-t-il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 trop de concepts dans la requête? Retirez des concepts ou utilisez la stratégie des blocs de 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construction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Utilisez des mots-clés plus généraux (Airbus &lt; Avion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FR" sz="2000" dirty="0">
                <a:solidFill>
                  <a:prstClr val="black"/>
                </a:solidFill>
                <a:latin typeface="Calibri"/>
              </a:rPr>
              <a:t>Modifiez votre requête pour qu’elle soit moins précise, moins </a:t>
            </a:r>
            <a:r>
              <a:rPr lang="fr-FR" sz="2000" dirty="0" smtClean="0">
                <a:solidFill>
                  <a:prstClr val="black"/>
                </a:solidFill>
                <a:latin typeface="Calibri"/>
              </a:rPr>
              <a:t>restrictive</a:t>
            </a:r>
            <a:endParaRPr lang="fr-FR" sz="2000" dirty="0">
              <a:solidFill>
                <a:prstClr val="black"/>
              </a:solidFill>
              <a:latin typeface="Calibri"/>
            </a:endParaRPr>
          </a:p>
          <a:p>
            <a:pPr marL="960120" lvl="2" indent="-285750"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fr-CA" sz="1800" dirty="0" smtClean="0">
                <a:solidFill>
                  <a:prstClr val="black"/>
                </a:solidFill>
                <a:latin typeface="Calibri"/>
              </a:rPr>
              <a:t>Combinez vos mots-clés avec un </a:t>
            </a:r>
            <a:r>
              <a:rPr lang="fr-CA" sz="1800" dirty="0">
                <a:solidFill>
                  <a:prstClr val="black"/>
                </a:solidFill>
                <a:latin typeface="Calibri"/>
              </a:rPr>
              <a:t>AND ou un opérateur de proximité (NEAR, N, W, PRE, etc.) plutôt que </a:t>
            </a:r>
            <a:r>
              <a:rPr lang="fr-CA" sz="1800" dirty="0" smtClean="0">
                <a:solidFill>
                  <a:prstClr val="black"/>
                </a:solidFill>
                <a:latin typeface="Calibri"/>
              </a:rPr>
              <a:t>de chercher une expression exacte avec des </a:t>
            </a:r>
            <a:r>
              <a:rPr lang="fr-CA" sz="1800" dirty="0">
                <a:solidFill>
                  <a:prstClr val="black"/>
                </a:solidFill>
                <a:latin typeface="Calibri"/>
              </a:rPr>
              <a:t>guillemets ("  </a:t>
            </a:r>
            <a:r>
              <a:rPr lang="fr-CA" sz="1800" dirty="0" smtClean="0">
                <a:solidFill>
                  <a:prstClr val="black"/>
                </a:solidFill>
                <a:latin typeface="Calibri"/>
              </a:rPr>
              <a:t>")</a:t>
            </a:r>
            <a:endParaRPr lang="fr-CA" sz="1800" dirty="0">
              <a:solidFill>
                <a:prstClr val="black"/>
              </a:solidFill>
              <a:latin typeface="Calibri"/>
            </a:endParaRPr>
          </a:p>
          <a:p>
            <a:pPr marL="960120" lvl="2" indent="-285750"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fr-CA" sz="1800" dirty="0">
                <a:solidFill>
                  <a:prstClr val="black"/>
                </a:solidFill>
                <a:latin typeface="Calibri"/>
              </a:rPr>
              <a:t>Ajoutez des synonymes à votre requête en les combinant avec des </a:t>
            </a:r>
            <a:r>
              <a:rPr lang="fr-CA" sz="1800" dirty="0" smtClean="0">
                <a:solidFill>
                  <a:prstClr val="black"/>
                </a:solidFill>
                <a:latin typeface="Calibri"/>
              </a:rPr>
              <a:t>OR</a:t>
            </a:r>
            <a:endParaRPr lang="fr-CA" sz="1800" dirty="0">
              <a:solidFill>
                <a:prstClr val="black"/>
              </a:solidFill>
              <a:latin typeface="Calibri"/>
            </a:endParaRP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Est-ce que cet aspect du sujet est très récent?</a:t>
            </a:r>
            <a:endParaRPr lang="fr-FR" sz="20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4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3"/>
          <p:cNvSpPr txBox="1">
            <a:spLocks/>
          </p:cNvSpPr>
          <p:nvPr/>
        </p:nvSpPr>
        <p:spPr>
          <a:xfrm>
            <a:off x="457200" y="1234873"/>
            <a:ext cx="8229600" cy="5378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CA" sz="2400" b="1" dirty="0" smtClean="0">
                <a:solidFill>
                  <a:prstClr val="black"/>
                </a:solidFill>
                <a:latin typeface="Calibri"/>
              </a:rPr>
              <a:t>Astuces de recherche</a:t>
            </a:r>
            <a:endParaRPr lang="fr-CA" sz="2400" b="1" dirty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endParaRPr lang="fr-CA" sz="1600" dirty="0" smtClean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S’il y a trop de résultats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Tirez parti des 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limites et 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facettes des outils de recherche pour préciser votre sujet de recherche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Précisez votre sujet en joutant 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un 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concept à votre requête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Utilisez des mots-clés plus précis. 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(Oxyde 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de diazote &lt;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 Gaz traceur) </a:t>
            </a: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FR" sz="2000" dirty="0">
                <a:solidFill>
                  <a:prstClr val="black"/>
                </a:solidFill>
                <a:latin typeface="Calibri"/>
              </a:rPr>
              <a:t>Modifiez votre requête pour qu’elle soit </a:t>
            </a:r>
            <a:r>
              <a:rPr lang="fr-FR" sz="2000" dirty="0" smtClean="0">
                <a:solidFill>
                  <a:prstClr val="black"/>
                </a:solidFill>
                <a:latin typeface="Calibri"/>
              </a:rPr>
              <a:t>plus précise.</a:t>
            </a:r>
          </a:p>
          <a:p>
            <a:pPr marL="960120" lvl="2" indent="-285750"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fr-FR" sz="1800" dirty="0" smtClean="0">
                <a:solidFill>
                  <a:prstClr val="black"/>
                </a:solidFill>
                <a:latin typeface="Calibri"/>
              </a:rPr>
              <a:t>Recherchez sous forme d’expression exacte, avec des guillemets ("  "), plutôt qu’en combinant vos mots-clés avec un AND ou un opérateur de proximité;</a:t>
            </a:r>
          </a:p>
          <a:p>
            <a:pPr marL="960120" lvl="2" indent="-285750"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fr-FR" sz="1800" dirty="0" smtClean="0">
                <a:solidFill>
                  <a:prstClr val="black"/>
                </a:solidFill>
                <a:latin typeface="Calibri"/>
              </a:rPr>
              <a:t>Retirez des synonymes moins pertinents de votre requête de recherche.</a:t>
            </a:r>
            <a:endParaRPr lang="fr-CA" sz="1800" dirty="0">
              <a:solidFill>
                <a:prstClr val="black"/>
              </a:solidFill>
              <a:latin typeface="Calibri"/>
            </a:endParaRP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Recherchez dans la description des documents (titre, mots-clés, résumé) plutôt que dans le plein texte, si possible.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  <a:p>
            <a:pPr marL="548640" lvl="1" indent="-274320">
              <a:buClr>
                <a:srgbClr val="C0504D">
                  <a:lumMod val="50000"/>
                </a:srgbClr>
              </a:buClr>
              <a:buFont typeface="Wingdings 3"/>
              <a:buChar char=""/>
              <a:defRPr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Est-ce que 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certains 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mots-clés sont utilisés dans plusieurs 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fr-CA" sz="2000" dirty="0" smtClean="0">
                <a:solidFill>
                  <a:prstClr val="black"/>
                </a:solidFill>
                <a:latin typeface="Calibri"/>
              </a:rPr>
            </a:b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domaines du savoir? 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endParaRPr lang="fr-CA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5374052" y="953665"/>
            <a:ext cx="36004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CA" dirty="0">
                <a:solidFill>
                  <a:prstClr val="black"/>
                </a:solidFill>
              </a:rPr>
              <a:t>Il n’y a pas de </a:t>
            </a:r>
            <a:r>
              <a:rPr lang="fr-CA" dirty="0" smtClean="0">
                <a:solidFill>
                  <a:prstClr val="black"/>
                </a:solidFill>
              </a:rPr>
              <a:t>recette</a:t>
            </a:r>
            <a:r>
              <a:rPr lang="fr-CA" dirty="0">
                <a:solidFill>
                  <a:prstClr val="black"/>
                </a:solidFill>
              </a:rPr>
              <a:t>!</a:t>
            </a:r>
          </a:p>
          <a:p>
            <a:r>
              <a:rPr lang="fr-CA" dirty="0">
                <a:solidFill>
                  <a:prstClr val="black"/>
                </a:solidFill>
              </a:rPr>
              <a:t>La recherche évolue en fonction de l’outil de recherche </a:t>
            </a:r>
            <a:r>
              <a:rPr lang="fr-CA" dirty="0" smtClean="0">
                <a:solidFill>
                  <a:prstClr val="black"/>
                </a:solidFill>
              </a:rPr>
              <a:t>utilisé et </a:t>
            </a:r>
            <a:r>
              <a:rPr lang="fr-CA" dirty="0">
                <a:solidFill>
                  <a:prstClr val="black"/>
                </a:solidFill>
              </a:rPr>
              <a:t>des résultats </a:t>
            </a:r>
            <a:r>
              <a:rPr lang="fr-CA" dirty="0" smtClean="0">
                <a:solidFill>
                  <a:prstClr val="black"/>
                </a:solidFill>
              </a:rPr>
              <a:t>trouvés.</a:t>
            </a:r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91874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</a:t>
            </a:r>
            <a:r>
              <a:rPr lang="fr-CA" sz="2800" dirty="0">
                <a:latin typeface="Helvetica" pitchFamily="34" charset="0"/>
              </a:rPr>
              <a:t>5</a:t>
            </a:r>
            <a:r>
              <a:rPr lang="fr-CA" sz="2800" dirty="0" smtClean="0">
                <a:latin typeface="Helvetica" pitchFamily="34" charset="0"/>
              </a:rPr>
              <a:t>: Faire plusieurs recherches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Processus de la recherche documentaire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9662" y="956740"/>
            <a:ext cx="6317329" cy="5734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Définir </a:t>
            </a:r>
            <a:r>
              <a:rPr lang="fr-CA" sz="2000" dirty="0"/>
              <a:t>son </a:t>
            </a:r>
            <a:r>
              <a:rPr lang="fr-CA" sz="2000" dirty="0" smtClean="0"/>
              <a:t>sujet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</a:t>
            </a:r>
            <a:r>
              <a:rPr lang="fr-CA" sz="2000" dirty="0"/>
              <a:t>les concepts </a:t>
            </a:r>
            <a:r>
              <a:rPr lang="fr-CA" sz="2000" dirty="0" smtClean="0"/>
              <a:t>importants et </a:t>
            </a:r>
            <a:br>
              <a:rPr lang="fr-CA" sz="2000" dirty="0" smtClean="0"/>
            </a:br>
            <a:r>
              <a:rPr lang="fr-CA" sz="2000" dirty="0" smtClean="0"/>
              <a:t>enrichir son vocabulaire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un plan de concepts et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formuler une première équation de recherche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les outils </a:t>
            </a:r>
            <a:r>
              <a:rPr lang="fr-CA" sz="2000" dirty="0"/>
              <a:t>de </a:t>
            </a:r>
            <a:r>
              <a:rPr lang="fr-CA" sz="2000" dirty="0" smtClean="0"/>
              <a:t>recherche à consulter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plusieurs </a:t>
            </a:r>
            <a:r>
              <a:rPr lang="fr-CA" sz="2000" dirty="0" smtClean="0"/>
              <a:t>recherches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b="1" dirty="0" smtClean="0">
                <a:solidFill>
                  <a:srgbClr val="C00000"/>
                </a:solidFill>
              </a:rPr>
              <a:t>Évaluer </a:t>
            </a:r>
            <a:r>
              <a:rPr lang="fr-CA" sz="2000" b="1" dirty="0">
                <a:solidFill>
                  <a:srgbClr val="C00000"/>
                </a:solidFill>
              </a:rPr>
              <a:t>les </a:t>
            </a:r>
            <a:r>
              <a:rPr lang="fr-CA" sz="2000" b="1" dirty="0" smtClean="0">
                <a:solidFill>
                  <a:srgbClr val="C00000"/>
                </a:solidFill>
              </a:rPr>
              <a:t>résultats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Utiliser l’information</a:t>
            </a:r>
            <a:endParaRPr lang="fr-CA" sz="20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4" name="Flèche vers le bas 13"/>
          <p:cNvSpPr/>
          <p:nvPr/>
        </p:nvSpPr>
        <p:spPr>
          <a:xfrm>
            <a:off x="3298074" y="140341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bas 14"/>
          <p:cNvSpPr/>
          <p:nvPr/>
        </p:nvSpPr>
        <p:spPr>
          <a:xfrm>
            <a:off x="3298074" y="2434147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3302658" y="3464878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vers le bas 21"/>
          <p:cNvSpPr/>
          <p:nvPr/>
        </p:nvSpPr>
        <p:spPr>
          <a:xfrm>
            <a:off x="3302658" y="4311541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vers le bas 22"/>
          <p:cNvSpPr/>
          <p:nvPr/>
        </p:nvSpPr>
        <p:spPr>
          <a:xfrm>
            <a:off x="3298074" y="5016501"/>
            <a:ext cx="249810" cy="381000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>
            <a:off x="3302658" y="578675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918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5061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6: Évaluer les résultats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228061"/>
            <a:ext cx="8229600" cy="58000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FR" sz="2000" b="1" dirty="0" smtClean="0">
                <a:latin typeface="+mn-lt"/>
              </a:rPr>
              <a:t>Critères d’évaluation</a:t>
            </a:r>
          </a:p>
          <a:p>
            <a:r>
              <a:rPr lang="fr-FR" sz="2000" dirty="0" smtClean="0">
                <a:latin typeface="+mn-lt"/>
              </a:rPr>
              <a:t>Fiabilité de la source</a:t>
            </a:r>
          </a:p>
          <a:p>
            <a:pPr lvl="1"/>
            <a:r>
              <a:rPr lang="fr-FR" sz="1800" dirty="0" smtClean="0">
                <a:latin typeface="+mn-lt"/>
              </a:rPr>
              <a:t>Qui a publié le document? S’agit-il d’un éditeur scientifique ou académique? Est-ce publié dans une revue avec un comité de révision (revue par les pairs)? La publication est-elle endossée par une association professionnelle?</a:t>
            </a:r>
            <a:br>
              <a:rPr lang="fr-FR" sz="1800" dirty="0" smtClean="0">
                <a:latin typeface="+mn-lt"/>
              </a:rPr>
            </a:br>
            <a:endParaRPr lang="fr-FR" sz="1800" dirty="0" smtClean="0">
              <a:latin typeface="+mn-lt"/>
            </a:endParaRPr>
          </a:p>
          <a:p>
            <a:r>
              <a:rPr lang="fr-FR" sz="2000" dirty="0" smtClean="0">
                <a:latin typeface="+mn-lt"/>
              </a:rPr>
              <a:t>Crédibilité de l’auteur</a:t>
            </a:r>
          </a:p>
          <a:p>
            <a:pPr lvl="1"/>
            <a:r>
              <a:rPr lang="fr-FR" sz="1800" dirty="0" smtClean="0">
                <a:latin typeface="+mn-lt"/>
              </a:rPr>
              <a:t>Qui est l’auteur du document? Quelle est sa formation? Est-il associé à une université ou un centre de recherche?</a:t>
            </a:r>
            <a:br>
              <a:rPr lang="fr-FR" sz="1800" dirty="0" smtClean="0">
                <a:latin typeface="+mn-lt"/>
              </a:rPr>
            </a:br>
            <a:r>
              <a:rPr lang="fr-FR" sz="1800" dirty="0" smtClean="0">
                <a:latin typeface="+mn-lt"/>
              </a:rPr>
              <a:t>Quel est son autorité dans le domaine? </a:t>
            </a:r>
            <a:r>
              <a:rPr lang="fr-FR" sz="1800" dirty="0" err="1" smtClean="0">
                <a:latin typeface="+mn-lt"/>
              </a:rPr>
              <a:t>A-t-il</a:t>
            </a:r>
            <a:r>
              <a:rPr lang="fr-FR" sz="1800" dirty="0" smtClean="0">
                <a:latin typeface="+mn-lt"/>
              </a:rPr>
              <a:t> publié plusieurs documents sur le sujet? Est-il souvent cité par d’autres sources?</a:t>
            </a:r>
            <a:br>
              <a:rPr lang="fr-FR" sz="1800" dirty="0" smtClean="0">
                <a:latin typeface="+mn-lt"/>
              </a:rPr>
            </a:br>
            <a:endParaRPr lang="fr-FR" sz="1800" dirty="0" smtClean="0">
              <a:latin typeface="+mn-lt"/>
            </a:endParaRPr>
          </a:p>
          <a:p>
            <a:r>
              <a:rPr lang="fr-FR" sz="2000" dirty="0" smtClean="0">
                <a:latin typeface="+mn-lt"/>
              </a:rPr>
              <a:t>Validité</a:t>
            </a:r>
          </a:p>
          <a:p>
            <a:pPr lvl="1"/>
            <a:r>
              <a:rPr lang="fr-FR" sz="1800" dirty="0" smtClean="0">
                <a:latin typeface="+mn-lt"/>
              </a:rPr>
              <a:t>Est-ce que les sources sont citées? Y </a:t>
            </a:r>
            <a:r>
              <a:rPr lang="fr-FR" sz="1800" dirty="0" err="1" smtClean="0">
                <a:latin typeface="+mn-lt"/>
              </a:rPr>
              <a:t>a-t-il</a:t>
            </a:r>
            <a:r>
              <a:rPr lang="fr-FR" sz="1800" dirty="0" smtClean="0">
                <a:latin typeface="+mn-lt"/>
              </a:rPr>
              <a:t> une bibliographie? La méthodologie de la recherche scientifique est-elle exposée? S’il y a des valeurs numériques, la marge d’erreur est-elle donnée?</a:t>
            </a:r>
            <a:endParaRPr lang="fr-CA" sz="1800" dirty="0" smtClean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54209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228061"/>
            <a:ext cx="8229600" cy="56299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FR" sz="2000" b="1" dirty="0" smtClean="0">
                <a:latin typeface="+mn-lt"/>
              </a:rPr>
              <a:t>Critères d’évaluation</a:t>
            </a:r>
          </a:p>
          <a:p>
            <a:r>
              <a:rPr lang="fr-FR" sz="2000" dirty="0" smtClean="0">
                <a:latin typeface="+mn-lt"/>
              </a:rPr>
              <a:t>Objectivité</a:t>
            </a:r>
          </a:p>
          <a:p>
            <a:pPr lvl="1"/>
            <a:r>
              <a:rPr lang="fr-FR" sz="1800" dirty="0" smtClean="0">
                <a:latin typeface="+mn-lt"/>
              </a:rPr>
              <a:t>Quel est l’objectif du document: informer? convaincre? </a:t>
            </a:r>
            <a:r>
              <a:rPr lang="fr-FR" sz="1800" dirty="0">
                <a:latin typeface="+mn-lt"/>
              </a:rPr>
              <a:t>v</a:t>
            </a:r>
            <a:r>
              <a:rPr lang="fr-FR" sz="1800" dirty="0" smtClean="0">
                <a:latin typeface="+mn-lt"/>
              </a:rPr>
              <a:t>ulgariser? Le </a:t>
            </a:r>
            <a:r>
              <a:rPr lang="fr-FR" sz="1800" dirty="0">
                <a:latin typeface="+mn-lt"/>
              </a:rPr>
              <a:t>langage utilisé est-il neutre ou </a:t>
            </a:r>
            <a:r>
              <a:rPr lang="fr-FR" sz="1800" dirty="0" smtClean="0">
                <a:latin typeface="+mn-lt"/>
              </a:rPr>
              <a:t>partial? Y </a:t>
            </a:r>
            <a:r>
              <a:rPr lang="fr-FR" sz="1800" dirty="0" err="1" smtClean="0">
                <a:latin typeface="+mn-lt"/>
              </a:rPr>
              <a:t>a-t-il</a:t>
            </a:r>
            <a:r>
              <a:rPr lang="fr-FR" sz="1800" dirty="0" smtClean="0">
                <a:latin typeface="+mn-lt"/>
              </a:rPr>
              <a:t> plusieurs points de vue d’exposés?</a:t>
            </a:r>
            <a:br>
              <a:rPr lang="fr-FR" sz="1800" dirty="0" smtClean="0">
                <a:latin typeface="+mn-lt"/>
              </a:rPr>
            </a:br>
            <a:r>
              <a:rPr lang="fr-FR" sz="1800" dirty="0" smtClean="0">
                <a:latin typeface="+mn-lt"/>
              </a:rPr>
              <a:t>Quelles sont les motivations de l’auteur? Peut-il avoir un conflit d’intérêt? (ex: financement d’une recherche ou d’une organisation)</a:t>
            </a:r>
            <a:br>
              <a:rPr lang="fr-FR" sz="1800" dirty="0" smtClean="0">
                <a:latin typeface="+mn-lt"/>
              </a:rPr>
            </a:br>
            <a:endParaRPr lang="fr-FR" sz="1800" dirty="0" smtClean="0">
              <a:latin typeface="+mn-lt"/>
            </a:endParaRPr>
          </a:p>
          <a:p>
            <a:r>
              <a:rPr lang="fr-FR" sz="2000" dirty="0" smtClean="0">
                <a:latin typeface="+mn-lt"/>
              </a:rPr>
              <a:t>Exactitude</a:t>
            </a:r>
          </a:p>
          <a:p>
            <a:pPr lvl="1"/>
            <a:r>
              <a:rPr lang="fr-CA" sz="1800" dirty="0" smtClean="0">
                <a:latin typeface="+mn-lt"/>
              </a:rPr>
              <a:t>L’information </a:t>
            </a:r>
            <a:r>
              <a:rPr lang="fr-CA" sz="1800" dirty="0">
                <a:latin typeface="+mn-lt"/>
              </a:rPr>
              <a:t>se compare-t-elle à celle d’autres sources sur le même sujet</a:t>
            </a:r>
            <a:r>
              <a:rPr lang="fr-CA" sz="1800" dirty="0" smtClean="0">
                <a:latin typeface="+mn-lt"/>
              </a:rPr>
              <a:t>? </a:t>
            </a:r>
            <a:r>
              <a:rPr lang="fr-FR" sz="1800" dirty="0" smtClean="0">
                <a:latin typeface="+mn-lt"/>
              </a:rPr>
              <a:t>S’agit-il d’approximations ou de valeurs exactes? Y </a:t>
            </a:r>
            <a:r>
              <a:rPr lang="fr-FR" sz="1800" dirty="0" err="1" smtClean="0">
                <a:latin typeface="+mn-lt"/>
              </a:rPr>
              <a:t>a-t-il</a:t>
            </a:r>
            <a:r>
              <a:rPr lang="fr-FR" sz="1800" dirty="0" smtClean="0">
                <a:latin typeface="+mn-lt"/>
              </a:rPr>
              <a:t> des erreurs d’orthographe ou de grammaire?</a:t>
            </a:r>
            <a:br>
              <a:rPr lang="fr-FR" sz="1800" dirty="0" smtClean="0">
                <a:latin typeface="+mn-lt"/>
              </a:rPr>
            </a:br>
            <a:endParaRPr lang="fr-FR" sz="1800" dirty="0" smtClean="0">
              <a:latin typeface="+mn-lt"/>
            </a:endParaRPr>
          </a:p>
          <a:p>
            <a:r>
              <a:rPr lang="fr-FR" sz="2000" dirty="0" smtClean="0">
                <a:latin typeface="+mn-lt"/>
              </a:rPr>
              <a:t>Actualité</a:t>
            </a:r>
          </a:p>
          <a:p>
            <a:pPr lvl="1"/>
            <a:r>
              <a:rPr lang="fr-FR" sz="1800" dirty="0" smtClean="0">
                <a:latin typeface="+mn-lt"/>
              </a:rPr>
              <a:t>Quand ce document </a:t>
            </a:r>
            <a:r>
              <a:rPr lang="fr-FR" sz="1800" dirty="0" err="1" smtClean="0">
                <a:latin typeface="+mn-lt"/>
              </a:rPr>
              <a:t>a-t-il</a:t>
            </a:r>
            <a:r>
              <a:rPr lang="fr-FR" sz="1800" dirty="0" smtClean="0">
                <a:latin typeface="+mn-lt"/>
              </a:rPr>
              <a:t> été publié? Est-ce que l’information est toujours d’actualité par rapport au sujet?</a:t>
            </a:r>
            <a:endParaRPr lang="fr-CA" sz="1800" dirty="0" smtClean="0">
              <a:latin typeface="+mn-lt"/>
            </a:endParaRPr>
          </a:p>
          <a:p>
            <a:pPr marL="109728" indent="0">
              <a:buNone/>
            </a:pPr>
            <a:endParaRPr lang="fr-CA" sz="2400" dirty="0" smtClean="0"/>
          </a:p>
          <a:p>
            <a:endParaRPr lang="fr-CA" sz="24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85061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6: Évaluer les résultats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9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Processus de la recherche documentaire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9662" y="956740"/>
            <a:ext cx="6317329" cy="5734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Définir </a:t>
            </a:r>
            <a:r>
              <a:rPr lang="fr-CA" sz="2000" dirty="0"/>
              <a:t>son </a:t>
            </a:r>
            <a:r>
              <a:rPr lang="fr-CA" sz="2000" dirty="0" smtClean="0"/>
              <a:t>sujet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</a:t>
            </a:r>
            <a:r>
              <a:rPr lang="fr-CA" sz="2000" dirty="0"/>
              <a:t>les concepts </a:t>
            </a:r>
            <a:r>
              <a:rPr lang="fr-CA" sz="2000" dirty="0" smtClean="0"/>
              <a:t>importants et </a:t>
            </a:r>
            <a:br>
              <a:rPr lang="fr-CA" sz="2000" dirty="0" smtClean="0"/>
            </a:br>
            <a:r>
              <a:rPr lang="fr-CA" sz="2000" dirty="0" smtClean="0"/>
              <a:t>enrichir son vocabulaire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un plan de concepts et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formuler une première équation de recherche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les outils </a:t>
            </a:r>
            <a:r>
              <a:rPr lang="fr-CA" sz="2000" dirty="0"/>
              <a:t>de </a:t>
            </a:r>
            <a:r>
              <a:rPr lang="fr-CA" sz="2000" dirty="0" smtClean="0"/>
              <a:t>recherche à consulter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plusieurs </a:t>
            </a:r>
            <a:r>
              <a:rPr lang="fr-CA" sz="2000" dirty="0" smtClean="0"/>
              <a:t>recherches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Évaluer </a:t>
            </a:r>
            <a:r>
              <a:rPr lang="fr-CA" sz="2000" dirty="0"/>
              <a:t>les </a:t>
            </a:r>
            <a:r>
              <a:rPr lang="fr-CA" sz="2000" dirty="0" smtClean="0"/>
              <a:t>résultats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Utiliser l’information</a:t>
            </a:r>
            <a:endParaRPr lang="fr-CA" sz="20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4" name="Flèche vers le bas 13"/>
          <p:cNvSpPr/>
          <p:nvPr/>
        </p:nvSpPr>
        <p:spPr>
          <a:xfrm>
            <a:off x="3298074" y="140341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bas 14"/>
          <p:cNvSpPr/>
          <p:nvPr/>
        </p:nvSpPr>
        <p:spPr>
          <a:xfrm>
            <a:off x="3298074" y="2434147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3302658" y="3464878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vers le bas 21"/>
          <p:cNvSpPr/>
          <p:nvPr/>
        </p:nvSpPr>
        <p:spPr>
          <a:xfrm>
            <a:off x="3302658" y="4311541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vers le bas 22"/>
          <p:cNvSpPr/>
          <p:nvPr/>
        </p:nvSpPr>
        <p:spPr>
          <a:xfrm>
            <a:off x="3298074" y="5016501"/>
            <a:ext cx="249810" cy="381000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>
            <a:off x="3302658" y="578675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59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Processus de la recherche documentaire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9662" y="956740"/>
            <a:ext cx="6317329" cy="5734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Définir </a:t>
            </a:r>
            <a:r>
              <a:rPr lang="fr-CA" sz="2000" dirty="0"/>
              <a:t>son </a:t>
            </a:r>
            <a:r>
              <a:rPr lang="fr-CA" sz="2000" dirty="0" smtClean="0"/>
              <a:t>sujet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</a:t>
            </a:r>
            <a:r>
              <a:rPr lang="fr-CA" sz="2000" dirty="0"/>
              <a:t>les concepts </a:t>
            </a:r>
            <a:r>
              <a:rPr lang="fr-CA" sz="2000" dirty="0" smtClean="0"/>
              <a:t>importants et </a:t>
            </a:r>
            <a:br>
              <a:rPr lang="fr-CA" sz="2000" dirty="0" smtClean="0"/>
            </a:br>
            <a:r>
              <a:rPr lang="fr-CA" sz="2000" dirty="0" smtClean="0"/>
              <a:t>enrichir son vocabulaire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un plan de concepts et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formuler une première équation de recherche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les outils </a:t>
            </a:r>
            <a:r>
              <a:rPr lang="fr-CA" sz="2000" dirty="0"/>
              <a:t>de </a:t>
            </a:r>
            <a:r>
              <a:rPr lang="fr-CA" sz="2000" dirty="0" smtClean="0"/>
              <a:t>recherche à consulter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plusieurs </a:t>
            </a:r>
            <a:r>
              <a:rPr lang="fr-CA" sz="2000" dirty="0" smtClean="0"/>
              <a:t>recherches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Évaluer </a:t>
            </a:r>
            <a:r>
              <a:rPr lang="fr-CA" sz="2000" dirty="0"/>
              <a:t>les </a:t>
            </a:r>
            <a:r>
              <a:rPr lang="fr-CA" sz="2000" dirty="0" smtClean="0"/>
              <a:t>résultats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b="1" dirty="0" smtClean="0">
                <a:solidFill>
                  <a:srgbClr val="C00000"/>
                </a:solidFill>
              </a:rPr>
              <a:t>Utiliser l’information</a:t>
            </a:r>
            <a:endParaRPr lang="fr-CA" sz="2000" b="1" dirty="0">
              <a:solidFill>
                <a:srgbClr val="C00000"/>
              </a:solidFill>
            </a:endParaRPr>
          </a:p>
          <a:p>
            <a:endParaRPr lang="fr-CA" dirty="0"/>
          </a:p>
          <a:p>
            <a:endParaRPr lang="fr-CA" dirty="0"/>
          </a:p>
        </p:txBody>
      </p:sp>
      <p:sp>
        <p:nvSpPr>
          <p:cNvPr id="14" name="Flèche vers le bas 13"/>
          <p:cNvSpPr/>
          <p:nvPr/>
        </p:nvSpPr>
        <p:spPr>
          <a:xfrm>
            <a:off x="3298074" y="140341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bas 14"/>
          <p:cNvSpPr/>
          <p:nvPr/>
        </p:nvSpPr>
        <p:spPr>
          <a:xfrm>
            <a:off x="3298074" y="2434147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3302658" y="3464878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vers le bas 21"/>
          <p:cNvSpPr/>
          <p:nvPr/>
        </p:nvSpPr>
        <p:spPr>
          <a:xfrm>
            <a:off x="3302658" y="4311541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vers le bas 22"/>
          <p:cNvSpPr/>
          <p:nvPr/>
        </p:nvSpPr>
        <p:spPr>
          <a:xfrm>
            <a:off x="3298074" y="5016501"/>
            <a:ext cx="249810" cy="381000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>
            <a:off x="3302658" y="578675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392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3"/>
          <p:cNvSpPr txBox="1">
            <a:spLocks/>
          </p:cNvSpPr>
          <p:nvPr/>
        </p:nvSpPr>
        <p:spPr>
          <a:xfrm>
            <a:off x="457200" y="1031391"/>
            <a:ext cx="8229600" cy="5274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ational-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400" b="1" dirty="0">
                <a:solidFill>
                  <a:prstClr val="black"/>
                </a:solidFill>
                <a:latin typeface="Calibri"/>
              </a:rPr>
              <a:t>E</a:t>
            </a:r>
            <a:r>
              <a:rPr lang="fr-CA" sz="2400" b="1" dirty="0" smtClean="0">
                <a:solidFill>
                  <a:prstClr val="black"/>
                </a:solidFill>
                <a:latin typeface="Calibri"/>
              </a:rPr>
              <a:t>n français</a:t>
            </a:r>
          </a:p>
          <a:p>
            <a:pPr marL="0" indent="0">
              <a:buNone/>
            </a:pPr>
            <a:endParaRPr lang="fr-CA" sz="1400" dirty="0" smtClean="0">
              <a:solidFill>
                <a:prstClr val="black"/>
              </a:solidFill>
              <a:latin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Site web </a:t>
            </a:r>
            <a:r>
              <a:rPr lang="fr-CA" sz="2000" i="1" dirty="0" err="1" smtClean="0">
                <a:solidFill>
                  <a:prstClr val="black"/>
                </a:solidFill>
                <a:latin typeface="Calibri"/>
              </a:rPr>
              <a:t>Infosphère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fr-CA" sz="2000" dirty="0" smtClean="0">
                <a:solidFill>
                  <a:prstClr val="black"/>
                </a:solidFill>
                <a:latin typeface="Calibri"/>
                <a:hlinkClick r:id="rId3"/>
              </a:rPr>
              <a:t>http://www.infosphere.uqam.ca/</a:t>
            </a:r>
            <a:endParaRPr lang="fr-CA" sz="2000" dirty="0" smtClean="0">
              <a:solidFill>
                <a:prstClr val="black"/>
              </a:solidFill>
              <a:latin typeface="Calibri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1800" dirty="0" smtClean="0">
                <a:solidFill>
                  <a:prstClr val="black"/>
                </a:solidFill>
                <a:latin typeface="Calibri"/>
              </a:rPr>
              <a:t>Particulièrement la section </a:t>
            </a:r>
            <a:r>
              <a:rPr lang="fr-CA" sz="1800" i="1" dirty="0" smtClean="0">
                <a:solidFill>
                  <a:prstClr val="black"/>
                </a:solidFill>
                <a:latin typeface="Calibri"/>
              </a:rPr>
              <a:t>Rechercher l’information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1800" dirty="0" smtClean="0">
                <a:solidFill>
                  <a:prstClr val="black"/>
                </a:solidFill>
                <a:latin typeface="Calibri"/>
              </a:rPr>
              <a:t>Attention! Il s’agit d’une ressource de l’UQAM; pout tout ce qui concerne l’accès aux collections et aux ressources électroniques de la bibliothèque, se référer au site web de la bibliothèque de l’ÉTS.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Site web </a:t>
            </a:r>
            <a:r>
              <a:rPr lang="fr-CA" sz="2000" i="1" dirty="0" err="1" smtClean="0">
                <a:solidFill>
                  <a:prstClr val="black"/>
                </a:solidFill>
                <a:latin typeface="Calibri"/>
              </a:rPr>
              <a:t>InfoTrack</a:t>
            </a:r>
            <a:r>
              <a:rPr lang="fr-CA" sz="2000" i="1" dirty="0" smtClean="0">
                <a:solidFill>
                  <a:prstClr val="black"/>
                </a:solidFill>
                <a:latin typeface="Calibri"/>
              </a:rPr>
              <a:t>: Formation aux compétences informationnelles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/>
            </a:r>
            <a:br>
              <a:rPr lang="fr-CA" sz="2000" dirty="0">
                <a:solidFill>
                  <a:prstClr val="black"/>
                </a:solidFill>
                <a:latin typeface="Calibri"/>
              </a:rPr>
            </a:br>
            <a:r>
              <a:rPr lang="fr-CA" sz="2000" dirty="0">
                <a:solidFill>
                  <a:prstClr val="black"/>
                </a:solidFill>
                <a:latin typeface="Calibri"/>
                <a:hlinkClick r:id="rId4"/>
              </a:rPr>
              <a:t>https://infotrack.unige.ch</a:t>
            </a:r>
            <a:r>
              <a:rPr lang="fr-CA" sz="2000" dirty="0" smtClean="0">
                <a:solidFill>
                  <a:prstClr val="black"/>
                </a:solidFill>
                <a:latin typeface="Calibri"/>
                <a:hlinkClick r:id="rId4"/>
              </a:rPr>
              <a:t>/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 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Site 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web </a:t>
            </a:r>
            <a:r>
              <a:rPr lang="fr-CA" sz="2000" i="1" dirty="0">
                <a:solidFill>
                  <a:prstClr val="black"/>
                </a:solidFill>
                <a:latin typeface="Calibri"/>
              </a:rPr>
              <a:t>Diapason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fr-CA" sz="2000" dirty="0">
                <a:solidFill>
                  <a:prstClr val="black"/>
                </a:solidFill>
                <a:latin typeface="Calibri"/>
                <a:hlinkClick r:id="rId5"/>
              </a:rPr>
              <a:t>http://mondiapason.ca</a:t>
            </a:r>
            <a:r>
              <a:rPr lang="fr-CA" sz="2000" dirty="0" smtClean="0">
                <a:solidFill>
                  <a:prstClr val="black"/>
                </a:solidFill>
                <a:latin typeface="Calibri"/>
                <a:hlinkClick r:id="rId5"/>
              </a:rPr>
              <a:t>/</a:t>
            </a:r>
            <a:r>
              <a:rPr lang="fr-CA" sz="2000" dirty="0" smtClean="0">
                <a:solidFill>
                  <a:prstClr val="black"/>
                </a:solidFill>
                <a:latin typeface="Calibri"/>
              </a:rPr>
              <a:t> 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endParaRPr lang="fr-CA" sz="2000" dirty="0" smtClean="0">
              <a:solidFill>
                <a:prstClr val="black"/>
              </a:solidFill>
              <a:latin typeface="Calibri"/>
            </a:endParaRPr>
          </a:p>
          <a:p>
            <a:pPr marL="274320" indent="-274320">
              <a:buFontTx/>
              <a:buNone/>
              <a:defRPr/>
            </a:pPr>
            <a:r>
              <a:rPr lang="fr-CA" sz="2400" b="1" dirty="0" smtClean="0">
                <a:solidFill>
                  <a:prstClr val="black"/>
                </a:solidFill>
                <a:latin typeface="Calibri"/>
              </a:rPr>
              <a:t>In English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Web site </a:t>
            </a:r>
            <a:r>
              <a:rPr lang="fr-CA" sz="2000" i="1" dirty="0">
                <a:solidFill>
                  <a:prstClr val="black"/>
                </a:solidFill>
                <a:latin typeface="Calibri"/>
              </a:rPr>
              <a:t>SPARK (</a:t>
            </a:r>
            <a:r>
              <a:rPr lang="fr-CA" sz="2000" i="1" dirty="0" err="1">
                <a:solidFill>
                  <a:prstClr val="black"/>
                </a:solidFill>
                <a:latin typeface="Calibri"/>
              </a:rPr>
              <a:t>Student</a:t>
            </a:r>
            <a:r>
              <a:rPr lang="fr-CA" sz="20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CA" sz="2000" i="1" dirty="0" err="1">
                <a:solidFill>
                  <a:prstClr val="black"/>
                </a:solidFill>
                <a:latin typeface="Calibri"/>
              </a:rPr>
              <a:t>Papers</a:t>
            </a:r>
            <a:r>
              <a:rPr lang="fr-CA" sz="2000" i="1" dirty="0">
                <a:solidFill>
                  <a:prstClr val="black"/>
                </a:solidFill>
                <a:latin typeface="Calibri"/>
              </a:rPr>
              <a:t> &amp; </a:t>
            </a:r>
            <a:r>
              <a:rPr lang="fr-CA" sz="2000" i="1" dirty="0" err="1">
                <a:solidFill>
                  <a:prstClr val="black"/>
                </a:solidFill>
                <a:latin typeface="Calibri"/>
              </a:rPr>
              <a:t>Academic</a:t>
            </a:r>
            <a:r>
              <a:rPr lang="fr-CA" sz="20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CA" sz="2000" i="1" dirty="0" err="1">
                <a:solidFill>
                  <a:prstClr val="black"/>
                </a:solidFill>
                <a:latin typeface="Calibri"/>
              </a:rPr>
              <a:t>Research</a:t>
            </a:r>
            <a:r>
              <a:rPr lang="fr-CA" sz="2000" i="1" dirty="0">
                <a:solidFill>
                  <a:prstClr val="black"/>
                </a:solidFill>
                <a:latin typeface="Calibri"/>
              </a:rPr>
              <a:t> Kit)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fr-CA" sz="2000" dirty="0">
                <a:solidFill>
                  <a:prstClr val="black"/>
                </a:solidFill>
                <a:latin typeface="Calibri"/>
                <a:hlinkClick r:id="rId6"/>
              </a:rPr>
              <a:t>https://spark.library.yorku.ca/</a:t>
            </a:r>
            <a:r>
              <a:rPr lang="fr-CA" sz="20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274320" indent="-274320">
              <a:buFontTx/>
              <a:buNone/>
              <a:defRPr/>
            </a:pPr>
            <a:endParaRPr lang="fr-CA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Pour réviser et aller plus loin…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12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958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Un brin de sagesse…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715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fr-CA" sz="3600" b="1" dirty="0">
              <a:latin typeface="+mn-lt"/>
            </a:endParaRPr>
          </a:p>
          <a:p>
            <a:pPr marL="109728" indent="0" algn="ctr">
              <a:buNone/>
            </a:pPr>
            <a:r>
              <a:rPr lang="fr-CA" sz="2400" b="1" dirty="0" smtClean="0">
                <a:latin typeface="+mn-lt"/>
              </a:rPr>
              <a:t>La recherche d’information est une exploration stratégique</a:t>
            </a:r>
          </a:p>
          <a:p>
            <a:pPr marL="109728" indent="0">
              <a:buNone/>
            </a:pPr>
            <a:endParaRPr lang="fr-CA" sz="1800" dirty="0">
              <a:latin typeface="+mn-lt"/>
            </a:endParaRPr>
          </a:p>
          <a:p>
            <a:pPr marL="395478" indent="-285750">
              <a:buFont typeface="Wingdings" panose="05000000000000000000" pitchFamily="2" charset="2"/>
              <a:buChar char="Ø"/>
            </a:pPr>
            <a:r>
              <a:rPr lang="fr-CA" sz="2000" dirty="0" smtClean="0">
                <a:latin typeface="+mn-lt"/>
              </a:rPr>
              <a:t>La recherche d’information est une démarche complexe, non linéaire et itérative.</a:t>
            </a:r>
            <a:endParaRPr lang="fr-CA" sz="2000" dirty="0">
              <a:latin typeface="+mn-lt"/>
            </a:endParaRPr>
          </a:p>
          <a:p>
            <a:pPr marL="395478" indent="-285750">
              <a:buFont typeface="Wingdings" panose="05000000000000000000" pitchFamily="2" charset="2"/>
              <a:buChar char="Ø"/>
            </a:pPr>
            <a:r>
              <a:rPr lang="fr-CA" sz="2000" dirty="0" smtClean="0">
                <a:latin typeface="+mn-lt"/>
              </a:rPr>
              <a:t>Elle implique de faire preuve de flexibilité et d’agilité mentale.</a:t>
            </a:r>
          </a:p>
          <a:p>
            <a:pPr marL="395478" indent="-285750">
              <a:buFont typeface="Wingdings" panose="05000000000000000000" pitchFamily="2" charset="2"/>
              <a:buChar char="Ø"/>
            </a:pPr>
            <a:r>
              <a:rPr lang="fr-CA" sz="2000" dirty="0" smtClean="0">
                <a:latin typeface="+mn-lt"/>
              </a:rPr>
              <a:t>Le chercheur  doit être organisé  et utiliser diverses stratégies de recherche pour tirer le meilleur parti des outils à sa disposition. </a:t>
            </a:r>
            <a:endParaRPr lang="fr-CA" sz="2000" dirty="0">
              <a:latin typeface="+mn-lt"/>
            </a:endParaRPr>
          </a:p>
          <a:p>
            <a:pPr marL="395478" indent="-285750">
              <a:buFont typeface="Wingdings" panose="05000000000000000000" pitchFamily="2" charset="2"/>
              <a:buChar char="Ø"/>
            </a:pPr>
            <a:r>
              <a:rPr lang="fr-CA" sz="2000" dirty="0" smtClean="0">
                <a:latin typeface="+mn-lt"/>
              </a:rPr>
              <a:t>Malgré tout, il est impossible d’évacuer la part d’imprévus dans la recherche d’information; on ne peut que s’outiller pour être le plus débrouillard (</a:t>
            </a:r>
            <a:r>
              <a:rPr lang="fr-CA" sz="2000" i="1" dirty="0" err="1" smtClean="0">
                <a:latin typeface="+mn-lt"/>
              </a:rPr>
              <a:t>ressourceful</a:t>
            </a:r>
            <a:r>
              <a:rPr lang="fr-CA" sz="2000" dirty="0" smtClean="0">
                <a:latin typeface="+mn-lt"/>
              </a:rPr>
              <a:t>) possible lors de la recherche.</a:t>
            </a:r>
            <a:endParaRPr lang="fr-CA" sz="2000" dirty="0" smtClean="0"/>
          </a:p>
          <a:p>
            <a:endParaRPr lang="fr-CA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265815" y="6103088"/>
            <a:ext cx="6624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Association of College and Research Libraries (2016). Framework </a:t>
            </a:r>
            <a:r>
              <a:rPr lang="en-US" sz="1400" dirty="0"/>
              <a:t>for Information Literacy for Higher </a:t>
            </a:r>
            <a:r>
              <a:rPr lang="en-US" sz="1400" dirty="0" smtClean="0"/>
              <a:t>Education. </a:t>
            </a:r>
            <a:r>
              <a:rPr lang="en-US" sz="1400" dirty="0" err="1" smtClean="0"/>
              <a:t>Repéré</a:t>
            </a:r>
            <a:r>
              <a:rPr lang="en-US" sz="1400" dirty="0"/>
              <a:t> à 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www.ala.org/acrl/standards/ilframework</a:t>
            </a:r>
            <a:r>
              <a:rPr lang="en-US" sz="1400" dirty="0" smtClean="0"/>
              <a:t> 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253730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457200" y="1446029"/>
            <a:ext cx="8229600" cy="515679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fr-CA" sz="2400" dirty="0" smtClean="0">
                <a:latin typeface="+mn-lt"/>
              </a:rPr>
              <a:t>Identifier les outils de recherche pertinents à son sujet</a:t>
            </a:r>
          </a:p>
          <a:p>
            <a:pPr marL="457200" indent="-457200">
              <a:buAutoNum type="arabicParenR"/>
            </a:pPr>
            <a:r>
              <a:rPr lang="fr-CA" sz="2400" dirty="0" smtClean="0">
                <a:latin typeface="+mn-lt"/>
              </a:rPr>
              <a:t>Élaborer des requêtes de recherche complexes</a:t>
            </a:r>
          </a:p>
          <a:p>
            <a:pPr marL="457200" indent="-457200">
              <a:buAutoNum type="arabicParenR"/>
            </a:pPr>
            <a:r>
              <a:rPr lang="fr-CA" sz="2400" dirty="0" smtClean="0">
                <a:latin typeface="+mn-lt"/>
              </a:rPr>
              <a:t>Effectuer des recherches précises dans </a:t>
            </a:r>
            <a:r>
              <a:rPr lang="fr-CA" sz="2400" dirty="0" err="1" smtClean="0">
                <a:latin typeface="+mn-lt"/>
              </a:rPr>
              <a:t>Compendex</a:t>
            </a:r>
            <a:r>
              <a:rPr lang="fr-CA" sz="2400" dirty="0" smtClean="0">
                <a:latin typeface="+mn-lt"/>
              </a:rPr>
              <a:t> &amp; </a:t>
            </a:r>
            <a:r>
              <a:rPr lang="fr-CA" sz="2400" dirty="0" err="1" smtClean="0">
                <a:latin typeface="+mn-lt"/>
              </a:rPr>
              <a:t>Inspec</a:t>
            </a:r>
            <a:r>
              <a:rPr lang="fr-CA" sz="2400" dirty="0" smtClean="0">
                <a:latin typeface="+mn-lt"/>
              </a:rPr>
              <a:t>, </a:t>
            </a:r>
            <a:r>
              <a:rPr lang="fr-CA" sz="2400" dirty="0" err="1" smtClean="0">
                <a:latin typeface="+mn-lt"/>
              </a:rPr>
              <a:t>Scopus</a:t>
            </a:r>
            <a:r>
              <a:rPr lang="fr-CA" sz="2400" dirty="0" smtClean="0">
                <a:latin typeface="+mn-lt"/>
              </a:rPr>
              <a:t> et Google </a:t>
            </a:r>
            <a:r>
              <a:rPr lang="fr-CA" sz="2400" dirty="0" err="1" smtClean="0">
                <a:latin typeface="+mn-lt"/>
              </a:rPr>
              <a:t>Scholar</a:t>
            </a:r>
            <a:endParaRPr lang="fr-CA" sz="2400" dirty="0" smtClean="0">
              <a:latin typeface="+mn-lt"/>
            </a:endParaRPr>
          </a:p>
          <a:p>
            <a:pPr marL="457200" indent="-457200">
              <a:buAutoNum type="arabicParenR"/>
            </a:pPr>
            <a:r>
              <a:rPr lang="fr-CA" sz="2400" dirty="0" smtClean="0">
                <a:latin typeface="+mn-lt"/>
              </a:rPr>
              <a:t>Savoir relancer sa recherche en fonction des résultats obtenus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2661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Objectifs</a:t>
            </a:r>
            <a:endParaRPr lang="fr-CA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34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fr-FR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Bonnes recherches!</a:t>
            </a:r>
            <a:endParaRPr lang="fr-CA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3400" y="2179895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prstClr val="black"/>
                </a:solidFill>
              </a:rPr>
              <a:t>Merci de compléter le formulaire d’évaluation.</a:t>
            </a:r>
            <a:endParaRPr lang="fr-CA" sz="2800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4606" y="4916373"/>
            <a:ext cx="44862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/>
            <a:r>
              <a:rPr lang="fr-FR" dirty="0">
                <a:solidFill>
                  <a:prstClr val="black"/>
                </a:solidFill>
              </a:rPr>
              <a:t>Coordonnées:</a:t>
            </a:r>
          </a:p>
          <a:p>
            <a:pPr marL="109728"/>
            <a:r>
              <a:rPr lang="fr-FR" dirty="0">
                <a:solidFill>
                  <a:prstClr val="black"/>
                </a:solidFill>
              </a:rPr>
              <a:t>	Marie-Renée De Sève </a:t>
            </a:r>
            <a:r>
              <a:rPr lang="fr-FR" dirty="0" err="1">
                <a:solidFill>
                  <a:prstClr val="black"/>
                </a:solidFill>
              </a:rPr>
              <a:t>Leboeuf</a:t>
            </a:r>
            <a:endParaRPr lang="fr-FR" dirty="0">
              <a:solidFill>
                <a:prstClr val="black"/>
              </a:solidFill>
            </a:endParaRPr>
          </a:p>
          <a:p>
            <a:pPr marL="109728"/>
            <a:r>
              <a:rPr lang="fr-FR" dirty="0">
                <a:solidFill>
                  <a:prstClr val="black"/>
                </a:solidFill>
              </a:rPr>
              <a:t>	</a:t>
            </a:r>
            <a:r>
              <a:rPr lang="fr-FR" dirty="0">
                <a:solidFill>
                  <a:prstClr val="black"/>
                </a:solidFill>
                <a:hlinkClick r:id="rId3"/>
              </a:rPr>
              <a:t>marie-renee.deseveleboeuf@etsmtl.ca</a:t>
            </a:r>
            <a:endParaRPr lang="fr-FR" dirty="0">
              <a:solidFill>
                <a:prstClr val="black"/>
              </a:solidFill>
            </a:endParaRPr>
          </a:p>
          <a:p>
            <a:pPr marL="109728"/>
            <a:r>
              <a:rPr lang="fr-FR" dirty="0">
                <a:solidFill>
                  <a:prstClr val="black"/>
                </a:solidFill>
              </a:rPr>
              <a:t>	Bureau: A-0232</a:t>
            </a:r>
          </a:p>
          <a:p>
            <a:pPr marL="109728"/>
            <a:r>
              <a:rPr lang="fr-FR" dirty="0">
                <a:solidFill>
                  <a:prstClr val="black"/>
                </a:solidFill>
              </a:rPr>
              <a:t>	Téléphone: 514-396-8800, poste 7823</a:t>
            </a:r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52623" y="3144430"/>
            <a:ext cx="712381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prstClr val="black"/>
                </a:solidFill>
              </a:rPr>
              <a:t>Le fichier de la présentation </a:t>
            </a:r>
            <a:r>
              <a:rPr lang="fr-CA" sz="2400" dirty="0">
                <a:solidFill>
                  <a:prstClr val="black"/>
                </a:solidFill>
              </a:rPr>
              <a:t>est disponible sur </a:t>
            </a:r>
            <a:r>
              <a:rPr lang="fr-CA" sz="2400" dirty="0" smtClean="0">
                <a:solidFill>
                  <a:prstClr val="black"/>
                </a:solidFill>
              </a:rPr>
              <a:t>Moodle: </a:t>
            </a:r>
            <a:r>
              <a:rPr lang="fr-CA" sz="2400" dirty="0" smtClean="0">
                <a:solidFill>
                  <a:prstClr val="black"/>
                </a:solidFill>
                <a:hlinkClick r:id="rId4"/>
              </a:rPr>
              <a:t>http</a:t>
            </a:r>
            <a:r>
              <a:rPr lang="fr-CA" sz="2400" dirty="0">
                <a:solidFill>
                  <a:prstClr val="black"/>
                </a:solidFill>
                <a:hlinkClick r:id="rId4"/>
              </a:rPr>
              <a:t>://</a:t>
            </a:r>
            <a:r>
              <a:rPr lang="fr-CA" sz="2400" dirty="0" smtClean="0">
                <a:solidFill>
                  <a:prstClr val="black"/>
                </a:solidFill>
                <a:hlinkClick r:id="rId4"/>
              </a:rPr>
              <a:t>bit.ly/atelierslibres</a:t>
            </a:r>
            <a:r>
              <a:rPr lang="fr-CA" sz="2400" dirty="0" smtClean="0">
                <a:solidFill>
                  <a:prstClr val="black"/>
                </a:solidFill>
              </a:rPr>
              <a:t> </a:t>
            </a:r>
            <a:endParaRPr lang="fr-C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Processus de la recherche documentaire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9662" y="956740"/>
            <a:ext cx="6317329" cy="5734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b="1" dirty="0" smtClean="0">
                <a:solidFill>
                  <a:srgbClr val="C00000"/>
                </a:solidFill>
              </a:rPr>
              <a:t>Définir </a:t>
            </a:r>
            <a:r>
              <a:rPr lang="fr-CA" sz="2000" b="1" dirty="0">
                <a:solidFill>
                  <a:srgbClr val="C00000"/>
                </a:solidFill>
              </a:rPr>
              <a:t>son </a:t>
            </a:r>
            <a:r>
              <a:rPr lang="fr-CA" sz="2000" b="1" dirty="0" smtClean="0">
                <a:solidFill>
                  <a:srgbClr val="C00000"/>
                </a:solidFill>
              </a:rPr>
              <a:t>sujet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</a:t>
            </a:r>
            <a:r>
              <a:rPr lang="fr-CA" sz="2000" dirty="0"/>
              <a:t>les concepts </a:t>
            </a:r>
            <a:r>
              <a:rPr lang="fr-CA" sz="2000" dirty="0" smtClean="0"/>
              <a:t>importants et </a:t>
            </a:r>
            <a:br>
              <a:rPr lang="fr-CA" sz="2000" dirty="0" smtClean="0"/>
            </a:br>
            <a:r>
              <a:rPr lang="fr-CA" sz="2000" dirty="0" smtClean="0"/>
              <a:t>enrichir son vocabulaire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un plan de concepts et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formuler une première équation de recherche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les outils </a:t>
            </a:r>
            <a:r>
              <a:rPr lang="fr-CA" sz="2000" dirty="0"/>
              <a:t>de </a:t>
            </a:r>
            <a:r>
              <a:rPr lang="fr-CA" sz="2000" dirty="0" smtClean="0"/>
              <a:t>recherche à consulter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plusieurs </a:t>
            </a:r>
            <a:r>
              <a:rPr lang="fr-CA" sz="2000" dirty="0" smtClean="0"/>
              <a:t>recherches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Évaluer </a:t>
            </a:r>
            <a:r>
              <a:rPr lang="fr-CA" sz="2000" dirty="0"/>
              <a:t>les </a:t>
            </a:r>
            <a:r>
              <a:rPr lang="fr-CA" sz="2000" dirty="0" smtClean="0"/>
              <a:t>résultats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Utiliser l’information</a:t>
            </a:r>
            <a:endParaRPr lang="fr-CA" sz="20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4" name="Flèche vers le bas 13"/>
          <p:cNvSpPr/>
          <p:nvPr/>
        </p:nvSpPr>
        <p:spPr>
          <a:xfrm>
            <a:off x="3298074" y="140341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bas 14"/>
          <p:cNvSpPr/>
          <p:nvPr/>
        </p:nvSpPr>
        <p:spPr>
          <a:xfrm>
            <a:off x="3298074" y="2434147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3302658" y="3464878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vers le bas 21"/>
          <p:cNvSpPr/>
          <p:nvPr/>
        </p:nvSpPr>
        <p:spPr>
          <a:xfrm>
            <a:off x="3302658" y="4311541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vers le bas 22"/>
          <p:cNvSpPr/>
          <p:nvPr/>
        </p:nvSpPr>
        <p:spPr>
          <a:xfrm>
            <a:off x="3298074" y="5016501"/>
            <a:ext cx="249810" cy="381000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>
            <a:off x="3302658" y="578675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00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457200" y="1145023"/>
            <a:ext cx="8229600" cy="5712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200" b="1" dirty="0" smtClean="0">
                <a:latin typeface="+mn-lt"/>
              </a:rPr>
              <a:t>Pour accéder aux collections des autres bibliothèques…</a:t>
            </a:r>
          </a:p>
          <a:p>
            <a:pPr marL="0" indent="0">
              <a:buNone/>
            </a:pPr>
            <a:endParaRPr lang="fr-CA" sz="1400" dirty="0">
              <a:latin typeface="+mn-lt"/>
            </a:endParaRPr>
          </a:p>
          <a:p>
            <a:r>
              <a:rPr lang="fr-CA" sz="2000" dirty="0">
                <a:latin typeface="+mn-lt"/>
              </a:rPr>
              <a:t>Prêt entre </a:t>
            </a:r>
            <a:r>
              <a:rPr lang="fr-CA" sz="2000" dirty="0" smtClean="0">
                <a:latin typeface="+mn-lt"/>
              </a:rPr>
              <a:t>bibliothèques</a:t>
            </a:r>
          </a:p>
          <a:p>
            <a:pPr lvl="1"/>
            <a:r>
              <a:rPr lang="fr-CA" sz="1800" dirty="0" smtClean="0">
                <a:latin typeface="+mn-lt"/>
              </a:rPr>
              <a:t>Permet </a:t>
            </a:r>
            <a:r>
              <a:rPr lang="fr-CA" sz="1800" dirty="0">
                <a:latin typeface="+mn-lt"/>
              </a:rPr>
              <a:t>de </a:t>
            </a:r>
            <a:r>
              <a:rPr lang="fr-CA" sz="1800" dirty="0" smtClean="0">
                <a:latin typeface="+mn-lt"/>
              </a:rPr>
              <a:t>commander des </a:t>
            </a:r>
            <a:r>
              <a:rPr lang="fr-CA" sz="1800" dirty="0">
                <a:latin typeface="+mn-lt"/>
              </a:rPr>
              <a:t>documents (livre, article de périodique ou de conférence, etc.) d’une autre bibliothèque </a:t>
            </a:r>
            <a:r>
              <a:rPr lang="fr-CA" sz="1800" dirty="0" smtClean="0">
                <a:latin typeface="+mn-lt"/>
              </a:rPr>
              <a:t>universitaire.</a:t>
            </a:r>
          </a:p>
          <a:p>
            <a:pPr lvl="1"/>
            <a:r>
              <a:rPr lang="fr-CA" sz="1800" dirty="0" smtClean="0">
                <a:latin typeface="+mn-lt"/>
              </a:rPr>
              <a:t>Remplir le </a:t>
            </a:r>
            <a:r>
              <a:rPr lang="fr-CA" sz="1800" dirty="0" smtClean="0">
                <a:latin typeface="+mn-lt"/>
                <a:hlinkClick r:id="rId3"/>
              </a:rPr>
              <a:t>formulaire</a:t>
            </a:r>
            <a:r>
              <a:rPr lang="fr-CA" sz="1800" dirty="0" smtClean="0">
                <a:latin typeface="+mn-lt"/>
              </a:rPr>
              <a:t> sur le site web</a:t>
            </a:r>
          </a:p>
          <a:p>
            <a:pPr lvl="2"/>
            <a:r>
              <a:rPr lang="fr-FR" sz="1600" dirty="0" smtClean="0">
                <a:latin typeface="+mn-lt"/>
              </a:rPr>
              <a:t>Il est nécessaire de créer votre </a:t>
            </a:r>
            <a:r>
              <a:rPr lang="fr-FR" sz="1600" b="1" dirty="0" smtClean="0">
                <a:latin typeface="+mn-lt"/>
              </a:rPr>
              <a:t>mot de passe de la bibliothèque sur Mon ÉTS </a:t>
            </a:r>
            <a:r>
              <a:rPr lang="fr-FR" sz="1600" dirty="0" smtClean="0">
                <a:latin typeface="+mn-lt"/>
              </a:rPr>
              <a:t>pour remplir des demandes de prêt entre bibliothèque</a:t>
            </a:r>
            <a:endParaRPr lang="fr-CA" sz="1600" dirty="0">
              <a:latin typeface="+mn-lt"/>
            </a:endParaRPr>
          </a:p>
          <a:p>
            <a:pPr lvl="1"/>
            <a:r>
              <a:rPr lang="fr-CA" sz="1800" dirty="0" smtClean="0">
                <a:latin typeface="+mn-lt"/>
              </a:rPr>
              <a:t>Délais </a:t>
            </a:r>
            <a:r>
              <a:rPr lang="fr-CA" sz="1800" dirty="0">
                <a:latin typeface="+mn-lt"/>
              </a:rPr>
              <a:t>d’environ </a:t>
            </a:r>
            <a:r>
              <a:rPr lang="fr-CA" sz="1800" dirty="0" smtClean="0">
                <a:latin typeface="+mn-lt"/>
              </a:rPr>
              <a:t>24 </a:t>
            </a:r>
            <a:r>
              <a:rPr lang="fr-CA" sz="1800" dirty="0">
                <a:latin typeface="+mn-lt"/>
              </a:rPr>
              <a:t>heures à 1 semaine</a:t>
            </a:r>
            <a:r>
              <a:rPr lang="fr-CA" sz="1800" dirty="0" smtClean="0">
                <a:latin typeface="+mn-lt"/>
              </a:rPr>
              <a:t>.</a:t>
            </a:r>
          </a:p>
          <a:p>
            <a:pPr lvl="1"/>
            <a:r>
              <a:rPr lang="fr-CA" sz="1800" dirty="0" smtClean="0">
                <a:latin typeface="+mn-lt"/>
              </a:rPr>
              <a:t>Gratuit! (pour les cycles supérieurs)</a:t>
            </a:r>
            <a:br>
              <a:rPr lang="fr-CA" sz="1800" dirty="0" smtClean="0">
                <a:latin typeface="+mn-lt"/>
              </a:rPr>
            </a:br>
            <a:endParaRPr lang="fr-CA" sz="1800" dirty="0">
              <a:latin typeface="+mn-lt"/>
            </a:endParaRPr>
          </a:p>
          <a:p>
            <a:r>
              <a:rPr lang="fr-CA" sz="2000" dirty="0">
                <a:latin typeface="+mn-lt"/>
              </a:rPr>
              <a:t>Carte </a:t>
            </a:r>
            <a:r>
              <a:rPr lang="fr-CA" sz="2000" dirty="0" smtClean="0">
                <a:latin typeface="+mn-lt"/>
              </a:rPr>
              <a:t>BCI</a:t>
            </a:r>
            <a:endParaRPr lang="fr-CA" sz="2000" dirty="0">
              <a:latin typeface="+mn-lt"/>
            </a:endParaRPr>
          </a:p>
          <a:p>
            <a:pPr lvl="1"/>
            <a:r>
              <a:rPr lang="fr-CA" sz="1800" dirty="0">
                <a:latin typeface="+mn-lt"/>
              </a:rPr>
              <a:t>Permet </a:t>
            </a:r>
            <a:r>
              <a:rPr lang="fr-CA" sz="1800" dirty="0" smtClean="0">
                <a:latin typeface="+mn-lt"/>
              </a:rPr>
              <a:t>d’emprunter </a:t>
            </a:r>
            <a:r>
              <a:rPr lang="fr-CA" sz="1800" dirty="0">
                <a:latin typeface="+mn-lt"/>
              </a:rPr>
              <a:t>des documents des autres universités </a:t>
            </a:r>
            <a:r>
              <a:rPr lang="fr-CA" sz="1800" dirty="0" smtClean="0">
                <a:latin typeface="+mn-lt"/>
              </a:rPr>
              <a:t>québécoises/canadiennes ou de consulter leurs </a:t>
            </a:r>
            <a:br>
              <a:rPr lang="fr-CA" sz="1800" dirty="0" smtClean="0">
                <a:latin typeface="+mn-lt"/>
              </a:rPr>
            </a:br>
            <a:r>
              <a:rPr lang="fr-CA" sz="1800" dirty="0" smtClean="0">
                <a:latin typeface="+mn-lt"/>
              </a:rPr>
              <a:t>ressources électroniques sur place</a:t>
            </a:r>
          </a:p>
          <a:p>
            <a:pPr lvl="1"/>
            <a:r>
              <a:rPr lang="fr-CA" sz="1800" dirty="0" smtClean="0">
                <a:latin typeface="+mn-lt"/>
              </a:rPr>
              <a:t>Carte </a:t>
            </a:r>
            <a:r>
              <a:rPr lang="fr-CA" sz="1800" dirty="0">
                <a:latin typeface="+mn-lt"/>
              </a:rPr>
              <a:t>gratuite! Disponible au comptoir de </a:t>
            </a:r>
            <a:r>
              <a:rPr lang="fr-CA" sz="1800" dirty="0" smtClean="0">
                <a:latin typeface="+mn-lt"/>
              </a:rPr>
              <a:t>prêt.</a:t>
            </a:r>
            <a:endParaRPr lang="fr-CA" sz="1800" dirty="0">
              <a:latin typeface="+mn-lt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National"/>
                <a:ea typeface="+mj-ea"/>
                <a:cs typeface="+mj-cs"/>
              </a:defRPr>
            </a:lvl1pPr>
          </a:lstStyle>
          <a:p>
            <a:pPr algn="l"/>
            <a:r>
              <a:rPr lang="fr-CA" sz="3000" dirty="0" smtClean="0">
                <a:solidFill>
                  <a:prstClr val="black"/>
                </a:solidFill>
                <a:latin typeface="Helvetica" pitchFamily="34" charset="0"/>
              </a:rPr>
              <a:t>Étape 1: Se familiariser avec son sujet</a:t>
            </a:r>
            <a:endParaRPr lang="fr-CA" sz="3000" dirty="0">
              <a:solidFill>
                <a:prstClr val="black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14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Étape 1: Définir son sujet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4347"/>
            <a:ext cx="8229600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fr-CA" sz="2400" dirty="0">
                <a:solidFill>
                  <a:prstClr val="black"/>
                </a:solidFill>
                <a:latin typeface="Calibri"/>
              </a:rPr>
              <a:t>Étape </a:t>
            </a:r>
            <a:r>
              <a:rPr lang="fr-CA" sz="2400" dirty="0" smtClean="0">
                <a:solidFill>
                  <a:prstClr val="black"/>
                </a:solidFill>
                <a:latin typeface="Calibri"/>
              </a:rPr>
              <a:t>d’exploration</a:t>
            </a:r>
            <a:endParaRPr lang="fr-CA" sz="24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lang="fr-CA" sz="2000" b="1" dirty="0" smtClean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-CA" sz="2000" b="1" dirty="0" smtClean="0">
                <a:solidFill>
                  <a:prstClr val="black"/>
                </a:solidFill>
                <a:latin typeface="Calibri"/>
              </a:rPr>
              <a:t>Questions </a:t>
            </a:r>
            <a:r>
              <a:rPr lang="fr-CA" sz="2000" b="1" dirty="0">
                <a:solidFill>
                  <a:prstClr val="black"/>
                </a:solidFill>
                <a:latin typeface="Calibri"/>
              </a:rPr>
              <a:t>à se poser: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Qu’est-ce qui m’intéresse?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Quel aspect je veux approfondir?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À quel problème je veux apporter une solution?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Quelle est mon hypothèse de solution?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prstClr val="black"/>
                </a:solidFill>
                <a:latin typeface="Calibri"/>
              </a:rPr>
              <a:t>Vais-je être capable de trouver de la documentation là-dessus? (pas trop précis, pas trop large)</a:t>
            </a:r>
          </a:p>
          <a:p>
            <a:pPr marL="0" indent="0">
              <a:buNone/>
            </a:pPr>
            <a:endParaRPr lang="fr-CA" sz="2000" dirty="0"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199" y="4607166"/>
            <a:ext cx="6893168" cy="9026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CA" sz="2200" b="1" dirty="0"/>
              <a:t>Documentation: </a:t>
            </a:r>
            <a:r>
              <a:rPr lang="fr-CA" sz="2200" dirty="0"/>
              <a:t>Web, Google, </a:t>
            </a:r>
            <a:r>
              <a:rPr lang="fr-CA" sz="2200" dirty="0" err="1"/>
              <a:t>Wikipedia</a:t>
            </a:r>
            <a:r>
              <a:rPr lang="fr-CA" sz="2200" dirty="0"/>
              <a:t>, </a:t>
            </a:r>
            <a:r>
              <a:rPr lang="fr-CA" sz="2200" dirty="0">
                <a:hlinkClick r:id="rId3"/>
              </a:rPr>
              <a:t>dictionnaires</a:t>
            </a:r>
            <a:r>
              <a:rPr lang="fr-CA" sz="2200" dirty="0"/>
              <a:t>, </a:t>
            </a:r>
            <a:r>
              <a:rPr lang="fr-CA" sz="2200" dirty="0">
                <a:hlinkClick r:id="rId4"/>
              </a:rPr>
              <a:t>encyclopédies</a:t>
            </a:r>
            <a:r>
              <a:rPr lang="fr-CA" sz="2200" dirty="0"/>
              <a:t>, manuels scolaires, </a:t>
            </a:r>
            <a:r>
              <a:rPr lang="fr-CA" sz="2200" dirty="0">
                <a:hlinkClick r:id="rId5"/>
              </a:rPr>
              <a:t>livres généralistes</a:t>
            </a:r>
            <a:endParaRPr lang="fr-CA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457199" y="5709118"/>
            <a:ext cx="6893169" cy="5392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fr-CA" sz="2400" b="1" dirty="0"/>
              <a:t>Résultat idéal: </a:t>
            </a:r>
            <a:r>
              <a:rPr lang="fr-CA" sz="2400" dirty="0"/>
              <a:t>Un énoncé de sujet de recherche clair</a:t>
            </a:r>
          </a:p>
        </p:txBody>
      </p:sp>
    </p:spTree>
    <p:extLst>
      <p:ext uri="{BB962C8B-B14F-4D97-AF65-F5344CB8AC3E}">
        <p14:creationId xmlns:p14="http://schemas.microsoft.com/office/powerpoint/2010/main" val="350590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0658"/>
          </a:xfrm>
        </p:spPr>
        <p:txBody>
          <a:bodyPr/>
          <a:lstStyle/>
          <a:p>
            <a:pPr algn="l"/>
            <a:r>
              <a:rPr lang="fr-CA" sz="2800" dirty="0" smtClean="0">
                <a:latin typeface="Helvetica" pitchFamily="34" charset="0"/>
              </a:rPr>
              <a:t>Processus de la recherche documentaire</a:t>
            </a:r>
            <a:endParaRPr lang="fr-CA" sz="2800" dirty="0">
              <a:latin typeface="Helvetic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9662" y="956740"/>
            <a:ext cx="6317329" cy="5734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Définir </a:t>
            </a:r>
            <a:r>
              <a:rPr lang="fr-CA" sz="2000" dirty="0"/>
              <a:t>son </a:t>
            </a:r>
            <a:r>
              <a:rPr lang="fr-CA" sz="2000" dirty="0" smtClean="0"/>
              <a:t>sujet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b="1" dirty="0" smtClean="0">
                <a:solidFill>
                  <a:srgbClr val="C00000"/>
                </a:solidFill>
              </a:rPr>
              <a:t>Identifier </a:t>
            </a:r>
            <a:r>
              <a:rPr lang="fr-CA" sz="2000" b="1" dirty="0">
                <a:solidFill>
                  <a:srgbClr val="C00000"/>
                </a:solidFill>
              </a:rPr>
              <a:t>les concepts </a:t>
            </a:r>
            <a:r>
              <a:rPr lang="fr-CA" sz="2000" b="1" dirty="0" smtClean="0">
                <a:solidFill>
                  <a:srgbClr val="C00000"/>
                </a:solidFill>
              </a:rPr>
              <a:t>importants et </a:t>
            </a:r>
            <a:br>
              <a:rPr lang="fr-CA" sz="2000" b="1" dirty="0" smtClean="0">
                <a:solidFill>
                  <a:srgbClr val="C00000"/>
                </a:solidFill>
              </a:rPr>
            </a:br>
            <a:r>
              <a:rPr lang="fr-CA" sz="2000" b="1" dirty="0" smtClean="0">
                <a:solidFill>
                  <a:srgbClr val="C00000"/>
                </a:solidFill>
              </a:rPr>
              <a:t>enrichir son vocabulaire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un plan de concepts et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formuler une première équation de recherche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Identifier les outils </a:t>
            </a:r>
            <a:r>
              <a:rPr lang="fr-CA" sz="2000" dirty="0"/>
              <a:t>de </a:t>
            </a:r>
            <a:r>
              <a:rPr lang="fr-CA" sz="2000" dirty="0" smtClean="0"/>
              <a:t>recherche à consulter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Faire </a:t>
            </a:r>
            <a:r>
              <a:rPr lang="fr-CA" sz="2000" dirty="0"/>
              <a:t>plusieurs </a:t>
            </a:r>
            <a:r>
              <a:rPr lang="fr-CA" sz="2000" dirty="0" smtClean="0"/>
              <a:t>recherches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Évaluer </a:t>
            </a:r>
            <a:r>
              <a:rPr lang="fr-CA" sz="2000" dirty="0"/>
              <a:t>les </a:t>
            </a:r>
            <a:r>
              <a:rPr lang="fr-CA" sz="2000" dirty="0" smtClean="0"/>
              <a:t>résultats</a:t>
            </a:r>
          </a:p>
          <a:p>
            <a:pPr marL="720000" indent="-342900">
              <a:spcAft>
                <a:spcPts val="3600"/>
              </a:spcAft>
              <a:buAutoNum type="arabicPeriod"/>
            </a:pPr>
            <a:r>
              <a:rPr lang="fr-CA" sz="2000" dirty="0" smtClean="0"/>
              <a:t>Utiliser l’information</a:t>
            </a:r>
            <a:endParaRPr lang="fr-CA" sz="20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4" name="Flèche vers le bas 13"/>
          <p:cNvSpPr/>
          <p:nvPr/>
        </p:nvSpPr>
        <p:spPr>
          <a:xfrm>
            <a:off x="3298074" y="140341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bas 14"/>
          <p:cNvSpPr/>
          <p:nvPr/>
        </p:nvSpPr>
        <p:spPr>
          <a:xfrm>
            <a:off x="3298074" y="2434147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3302658" y="3464878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vers le bas 21"/>
          <p:cNvSpPr/>
          <p:nvPr/>
        </p:nvSpPr>
        <p:spPr>
          <a:xfrm>
            <a:off x="3302658" y="4311541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vers le bas 22"/>
          <p:cNvSpPr/>
          <p:nvPr/>
        </p:nvSpPr>
        <p:spPr>
          <a:xfrm>
            <a:off x="3298074" y="5016501"/>
            <a:ext cx="249810" cy="381000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>
            <a:off x="3302658" y="5786756"/>
            <a:ext cx="245226" cy="368135"/>
          </a:xfrm>
          <a:prstGeom prst="downArrow">
            <a:avLst/>
          </a:prstGeom>
          <a:solidFill>
            <a:srgbClr val="A9262D"/>
          </a:solidFill>
          <a:ln>
            <a:solidFill>
              <a:srgbClr val="A926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158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32&quot;&gt;&lt;property id=&quot;20148&quot; value=&quot;5&quot;/&gt;&lt;property id=&quot;20300&quot; value=&quot;Diapositive 4 - &amp;quot;Étapes d’une stratégie de recherche&amp;quot;&quot;/&gt;&lt;property id=&quot;20307&quot; value=&quot;260&quot;/&gt;&lt;/object&gt;&lt;object type=&quot;3&quot; unique_id=&quot;10034&quot;&gt;&lt;property id=&quot;20148&quot; value=&quot;5&quot;/&gt;&lt;property id=&quot;20300&quot; value=&quot;Diapositive 11 - &amp;quot;Étape 2: Cibler son sujet et élaborer sa requête de recherche&amp;quot;&quot;/&gt;&lt;property id=&quot;20307&quot; value=&quot;262&quot;/&gt;&lt;/object&gt;&lt;object type=&quot;3&quot; unique_id=&quot;10374&quot;&gt;&lt;property id=&quot;20148&quot; value=&quot;5&quot;/&gt;&lt;property id=&quot;20300&quot; value=&quot;Diapositive 16 - &amp;quot;Étape 2: Cibler son sujet et élaborer sa requête de recherche&amp;quot;&quot;/&gt;&lt;property id=&quot;20307&quot; value=&quot;264&quot;/&gt;&lt;/object&gt;&lt;object type=&quot;3&quot; unique_id=&quot;10376&quot;&gt;&lt;property id=&quot;20148&quot; value=&quot;5&quot;/&gt;&lt;property id=&quot;20300&quot; value=&quot;Diapositive 26 - &amp;quot;Étape 2: Cibler son sujet et élaborer sa requête de recherche&amp;quot;&quot;/&gt;&lt;property id=&quot;20307&quot; value=&quot;268&quot;/&gt;&lt;/object&gt;&lt;object type=&quot;3&quot; unique_id=&quot;10377&quot;&gt;&lt;property id=&quot;20148&quot; value=&quot;5&quot;/&gt;&lt;property id=&quot;20300&quot; value=&quot;Diapositive 28 - &amp;quot;Étape 2: Cibler son sujet et élaborer sa requête de recherche&amp;quot;&quot;/&gt;&lt;property id=&quot;20307&quot; value=&quot;270&quot;/&gt;&lt;/object&gt;&lt;object type=&quot;3&quot; unique_id=&quot;10378&quot;&gt;&lt;property id=&quot;20148&quot; value=&quot;5&quot;/&gt;&lt;property id=&quot;20300&quot; value=&quot;Diapositive 32 - &amp;quot;Étape 3: Repérer des documents pertinents&amp;quot;&quot;/&gt;&lt;property id=&quot;20307&quot; value=&quot;269&quot;/&gt;&lt;/object&gt;&lt;object type=&quot;3&quot; unique_id=&quot;11001&quot;&gt;&lt;property id=&quot;20148&quot; value=&quot;5&quot;/&gt;&lt;property id=&quot;20300&quot; value=&quot;Diapositive 14 - &amp;quot;Étape 2: Cibler son sujet et élaborer sa requête de recherche&amp;quot;&quot;/&gt;&lt;property id=&quot;20307&quot; value=&quot;285&quot;/&gt;&lt;/object&gt;&lt;object type=&quot;3&quot; unique_id=&quot;11245&quot;&gt;&lt;property id=&quot;20148&quot; value=&quot;5&quot;/&gt;&lt;property id=&quot;20300&quot; value=&quot;Diapositive 41 - &amp;quot;Étape 3: Repérer des documents pertinents&amp;quot;&quot;/&gt;&lt;property id=&quot;20307&quot; value=&quot;288&quot;/&gt;&lt;/object&gt;&lt;object type=&quot;3&quot; unique_id=&quot;11910&quot;&gt;&lt;property id=&quot;20148&quot; value=&quot;5&quot;/&gt;&lt;property id=&quot;20300&quot; value=&quot;Diapositive 21 - &amp;quot;Étape 2: Cibler son sujet et élaborer sa requête de recherche&amp;quot;&quot;/&gt;&lt;property id=&quot;20307&quot; value=&quot;305&quot;/&gt;&lt;/object&gt;&lt;object type=&quot;3&quot; unique_id=&quot;11911&quot;&gt;&lt;property id=&quot;20148&quot; value=&quot;5&quot;/&gt;&lt;property id=&quot;20300&quot; value=&quot;Diapositive 25 - &amp;quot;Étape 2: Cibler son sujet et élaborer sa requête de recherche&amp;quot;&quot;/&gt;&lt;property id=&quot;20307&quot; value=&quot;306&quot;/&gt;&lt;/object&gt;&lt;object type=&quot;3&quot; unique_id=&quot;11914&quot;&gt;&lt;property id=&quot;20148&quot; value=&quot;5&quot;/&gt;&lt;property id=&quot;20300&quot; value=&quot;Diapositive 30 - &amp;quot;Étape 3: Repérer des documents pertinents&amp;quot;&quot;/&gt;&lt;property id=&quot;20307&quot; value=&quot;310&quot;/&gt;&lt;/object&gt;&lt;object type=&quot;3&quot; unique_id=&quot;12565&quot;&gt;&lt;property id=&quot;20148&quot; value=&quot;5&quot;/&gt;&lt;property id=&quot;20300&quot; value=&quot;Diapositive 13 - &amp;quot;Étape 2: Cibler son sujet et élaborer sa requête de recherche&amp;quot;&quot;/&gt;&lt;property id=&quot;20307&quot; value=&quot;319&quot;/&gt;&lt;/object&gt;&lt;object type=&quot;3&quot; unique_id=&quot;12571&quot;&gt;&lt;property id=&quot;20148&quot; value=&quot;5&quot;/&gt;&lt;property id=&quot;20300&quot; value=&quot;Diapositive 34 - &amp;quot;Étape 3: Repérer des documents pertinents&amp;quot;&quot;/&gt;&lt;property id=&quot;20307&quot; value=&quot;318&quot;/&gt;&lt;/object&gt;&lt;object type=&quot;3&quot; unique_id=&quot;12572&quot;&gt;&lt;property id=&quot;20148&quot; value=&quot;5&quot;/&gt;&lt;property id=&quot;20300&quot; value=&quot;Diapositive 35 - &amp;quot;Étape 3: Repérer des documents pertinents&amp;quot;&quot;/&gt;&lt;property id=&quot;20307&quot; value=&quot;326&quot;/&gt;&lt;/object&gt;&lt;object type=&quot;3&quot; unique_id=&quot;12573&quot;&gt;&lt;property id=&quot;20148&quot; value=&quot;5&quot;/&gt;&lt;property id=&quot;20300&quot; value=&quot;Diapositive 36 - &amp;quot;Étape 3: Repérer des documents pertinents&amp;quot;&quot;/&gt;&lt;property id=&quot;20307&quot; value=&quot;325&quot;/&gt;&lt;/object&gt;&lt;object type=&quot;3&quot; unique_id=&quot;13163&quot;&gt;&lt;property id=&quot;20148&quot; value=&quot;5&quot;/&gt;&lt;property id=&quot;20300&quot; value=&quot;Diapositive 37 - &amp;quot;Étape 3: Repérer des documents pertinents&amp;quot;&quot;/&gt;&lt;property id=&quot;20307&quot; value=&quot;338&quot;/&gt;&lt;/object&gt;&lt;object type=&quot;3&quot; unique_id=&quot;13164&quot;&gt;&lt;property id=&quot;20148&quot; value=&quot;5&quot;/&gt;&lt;property id=&quot;20300&quot; value=&quot;Diapositive 38 - &amp;quot;Étape 3: Repérer des documents pertinents&amp;quot;&quot;/&gt;&lt;property id=&quot;20307&quot; value=&quot;339&quot;/&gt;&lt;/object&gt;&lt;object type=&quot;3&quot; unique_id=&quot;13634&quot;&gt;&lt;property id=&quot;20148&quot; value=&quot;5&quot;/&gt;&lt;property id=&quot;20300&quot; value=&quot;Diapositive 27 - &amp;quot;Étape 2: Cibler son sujet et élaborer sa requête de recherche&amp;quot;&quot;/&gt;&lt;property id=&quot;20307&quot; value=&quot;345&quot;/&gt;&lt;/object&gt;&lt;object type=&quot;3&quot; unique_id=&quot;13757&quot;&gt;&lt;property id=&quot;20148&quot; value=&quot;5&quot;/&gt;&lt;property id=&quot;20300&quot; value=&quot;Diapositive 43 - &amp;quot;Étape 3: Repérer des documents pertinents&amp;quot;&quot;/&gt;&lt;property id=&quot;20307&quot; value=&quot;347&quot;/&gt;&lt;/object&gt;&lt;object type=&quot;3&quot; unique_id=&quot;13758&quot;&gt;&lt;property id=&quot;20148&quot; value=&quot;5&quot;/&gt;&lt;property id=&quot;20300&quot; value=&quot;Diapositive 45 - &amp;quot;Étape 3: Repérer des documents pertinents&amp;quot;&quot;/&gt;&lt;property id=&quot;20307&quot; value=&quot;348&quot;/&gt;&lt;/object&gt;&lt;object type=&quot;3&quot; unique_id=&quot;13759&quot;&gt;&lt;property id=&quot;20148&quot; value=&quot;5&quot;/&gt;&lt;property id=&quot;20300&quot; value=&quot;Diapositive 42 - &amp;quot;Étape 3: Repérer des documents pertinents&amp;quot;&quot;/&gt;&lt;property id=&quot;20307&quot; value=&quot;349&quot;/&gt;&lt;/object&gt;&lt;object type=&quot;3&quot; unique_id=&quot;14103&quot;&gt;&lt;property id=&quot;20148&quot; value=&quot;5&quot;/&gt;&lt;property id=&quot;20300&quot; value=&quot;Diapositive 15 - &amp;quot;Étape 2: Cibler son sujet et élaborer sa requête de recherche&amp;quot;&quot;/&gt;&lt;property id=&quot;20307&quot; value=&quot;351&quot;/&gt;&lt;/object&gt;&lt;object type=&quot;3&quot; unique_id=&quot;14104&quot;&gt;&lt;property id=&quot;20148&quot; value=&quot;5&quot;/&gt;&lt;property id=&quot;20300&quot; value=&quot;Diapositive 39 - &amp;quot;Étape 3: Repérer des documents pertinents&amp;quot;&quot;/&gt;&lt;property id=&quot;20307&quot; value=&quot;352&quot;/&gt;&lt;/object&gt;&lt;object type=&quot;3&quot; unique_id=&quot;14105&quot;&gt;&lt;property id=&quot;20148&quot; value=&quot;5&quot;/&gt;&lt;property id=&quot;20300&quot; value=&quot;Diapositive 40 - &amp;quot;Étape 3: Repérer des documents pertinents&amp;quot;&quot;/&gt;&lt;property id=&quot;20307&quot; value=&quot;353&quot;/&gt;&lt;/object&gt;&lt;object type=&quot;3&quot; unique_id=&quot;14538&quot;&gt;&lt;property id=&quot;20148&quot; value=&quot;5&quot;/&gt;&lt;property id=&quot;20300&quot; value=&quot;Diapositive 12 - &amp;quot;Étape 2: Cibler son sujet et élaborer sa requête de recherche&amp;quot;&quot;/&gt;&lt;property id=&quot;20307&quot; value=&quot;358&quot;/&gt;&lt;/object&gt;&lt;object type=&quot;3&quot; unique_id=&quot;14540&quot;&gt;&lt;property id=&quot;20148&quot; value=&quot;5&quot;/&gt;&lt;property id=&quot;20300&quot; value=&quot;Diapositive 31 - &amp;quot;Étape 3: Repérer des documents pertinents&amp;quot;&quot;/&gt;&lt;property id=&quot;20307&quot; value=&quot;361&quot;/&gt;&lt;/object&gt;&lt;object type=&quot;3&quot; unique_id=&quot;15106&quot;&gt;&lt;property id=&quot;20148&quot; value=&quot;5&quot;/&gt;&lt;property id=&quot;20300&quot; value=&quot;Diapositive 5 - &amp;quot;Étapes d’une stratégie de recherche&amp;quot;&quot;/&gt;&lt;property id=&quot;20307&quot; value=&quot;377&quot;/&gt;&lt;/object&gt;&lt;object type=&quot;3&quot; unique_id=&quot;15107&quot;&gt;&lt;property id=&quot;20148&quot; value=&quot;5&quot;/&gt;&lt;property id=&quot;20300&quot; value=&quot;Diapositive 6 - &amp;quot;Étapes d’une stratégie de recherche&amp;quot;&quot;/&gt;&lt;property id=&quot;20307&quot; value=&quot;376&quot;/&gt;&lt;/object&gt;&lt;object type=&quot;3&quot; unique_id=&quot;15108&quot;&gt;&lt;property id=&quot;20148&quot; value=&quot;5&quot;/&gt;&lt;property id=&quot;20300&quot; value=&quot;Diapositive 17 - &amp;quot;Étape 2: Cibler son sujet et élaborer sa requête de recherche&amp;quot;&quot;/&gt;&lt;property id=&quot;20307&quot; value=&quot;378&quot;/&gt;&lt;/object&gt;&lt;object type=&quot;3&quot; unique_id=&quot;15109&quot;&gt;&lt;property id=&quot;20148&quot; value=&quot;5&quot;/&gt;&lt;property id=&quot;20300&quot; value=&quot;Diapositive 29 - &amp;quot;Étapes d’une stratégie de recherche&amp;quot;&quot;/&gt;&lt;property id=&quot;20307&quot; value=&quot;379&quot;/&gt;&lt;/object&gt;&lt;object type=&quot;3&quot; unique_id=&quot;17516&quot;&gt;&lt;property id=&quot;20148&quot; value=&quot;5&quot;/&gt;&lt;property id=&quot;20300&quot; value=&quot;Diapositive 1 - &amp;quot;Recherche  avancée &amp;#x0D;&amp;#x0A;de documentation scientifique&amp;quot;&quot;/&gt;&lt;property id=&quot;20307&quot; value=&quot;403&quot;/&gt;&lt;/object&gt;&lt;object type=&quot;3&quot; unique_id=&quot;17517&quot;&gt;&lt;property id=&quot;20148&quot; value=&quot;5&quot;/&gt;&lt;property id=&quot;20300&quot; value=&quot;Diapositive 2 - &amp;quot;Objectifs&amp;quot;&quot;/&gt;&lt;property id=&quot;20307&quot; value=&quot;404&quot;/&gt;&lt;/object&gt;&lt;object type=&quot;3&quot; unique_id=&quot;17518&quot;&gt;&lt;property id=&quot;20148&quot; value=&quot;5&quot;/&gt;&lt;property id=&quot;20300&quot; value=&quot;Diapositive 3 - &amp;quot;Accès hors campus&amp;quot;&quot;/&gt;&lt;property id=&quot;20307&quot; value=&quot;405&quot;/&gt;&lt;/object&gt;&lt;object type=&quot;3&quot; unique_id=&quot;17519&quot;&gt;&lt;property id=&quot;20148&quot; value=&quot;5&quot;/&gt;&lt;property id=&quot;20300&quot; value=&quot;Diapositive 7 - &amp;quot;Étape 1: Se familiariser avec son sujet&amp;quot;&quot;/&gt;&lt;property id=&quot;20307&quot; value=&quot;406&quot;/&gt;&lt;/object&gt;&lt;object type=&quot;3&quot; unique_id=&quot;17520&quot;&gt;&lt;property id=&quot;20148&quot; value=&quot;5&quot;/&gt;&lt;property id=&quot;20300&quot; value=&quot;Diapositive 8 - &amp;quot;Étape 1: Se familiariser avec son sujet&amp;quot;&quot;/&gt;&lt;property id=&quot;20307&quot; value=&quot;407&quot;/&gt;&lt;/object&gt;&lt;object type=&quot;3&quot; unique_id=&quot;17522&quot;&gt;&lt;property id=&quot;20148&quot; value=&quot;5&quot;/&gt;&lt;property id=&quot;20300&quot; value=&quot;Diapositive 9 - &amp;quot;Étape 1: Se familiariser avec son sujet&amp;quot;&quot;/&gt;&lt;property id=&quot;20307&quot; value=&quot;409&quot;/&gt;&lt;/object&gt;&lt;object type=&quot;3&quot; unique_id=&quot;17523&quot;&gt;&lt;property id=&quot;20148&quot; value=&quot;5&quot;/&gt;&lt;property id=&quot;20300&quot; value=&quot;Diapositive 10&quot;/&gt;&lt;property id=&quot;20307&quot; value=&quot;410&quot;/&gt;&lt;/object&gt;&lt;object type=&quot;3&quot; unique_id=&quot;17524&quot;&gt;&lt;property id=&quot;20148&quot; value=&quot;5&quot;/&gt;&lt;property id=&quot;20300&quot; value=&quot;Diapositive 18 - &amp;quot;Étape 2: Cibler son sujet et élaborer sa requête de recherche&amp;quot;&quot;/&gt;&lt;property id=&quot;20307&quot; value=&quot;411&quot;/&gt;&lt;/object&gt;&lt;object type=&quot;3&quot; unique_id=&quot;17525&quot;&gt;&lt;property id=&quot;20148&quot; value=&quot;5&quot;/&gt;&lt;property id=&quot;20300&quot; value=&quot;Diapositive 19 - &amp;quot;Étape 2: Cibler son sujet et élaborer sa requête de recherche&amp;quot;&quot;/&gt;&lt;property id=&quot;20307&quot; value=&quot;412&quot;/&gt;&lt;/object&gt;&lt;object type=&quot;3&quot; unique_id=&quot;17526&quot;&gt;&lt;property id=&quot;20148&quot; value=&quot;5&quot;/&gt;&lt;property id=&quot;20300&quot; value=&quot;Diapositive 20 - &amp;quot;Étape 2: Cibler son sujet et élaborer sa requête de recherche&amp;quot;&quot;/&gt;&lt;property id=&quot;20307&quot; value=&quot;413&quot;/&gt;&lt;/object&gt;&lt;object type=&quot;3&quot; unique_id=&quot;17529&quot;&gt;&lt;property id=&quot;20148&quot; value=&quot;5&quot;/&gt;&lt;property id=&quot;20300&quot; value=&quot;Diapositive 47 - &amp;quot;Étape 4: Évaluer les résultats&amp;quot;&quot;/&gt;&lt;property id=&quot;20307&quot; value=&quot;415&quot;/&gt;&lt;/object&gt;&lt;object type=&quot;3&quot; unique_id=&quot;17530&quot;&gt;&lt;property id=&quot;20148&quot; value=&quot;5&quot;/&gt;&lt;property id=&quot;20300&quot; value=&quot;Diapositive 48 - &amp;quot;Étape 4: Évaluer les résultats&amp;quot;&quot;/&gt;&lt;property id=&quot;20307&quot; value=&quot;416&quot;/&gt;&lt;/object&gt;&lt;object type=&quot;3&quot; unique_id=&quot;17533&quot;&gt;&lt;property id=&quot;20148&quot; value=&quot;5&quot;/&gt;&lt;property id=&quot;20300&quot; value=&quot;Diapositive 51 - &amp;quot;Pour aller plus loin…&amp;quot;&quot;/&gt;&lt;property id=&quot;20307&quot; value=&quot;418&quot;/&gt;&lt;/object&gt;&lt;object type=&quot;3&quot; unique_id=&quot;17534&quot;&gt;&lt;property id=&quot;20148&quot; value=&quot;5&quot;/&gt;&lt;property id=&quot;20300&quot; value=&quot;Diapositive 52 - &amp;quot;Un brin de sagesse…&amp;quot;&quot;/&gt;&lt;property id=&quot;20307&quot; value=&quot;419&quot;/&gt;&lt;/object&gt;&lt;object type=&quot;3&quot; unique_id=&quot;17535&quot;&gt;&lt;property id=&quot;20148&quot; value=&quot;5&quot;/&gt;&lt;property id=&quot;20300&quot; value=&quot;Diapositive 53 - &amp;quot;Objectifs&amp;quot;&quot;/&gt;&lt;property id=&quot;20307&quot; value=&quot;420&quot;/&gt;&lt;/object&gt;&lt;object type=&quot;3&quot; unique_id=&quot;17536&quot;&gt;&lt;property id=&quot;20148&quot; value=&quot;5&quot;/&gt;&lt;property id=&quot;20300&quot; value=&quot;Diapositive 54 - &amp;quot;Bonnes recherches!&amp;quot;&quot;/&gt;&lt;property id=&quot;20307&quot; value=&quot;421&quot;/&gt;&lt;/object&gt;&lt;object type=&quot;3&quot; unique_id=&quot;17677&quot;&gt;&lt;property id=&quot;20148&quot; value=&quot;5&quot;/&gt;&lt;property id=&quot;20300&quot; value=&quot;Diapositive 46 - &amp;quot;Étapes d’une stratégie de recherche&amp;quot;&quot;/&gt;&lt;property id=&quot;20307&quot; value=&quot;425&quot;/&gt;&lt;/object&gt;&lt;object type=&quot;3&quot; unique_id=&quot;17678&quot;&gt;&lt;property id=&quot;20148&quot; value=&quot;5&quot;/&gt;&lt;property id=&quot;20300&quot; value=&quot;Diapositive 49 - &amp;quot;Étapes d’une stratégie de recherche&amp;quot;&quot;/&gt;&lt;property id=&quot;20307&quot; value=&quot;426&quot;/&gt;&lt;/object&gt;&lt;object type=&quot;3&quot; unique_id=&quot;17730&quot;&gt;&lt;property id=&quot;20148&quot; value=&quot;5&quot;/&gt;&lt;property id=&quot;20300&quot; value=&quot;Diapositive 22 - &amp;quot;Étape 2: Cibler son sujet et élaborer sa requête de recherche&amp;quot;&quot;/&gt;&lt;property id=&quot;20307&quot; value=&quot;428&quot;/&gt;&lt;/object&gt;&lt;object type=&quot;3&quot; unique_id=&quot;17731&quot;&gt;&lt;property id=&quot;20148&quot; value=&quot;5&quot;/&gt;&lt;property id=&quot;20300&quot; value=&quot;Diapositive 23 - &amp;quot;Étape 2: Cibler son sujet et élaborer sa requête de recherche&amp;quot;&quot;/&gt;&lt;property id=&quot;20307&quot; value=&quot;427&quot;/&gt;&lt;/object&gt;&lt;object type=&quot;3&quot; unique_id=&quot;17732&quot;&gt;&lt;property id=&quot;20148&quot; value=&quot;5&quot;/&gt;&lt;property id=&quot;20300&quot; value=&quot;Diapositive 24 - &amp;quot;Étape 2: Cibler son sujet et élaborer sa requête de recherche&amp;quot;&quot;/&gt;&lt;property id=&quot;20307&quot; value=&quot;429&quot;/&gt;&lt;/object&gt;&lt;object type=&quot;3&quot; unique_id=&quot;17733&quot;&gt;&lt;property id=&quot;20148&quot; value=&quot;5&quot;/&gt;&lt;property id=&quot;20300&quot; value=&quot;Diapositive 33 - &amp;quot;Étape 3: Repérer des documents pertinents&amp;quot;&quot;/&gt;&lt;property id=&quot;20307&quot; value=&quot;430&quot;/&gt;&lt;/object&gt;&lt;object type=&quot;3&quot; unique_id=&quot;17789&quot;&gt;&lt;property id=&quot;20148&quot; value=&quot;5&quot;/&gt;&lt;property id=&quot;20300&quot; value=&quot;Diapositive 50 - &amp;quot;Pour réviser et aller plus loin…&amp;quot;&quot;/&gt;&lt;property id=&quot;20307&quot; value=&quot;431&quot;/&gt;&lt;/object&gt;&lt;object type=&quot;3&quot; unique_id=&quot;18012&quot;&gt;&lt;property id=&quot;20148&quot; value=&quot;5&quot;/&gt;&lt;property id=&quot;20300&quot; value=&quot;Diapositive 44 - &amp;quot;Étape 3: Repérer des documents pertinents&amp;quot;&quot;/&gt;&lt;property id=&quot;20307&quot; value=&quot;432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35"/>
  <p:tag name="FONTSIZE" val="26"/>
  <p:tag name="BULLETTYPE" val="ppBulletArabicPeriod"/>
  <p:tag name="ANSWERTEXT" val=" Véhicule ET solaire &#10;  &#10;« Véhicules solaires »  &#10;(Solaire ET automobile) OU vehicule &#10; (Véhicule* OU auto*) ET (solaire ou hybride*) 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6"/>
  <p:tag name="FONTSIZE" val="29"/>
  <p:tag name="BULLETTYPE" val="ppBulletArabicPeriod"/>
  <p:tag name="ANSWERTEXT" val="“algues bleues” ET “algues vertes”&#10;“algues bleues” OU “algues vertes”&#10;“algues bleues” SAUF “algues vertes”"/>
  <p:tag name="OLDNUMANSWERS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6"/>
  <p:tag name="FONTSIZE" val="29"/>
  <p:tag name="BULLETTYPE" val="ppBulletArabicPeriod"/>
  <p:tag name="ANSWERTEXT" val="“algues bleues” ET “algues vertes”&#10;“algues bleues” OU “algues vertes”&#10;“algues bleues” SAUF “algues vertes”"/>
  <p:tag name="OLDNUMANSWERS" val="3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3208</Words>
  <Application>Microsoft Office PowerPoint</Application>
  <PresentationFormat>Affichage à l'écran (4:3)</PresentationFormat>
  <Paragraphs>596</Paragraphs>
  <Slides>54</Slides>
  <Notes>54</Notes>
  <HiddenSlides>9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54</vt:i4>
      </vt:variant>
    </vt:vector>
  </HeadingPairs>
  <TitlesOfParts>
    <vt:vector size="68" baseType="lpstr">
      <vt:lpstr>Arial</vt:lpstr>
      <vt:lpstr>Calibri</vt:lpstr>
      <vt:lpstr>Courier New</vt:lpstr>
      <vt:lpstr>Helvetica</vt:lpstr>
      <vt:lpstr>National</vt:lpstr>
      <vt:lpstr>National-Book</vt:lpstr>
      <vt:lpstr>Symbol</vt:lpstr>
      <vt:lpstr>Wingdings</vt:lpstr>
      <vt:lpstr>Wingdings 3</vt:lpstr>
      <vt:lpstr>Thème Office</vt:lpstr>
      <vt:lpstr>1_Thème Office</vt:lpstr>
      <vt:lpstr>2_Thème Office</vt:lpstr>
      <vt:lpstr>5_Thème Office</vt:lpstr>
      <vt:lpstr>7_Thème Office</vt:lpstr>
      <vt:lpstr>Recherche  avancée  de documentation scientifique</vt:lpstr>
      <vt:lpstr>Mise en pratique</vt:lpstr>
      <vt:lpstr>Objectifs</vt:lpstr>
      <vt:lpstr>Accès hors campus</vt:lpstr>
      <vt:lpstr>Processus de la recherche documentaire</vt:lpstr>
      <vt:lpstr>Processus de la recherche documentaire</vt:lpstr>
      <vt:lpstr>Présentation PowerPoint</vt:lpstr>
      <vt:lpstr>Étape 1: Définir son sujet</vt:lpstr>
      <vt:lpstr>Processus de la recherche documentaire</vt:lpstr>
      <vt:lpstr>Étape 2: Identifier les concepts importants et enrichir son vocabulaire</vt:lpstr>
      <vt:lpstr>Étape 2: Identifier les concepts importants et enrichir son vocabulaire</vt:lpstr>
      <vt:lpstr>Étape 2: Identifier les concepts importants et enrichir son vocabulaire</vt:lpstr>
      <vt:lpstr>Processus de la recherche documentaire</vt:lpstr>
      <vt:lpstr>Étape 3: Faire un plan de concepts et formuler une première équation de recherche</vt:lpstr>
      <vt:lpstr>Mise en pratique</vt:lpstr>
      <vt:lpstr>Étape 3: Faire un plan de concepts et formuler une première équation de recherche</vt:lpstr>
      <vt:lpstr>Étape 3: Faire un plan de concepts et formuler une première équation de recherche</vt:lpstr>
      <vt:lpstr>Étape 3: Faire un plan de concepts et formuler une première équation de recherche</vt:lpstr>
      <vt:lpstr>Étape 3: Faire un plan de concepts et formuler une première équation de recherche</vt:lpstr>
      <vt:lpstr>Étape 3: Faire un plan de concepts et formuler une première équation de recherche</vt:lpstr>
      <vt:lpstr>Étape 3: Faire un plan de concepts et formuler une première équation de recherche</vt:lpstr>
      <vt:lpstr>Étape 3: Faire un plan de concepts et formuler une première équation de recherche</vt:lpstr>
      <vt:lpstr>Étape 3: Faire un plan de concepts et formuler une première équation de recherche</vt:lpstr>
      <vt:lpstr>Étape 3: Faire un plan de concepts et formuler une première équation de recherche</vt:lpstr>
      <vt:lpstr>Étape 3: Faire un plan de concepts et formuler une première équation de recherche</vt:lpstr>
      <vt:lpstr>Étape 3: Faire un plan de concepts et formuler une première équation de recherche</vt:lpstr>
      <vt:lpstr>Mise en pratique</vt:lpstr>
      <vt:lpstr>Processus de la recherche documentaire</vt:lpstr>
      <vt:lpstr>Étape 4: Identifier les outils de recherche à consulter</vt:lpstr>
      <vt:lpstr>Étape 4: Identifier les outils de recherche à consulter</vt:lpstr>
      <vt:lpstr>Étape 4: Identifier les outils de recherche à consulter</vt:lpstr>
      <vt:lpstr>Processus de la recherche documentaire</vt:lpstr>
      <vt:lpstr>Étape 5: Faire plusieurs recherches</vt:lpstr>
      <vt:lpstr>Étape 5: Faire plusieurs recherches</vt:lpstr>
      <vt:lpstr>Mise en pratique</vt:lpstr>
      <vt:lpstr>Étape 5: Faire plusieurs recherches</vt:lpstr>
      <vt:lpstr>Étape 5: Faire plusieurs recherches</vt:lpstr>
      <vt:lpstr>Mise en pratique</vt:lpstr>
      <vt:lpstr>Étape 5: Faire plusieurs recherches</vt:lpstr>
      <vt:lpstr>Étape 5: Faire plusieurs recherches</vt:lpstr>
      <vt:lpstr>Étape 5: Faire plusieurs recherches</vt:lpstr>
      <vt:lpstr>Étape 5: Faire plusieurs recherches</vt:lpstr>
      <vt:lpstr>Étape 5: Faire plusieurs recherches</vt:lpstr>
      <vt:lpstr>Étape 5: Faire plusieurs recherches</vt:lpstr>
      <vt:lpstr>Étape 5: Faire plusieurs recherches</vt:lpstr>
      <vt:lpstr>Étape 5: Faire plusieurs recherches</vt:lpstr>
      <vt:lpstr>Processus de la recherche documentaire</vt:lpstr>
      <vt:lpstr>Étape 6: Évaluer les résultats</vt:lpstr>
      <vt:lpstr>Étape 6: Évaluer les résultats</vt:lpstr>
      <vt:lpstr>Processus de la recherche documentaire</vt:lpstr>
      <vt:lpstr>Pour réviser et aller plus loin…</vt:lpstr>
      <vt:lpstr>Un brin de sagesse…</vt:lpstr>
      <vt:lpstr>Objectifs</vt:lpstr>
      <vt:lpstr>Bonnes recherches!</vt:lpstr>
    </vt:vector>
  </TitlesOfParts>
  <Company>MUV37-4DT6V-383HJ-KG2QQ-XQ6GM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 Cd</dc:creator>
  <cp:lastModifiedBy>De Sève Leboeuf, Marie-Renée</cp:lastModifiedBy>
  <cp:revision>276</cp:revision>
  <cp:lastPrinted>2016-11-16T16:13:41Z</cp:lastPrinted>
  <dcterms:created xsi:type="dcterms:W3CDTF">2014-11-22T20:49:55Z</dcterms:created>
  <dcterms:modified xsi:type="dcterms:W3CDTF">2018-11-14T15:57:38Z</dcterms:modified>
</cp:coreProperties>
</file>